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85.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slides/slide147.xml" ContentType="application/vnd.openxmlformats-officedocument.presentationml.slide+xml"/>
  <Override PartName="/ppt/notesSlides/notesSlide30.xml" ContentType="application/vnd.openxmlformats-officedocument.presentationml.notesSlide+xml"/>
  <Override PartName="/ppt/slides/slide99.xml" ContentType="application/vnd.openxmlformats-officedocument.presentationml.slide+xml"/>
  <Override PartName="/ppt/slides/slide136.xml" ContentType="application/vnd.openxmlformats-officedocument.presentationml.slide+xml"/>
  <Override PartName="/ppt/diagrams/layout1.xml" ContentType="application/vnd.openxmlformats-officedocument.drawingml.diagramLayout+xml"/>
  <Override PartName="/ppt/notesSlides/notesSlide7.xml" ContentType="application/vnd.openxmlformats-officedocument.presentationml.notesSlide+xml"/>
  <Override PartName="/ppt/slides/slide77.xml" ContentType="application/vnd.openxmlformats-officedocument.presentationml.slide+xml"/>
  <Override PartName="/ppt/slides/slide88.xml" ContentType="application/vnd.openxmlformats-officedocument.presentationml.slide+xml"/>
  <Override PartName="/ppt/slides/slide125.xml" ContentType="application/vnd.openxmlformats-officedocument.presentationml.slide+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68.xml" ContentType="application/vnd.openxmlformats-officedocument.presentationml.notesSlide+xml"/>
  <Override PartName="/ppt/notesSlides/notesSlide79.xml" ContentType="application/vnd.openxmlformats-officedocument.presentationml.notesSlide+xml"/>
  <Override PartName="/ppt/slides/slide55.xml" ContentType="application/vnd.openxmlformats-officedocument.presentationml.slide+xml"/>
  <Override PartName="/ppt/theme/theme2.xml" ContentType="application/vnd.openxmlformats-officedocument.theme+xml"/>
  <Override PartName="/ppt/notesSlides/notesSlide57.xml" ContentType="application/vnd.openxmlformats-officedocument.presentationml.notesSlid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notesSlides/notesSlide13.xml" ContentType="application/vnd.openxmlformats-officedocument.presentationml.notesSlide+xml"/>
  <Override PartName="/ppt/notesSlides/notesSlide60.xml" ContentType="application/vnd.openxmlformats-officedocument.presentationml.notesSlide+xml"/>
  <Override PartName="/ppt/slides/slide119.xml" ContentType="application/vnd.openxmlformats-officedocument.presentationml.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slides/slide108.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slides/slide115.xml" ContentType="application/vnd.openxmlformats-officedocument.presentationml.slide+xml"/>
  <Override PartName="/ppt/slides/slide144.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s/slide140.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76.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Override PartName="/ppt/notesSlides/notesSlide83.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slides/slide138.xml" ContentType="application/vnd.openxmlformats-officedocument.presentationml.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145.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s/slide141.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diagrams/quickStyle1.xml" ContentType="application/vnd.openxmlformats-officedocument.drawingml.diagramStyle+xml"/>
  <Override PartName="/ppt/notesSlides/notesSlide37.xml" ContentType="application/vnd.openxmlformats-officedocument.presentationml.notesSlide+xml"/>
  <Override PartName="/ppt/notesSlides/notesSlide55.xml" ContentType="application/vnd.openxmlformats-officedocument.presentationml.notesSlide+xml"/>
  <Override PartName="/ppt/notesSlides/notesSlide84.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80.xml" ContentType="application/vnd.openxmlformats-officedocument.presentationml.notesSlide+xml"/>
  <Override PartName="/ppt/slides/slide139.xml" ContentType="application/vnd.openxmlformats-officedocument.presentationml.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slides/slide146.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diagrams/data1.xml" ContentType="application/vnd.openxmlformats-officedocument.drawingml.diagramData+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notesSlides/notesSlide78.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notesSlides/notesSlide67.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notesSlides/notesSlide23.xml" ContentType="application/vnd.openxmlformats-officedocument.presentationml.notesSlide+xml"/>
  <Override PartName="/ppt/notesSlides/notesSlide70.xml" ContentType="application/vnd.openxmlformats-officedocument.presentationml.notesSlide+xml"/>
  <Override PartName="/ppt/slides/slide129.xml" ContentType="application/vnd.openxmlformats-officedocument.presentationml.slide+xml"/>
  <Override PartName="/ppt/notesSlides/notesSlide12.xml" ContentType="application/vnd.openxmlformats-officedocument.presentationml.notesSlide+xml"/>
  <Override PartName="/ppt/slides/slide118.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143.xml" ContentType="application/vnd.openxmlformats-officedocument.presentationml.slide+xml"/>
  <Override PartName="/ppt/viewProps.xml" ContentType="application/vnd.openxmlformats-officedocument.presentationml.viewProps+xml"/>
  <Override PartName="/ppt/slides/slide48.xml" ContentType="application/vnd.openxmlformats-officedocument.presentationml.slide+xml"/>
  <Override PartName="/ppt/slides/slide95.xml" ContentType="application/vnd.openxmlformats-officedocument.presentationml.slide+xml"/>
  <Override PartName="/ppt/slides/slide132.xml" ContentType="application/vnd.openxmlformats-officedocument.presentationml.slide+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slides/slide51.xml" ContentType="application/vnd.openxmlformats-officedocument.presentationml.slide+xml"/>
  <Override PartName="/ppt/notesSlides/notesSlide53.xml" ContentType="application/vnd.openxmlformats-officedocument.presentationml.notesSlide+xml"/>
  <Override PartName="/ppt/slides/slide40.xml" ContentType="application/vnd.openxmlformats-officedocument.presentationml.slide+xml"/>
  <Override PartName="/ppt/notesSlides/notesSlide42.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149"/>
  </p:notesMasterIdLst>
  <p:handoutMasterIdLst>
    <p:handoutMasterId r:id="rId150"/>
  </p:handoutMasterIdLst>
  <p:sldIdLst>
    <p:sldId id="258" r:id="rId2"/>
    <p:sldId id="935" r:id="rId3"/>
    <p:sldId id="884" r:id="rId4"/>
    <p:sldId id="886" r:id="rId5"/>
    <p:sldId id="887" r:id="rId6"/>
    <p:sldId id="888" r:id="rId7"/>
    <p:sldId id="889" r:id="rId8"/>
    <p:sldId id="890" r:id="rId9"/>
    <p:sldId id="891" r:id="rId10"/>
    <p:sldId id="892" r:id="rId11"/>
    <p:sldId id="1020" r:id="rId12"/>
    <p:sldId id="1021" r:id="rId13"/>
    <p:sldId id="1022" r:id="rId14"/>
    <p:sldId id="1023" r:id="rId15"/>
    <p:sldId id="1024" r:id="rId16"/>
    <p:sldId id="1025" r:id="rId17"/>
    <p:sldId id="1026" r:id="rId18"/>
    <p:sldId id="1027" r:id="rId19"/>
    <p:sldId id="893" r:id="rId20"/>
    <p:sldId id="894" r:id="rId21"/>
    <p:sldId id="895" r:id="rId22"/>
    <p:sldId id="896" r:id="rId23"/>
    <p:sldId id="897" r:id="rId24"/>
    <p:sldId id="898" r:id="rId25"/>
    <p:sldId id="899" r:id="rId26"/>
    <p:sldId id="900" r:id="rId27"/>
    <p:sldId id="901" r:id="rId28"/>
    <p:sldId id="902" r:id="rId29"/>
    <p:sldId id="903" r:id="rId30"/>
    <p:sldId id="904" r:id="rId31"/>
    <p:sldId id="905" r:id="rId32"/>
    <p:sldId id="906" r:id="rId33"/>
    <p:sldId id="907" r:id="rId34"/>
    <p:sldId id="908" r:id="rId35"/>
    <p:sldId id="909" r:id="rId36"/>
    <p:sldId id="910" r:id="rId37"/>
    <p:sldId id="911" r:id="rId38"/>
    <p:sldId id="912" r:id="rId39"/>
    <p:sldId id="913" r:id="rId40"/>
    <p:sldId id="914" r:id="rId41"/>
    <p:sldId id="915" r:id="rId42"/>
    <p:sldId id="916" r:id="rId43"/>
    <p:sldId id="917" r:id="rId44"/>
    <p:sldId id="918" r:id="rId45"/>
    <p:sldId id="919" r:id="rId46"/>
    <p:sldId id="1028" r:id="rId47"/>
    <p:sldId id="920" r:id="rId48"/>
    <p:sldId id="414" r:id="rId49"/>
    <p:sldId id="787" r:id="rId50"/>
    <p:sldId id="790" r:id="rId51"/>
    <p:sldId id="811" r:id="rId52"/>
    <p:sldId id="813" r:id="rId53"/>
    <p:sldId id="815" r:id="rId54"/>
    <p:sldId id="814" r:id="rId55"/>
    <p:sldId id="746" r:id="rId56"/>
    <p:sldId id="755" r:id="rId57"/>
    <p:sldId id="791" r:id="rId58"/>
    <p:sldId id="792" r:id="rId59"/>
    <p:sldId id="793" r:id="rId60"/>
    <p:sldId id="795" r:id="rId61"/>
    <p:sldId id="796" r:id="rId62"/>
    <p:sldId id="880" r:id="rId63"/>
    <p:sldId id="881" r:id="rId64"/>
    <p:sldId id="784" r:id="rId65"/>
    <p:sldId id="772" r:id="rId66"/>
    <p:sldId id="877" r:id="rId67"/>
    <p:sldId id="921" r:id="rId68"/>
    <p:sldId id="801" r:id="rId69"/>
    <p:sldId id="758" r:id="rId70"/>
    <p:sldId id="762" r:id="rId71"/>
    <p:sldId id="764" r:id="rId72"/>
    <p:sldId id="768" r:id="rId73"/>
    <p:sldId id="876" r:id="rId74"/>
    <p:sldId id="922" r:id="rId75"/>
    <p:sldId id="923" r:id="rId76"/>
    <p:sldId id="924" r:id="rId77"/>
    <p:sldId id="957" r:id="rId78"/>
    <p:sldId id="925" r:id="rId79"/>
    <p:sldId id="926" r:id="rId80"/>
    <p:sldId id="651" r:id="rId81"/>
    <p:sldId id="652" r:id="rId82"/>
    <p:sldId id="653" r:id="rId83"/>
    <p:sldId id="654" r:id="rId84"/>
    <p:sldId id="655" r:id="rId85"/>
    <p:sldId id="656" r:id="rId86"/>
    <p:sldId id="657" r:id="rId87"/>
    <p:sldId id="658" r:id="rId88"/>
    <p:sldId id="659" r:id="rId89"/>
    <p:sldId id="660" r:id="rId90"/>
    <p:sldId id="661" r:id="rId91"/>
    <p:sldId id="662" r:id="rId92"/>
    <p:sldId id="663" r:id="rId93"/>
    <p:sldId id="664" r:id="rId94"/>
    <p:sldId id="665" r:id="rId95"/>
    <p:sldId id="666" r:id="rId96"/>
    <p:sldId id="667" r:id="rId97"/>
    <p:sldId id="668" r:id="rId98"/>
    <p:sldId id="669" r:id="rId99"/>
    <p:sldId id="670" r:id="rId100"/>
    <p:sldId id="671" r:id="rId101"/>
    <p:sldId id="672" r:id="rId102"/>
    <p:sldId id="673" r:id="rId103"/>
    <p:sldId id="674" r:id="rId104"/>
    <p:sldId id="675" r:id="rId105"/>
    <p:sldId id="676" r:id="rId106"/>
    <p:sldId id="677" r:id="rId107"/>
    <p:sldId id="678" r:id="rId108"/>
    <p:sldId id="679" r:id="rId109"/>
    <p:sldId id="680" r:id="rId110"/>
    <p:sldId id="681" r:id="rId111"/>
    <p:sldId id="682" r:id="rId112"/>
    <p:sldId id="683" r:id="rId113"/>
    <p:sldId id="684" r:id="rId114"/>
    <p:sldId id="685" r:id="rId115"/>
    <p:sldId id="705" r:id="rId116"/>
    <p:sldId id="707" r:id="rId117"/>
    <p:sldId id="708" r:id="rId118"/>
    <p:sldId id="709" r:id="rId119"/>
    <p:sldId id="710" r:id="rId120"/>
    <p:sldId id="711" r:id="rId121"/>
    <p:sldId id="712" r:id="rId122"/>
    <p:sldId id="713" r:id="rId123"/>
    <p:sldId id="714" r:id="rId124"/>
    <p:sldId id="715" r:id="rId125"/>
    <p:sldId id="716" r:id="rId126"/>
    <p:sldId id="719" r:id="rId127"/>
    <p:sldId id="720" r:id="rId128"/>
    <p:sldId id="721" r:id="rId129"/>
    <p:sldId id="722" r:id="rId130"/>
    <p:sldId id="927" r:id="rId131"/>
    <p:sldId id="928" r:id="rId132"/>
    <p:sldId id="929" r:id="rId133"/>
    <p:sldId id="930" r:id="rId134"/>
    <p:sldId id="931" r:id="rId135"/>
    <p:sldId id="932" r:id="rId136"/>
    <p:sldId id="933" r:id="rId137"/>
    <p:sldId id="934" r:id="rId138"/>
    <p:sldId id="1010" r:id="rId139"/>
    <p:sldId id="1011" r:id="rId140"/>
    <p:sldId id="1012" r:id="rId141"/>
    <p:sldId id="1013" r:id="rId142"/>
    <p:sldId id="1014" r:id="rId143"/>
    <p:sldId id="1015" r:id="rId144"/>
    <p:sldId id="1016" r:id="rId145"/>
    <p:sldId id="1017" r:id="rId146"/>
    <p:sldId id="1018" r:id="rId147"/>
    <p:sldId id="1019" r:id="rId148"/>
  </p:sldIdLst>
  <p:sldSz cx="9144000" cy="6858000" type="screen4x3"/>
  <p:notesSz cx="6858000" cy="9144000"/>
  <p:custShowLst>
    <p:custShow name="Presentación personalizada 1" id="0">
      <p:sldLst/>
    </p:custShow>
    <p:custShow name="Presentación personalizada 2" id="1">
      <p:sldLst/>
    </p:custShow>
    <p:custShow name="Presentación personalizada 3" id="2">
      <p:sldLst/>
    </p:custShow>
    <p:custShow name="Presentación personalizada 4" id="3">
      <p:sldLst/>
    </p:custShow>
    <p:custShow name="Presentación personalizada 5" id="4">
      <p:sldLst/>
    </p:custShow>
    <p:custShow name="Presentación personalizada 6" id="5">
      <p:sldLst/>
    </p:custShow>
    <p:custShow name="Presentación personalizada 7" id="6">
      <p:sldLst/>
    </p:custShow>
  </p:custShowLst>
  <p:defaultTextStyle>
    <a:defPPr>
      <a:defRPr lang="es-E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003D7A"/>
    <a:srgbClr val="217BFF"/>
    <a:srgbClr val="00478E"/>
    <a:srgbClr val="0052A4"/>
    <a:srgbClr val="0066CC"/>
    <a:srgbClr val="FF9966"/>
    <a:srgbClr val="0099FF"/>
    <a:srgbClr val="CC3300"/>
  </p:clrMru>
</p:presentationPr>
</file>

<file path=ppt/tableStyles.xml><?xml version="1.0" encoding="utf-8"?>
<a:tblStyleLst xmlns:a="http://schemas.openxmlformats.org/drawingml/2006/main" def="{5C22544A-7EE6-4342-B048-85BDC9FD1C3A}">
  <a:tblStyle styleId="{775DCB02-9BB8-47FD-8907-85C794F793BA}" styleName="Estilo temático 1 - Énfasis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202B0CA-FC54-4496-8BCA-5EF66A818D29}" styleName="Estilo oscuro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125E5076-3810-47DD-B79F-674D7AD40C01}" styleName="Estilo oscuro 1 - Énfasis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Estilo oscuro 1 - Énfasis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D113A9D2-9D6B-4929-AA2D-F23B5EE8CBE7}" styleName="Estilo temático 2 - Énfasis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DBED569-4797-4DF1-A0F4-6AAB3CD982D8}" styleName="Estilo claro 3 - Acento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00" autoAdjust="0"/>
    <p:restoredTop sz="93662" autoAdjust="0"/>
  </p:normalViewPr>
  <p:slideViewPr>
    <p:cSldViewPr>
      <p:cViewPr>
        <p:scale>
          <a:sx n="70" d="100"/>
          <a:sy n="70" d="100"/>
        </p:scale>
        <p:origin x="-39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0296"/>
    </p:cViewPr>
  </p:sorter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tableStyles" Target="tableStyle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notesMaster" Target="notesMasters/notesMaster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handoutMaster" Target="handoutMasters/handoutMaster1.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slide" Target="slides/slide144.xml"/><Relationship Id="rId15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s>
</file>

<file path=ppt/diagrams/_rels/data1.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png"/><Relationship Id="rId1" Type="http://schemas.openxmlformats.org/officeDocument/2006/relationships/image" Target="../media/image26.png"/><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 Id="rId9" Type="http://schemas.openxmlformats.org/officeDocument/2006/relationships/image" Target="../media/image34.png"/></Relationships>
</file>

<file path=ppt/diagrams/_rels/drawing1.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32.png"/><Relationship Id="rId7" Type="http://schemas.openxmlformats.org/officeDocument/2006/relationships/image" Target="../media/image30.png"/><Relationship Id="rId2" Type="http://schemas.openxmlformats.org/officeDocument/2006/relationships/image" Target="../media/image27.png"/><Relationship Id="rId1" Type="http://schemas.openxmlformats.org/officeDocument/2006/relationships/image" Target="../media/image26.png"/><Relationship Id="rId6" Type="http://schemas.openxmlformats.org/officeDocument/2006/relationships/image" Target="../media/image31.png"/><Relationship Id="rId5" Type="http://schemas.openxmlformats.org/officeDocument/2006/relationships/image" Target="../media/image34.png"/><Relationship Id="rId4" Type="http://schemas.openxmlformats.org/officeDocument/2006/relationships/image" Target="../media/image33.png"/><Relationship Id="rId9" Type="http://schemas.openxmlformats.org/officeDocument/2006/relationships/image" Target="../media/image29.pn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E709538-55CF-4133-8204-74E5D6E072E1}" type="doc">
      <dgm:prSet loTypeId="urn:microsoft.com/office/officeart/2005/8/layout/cycle6" loCatId="cycle" qsTypeId="urn:microsoft.com/office/officeart/2005/8/quickstyle/3d6" qsCatId="3D" csTypeId="urn:microsoft.com/office/officeart/2005/8/colors/accent0_3" csCatId="mainScheme" phldr="1"/>
      <dgm:spPr/>
      <dgm:t>
        <a:bodyPr/>
        <a:lstStyle/>
        <a:p>
          <a:endParaRPr lang="es-MX"/>
        </a:p>
      </dgm:t>
    </dgm:pt>
    <dgm:pt modelId="{3C3640E8-B704-4A5E-B36A-B17E0E71BB94}">
      <dgm:prSet phldrT="[Texto]"/>
      <dgm:spPr>
        <a:blipFill rotWithShape="0">
          <a:blip xmlns:r="http://schemas.openxmlformats.org/officeDocument/2006/relationships" r:embed="rId1"/>
          <a:stretch>
            <a:fillRect/>
          </a:stretch>
        </a:blipFill>
      </dgm:spPr>
      <dgm:t>
        <a:bodyPr/>
        <a:lstStyle/>
        <a:p>
          <a:r>
            <a:rPr lang="es-MX" dirty="0" smtClean="0"/>
            <a:t> </a:t>
          </a:r>
          <a:endParaRPr lang="es-MX" dirty="0"/>
        </a:p>
      </dgm:t>
    </dgm:pt>
    <dgm:pt modelId="{643A7E88-71C8-4F91-A205-5C0F55FABC3F}" type="parTrans" cxnId="{8A0B06DA-0842-42EB-90AA-704CC47E68D0}">
      <dgm:prSet/>
      <dgm:spPr/>
      <dgm:t>
        <a:bodyPr/>
        <a:lstStyle/>
        <a:p>
          <a:endParaRPr lang="es-MX"/>
        </a:p>
      </dgm:t>
    </dgm:pt>
    <dgm:pt modelId="{55028152-A69D-428C-B466-8ACE87A0C9A3}" type="sibTrans" cxnId="{8A0B06DA-0842-42EB-90AA-704CC47E68D0}">
      <dgm:prSet/>
      <dgm:spPr/>
      <dgm:t>
        <a:bodyPr/>
        <a:lstStyle/>
        <a:p>
          <a:endParaRPr lang="es-MX" dirty="0"/>
        </a:p>
      </dgm:t>
    </dgm:pt>
    <dgm:pt modelId="{8DB14FCF-D738-4562-A72D-4A56E56DF582}">
      <dgm:prSet phldrT="[Texto]"/>
      <dgm:spPr>
        <a:blipFill rotWithShape="0">
          <a:blip xmlns:r="http://schemas.openxmlformats.org/officeDocument/2006/relationships" r:embed="rId2"/>
          <a:stretch>
            <a:fillRect/>
          </a:stretch>
        </a:blipFill>
      </dgm:spPr>
      <dgm:t>
        <a:bodyPr/>
        <a:lstStyle/>
        <a:p>
          <a:r>
            <a:rPr lang="es-MX" dirty="0" smtClean="0"/>
            <a:t> </a:t>
          </a:r>
          <a:endParaRPr lang="es-MX" dirty="0"/>
        </a:p>
      </dgm:t>
    </dgm:pt>
    <dgm:pt modelId="{5E77764A-D960-4948-820E-83FAA6E4164E}" type="parTrans" cxnId="{E47DD06C-56B9-4592-AC3F-51510B34EC1D}">
      <dgm:prSet/>
      <dgm:spPr/>
      <dgm:t>
        <a:bodyPr/>
        <a:lstStyle/>
        <a:p>
          <a:endParaRPr lang="es-MX"/>
        </a:p>
      </dgm:t>
    </dgm:pt>
    <dgm:pt modelId="{530699F6-7D42-4B1D-AE59-9A865A15A5E0}" type="sibTrans" cxnId="{E47DD06C-56B9-4592-AC3F-51510B34EC1D}">
      <dgm:prSet/>
      <dgm:spPr/>
      <dgm:t>
        <a:bodyPr/>
        <a:lstStyle/>
        <a:p>
          <a:endParaRPr lang="es-MX" dirty="0"/>
        </a:p>
      </dgm:t>
    </dgm:pt>
    <dgm:pt modelId="{DE090946-7417-47E6-A0B6-84B2BE17E618}">
      <dgm:prSet phldrT="[Texto]"/>
      <dgm:spPr>
        <a:blipFill rotWithShape="0">
          <a:blip xmlns:r="http://schemas.openxmlformats.org/officeDocument/2006/relationships" r:embed="rId3"/>
          <a:stretch>
            <a:fillRect/>
          </a:stretch>
        </a:blipFill>
      </dgm:spPr>
      <dgm:t>
        <a:bodyPr/>
        <a:lstStyle/>
        <a:p>
          <a:r>
            <a:rPr lang="es-MX" dirty="0" smtClean="0"/>
            <a:t> </a:t>
          </a:r>
          <a:endParaRPr lang="es-MX" dirty="0"/>
        </a:p>
      </dgm:t>
    </dgm:pt>
    <dgm:pt modelId="{FA694DCD-6714-4473-BD00-FCBDD1CA94F0}" type="sibTrans" cxnId="{8576165E-B34B-4312-81C1-0BEFEA0BE864}">
      <dgm:prSet/>
      <dgm:spPr/>
      <dgm:t>
        <a:bodyPr/>
        <a:lstStyle/>
        <a:p>
          <a:endParaRPr lang="es-MX" dirty="0"/>
        </a:p>
      </dgm:t>
    </dgm:pt>
    <dgm:pt modelId="{63A2CEAC-9B59-4BDC-ACCC-481CB7D07834}" type="parTrans" cxnId="{8576165E-B34B-4312-81C1-0BEFEA0BE864}">
      <dgm:prSet/>
      <dgm:spPr/>
      <dgm:t>
        <a:bodyPr/>
        <a:lstStyle/>
        <a:p>
          <a:endParaRPr lang="es-MX"/>
        </a:p>
      </dgm:t>
    </dgm:pt>
    <dgm:pt modelId="{233C8548-FCB4-4851-8C09-E20A79F03647}">
      <dgm:prSet phldrT="[Texto]"/>
      <dgm:spPr>
        <a:blipFill rotWithShape="0">
          <a:blip xmlns:r="http://schemas.openxmlformats.org/officeDocument/2006/relationships" r:embed="rId4"/>
          <a:stretch>
            <a:fillRect/>
          </a:stretch>
        </a:blipFill>
      </dgm:spPr>
      <dgm:t>
        <a:bodyPr/>
        <a:lstStyle/>
        <a:p>
          <a:r>
            <a:rPr lang="es-MX" dirty="0" smtClean="0"/>
            <a:t> </a:t>
          </a:r>
          <a:endParaRPr lang="es-MX" dirty="0"/>
        </a:p>
      </dgm:t>
    </dgm:pt>
    <dgm:pt modelId="{10484F73-3C0C-4723-A61E-43624595BF3A}" type="sibTrans" cxnId="{32716BCD-AA1C-4499-B670-83C8E3E03E7E}">
      <dgm:prSet/>
      <dgm:spPr/>
      <dgm:t>
        <a:bodyPr/>
        <a:lstStyle/>
        <a:p>
          <a:endParaRPr lang="es-MX" dirty="0"/>
        </a:p>
      </dgm:t>
    </dgm:pt>
    <dgm:pt modelId="{1FED1891-88DD-47F7-A066-4CDFAD2DA8D7}" type="parTrans" cxnId="{32716BCD-AA1C-4499-B670-83C8E3E03E7E}">
      <dgm:prSet/>
      <dgm:spPr/>
      <dgm:t>
        <a:bodyPr/>
        <a:lstStyle/>
        <a:p>
          <a:endParaRPr lang="es-MX"/>
        </a:p>
      </dgm:t>
    </dgm:pt>
    <dgm:pt modelId="{4E377A9B-26F8-4E9F-BE31-D7B63B44685B}">
      <dgm:prSet phldrT="[Texto]"/>
      <dgm:spPr>
        <a:blipFill rotWithShape="0">
          <a:blip xmlns:r="http://schemas.openxmlformats.org/officeDocument/2006/relationships" r:embed="rId5"/>
          <a:stretch>
            <a:fillRect/>
          </a:stretch>
        </a:blipFill>
      </dgm:spPr>
      <dgm:t>
        <a:bodyPr/>
        <a:lstStyle/>
        <a:p>
          <a:r>
            <a:rPr lang="es-MX" dirty="0" smtClean="0"/>
            <a:t> </a:t>
          </a:r>
          <a:endParaRPr lang="es-MX" dirty="0"/>
        </a:p>
      </dgm:t>
    </dgm:pt>
    <dgm:pt modelId="{DE98B447-9CEF-4574-ADC0-1FE9AB3E22CC}" type="sibTrans" cxnId="{01658D5D-2899-41EA-92FC-0C3109B72132}">
      <dgm:prSet/>
      <dgm:spPr/>
      <dgm:t>
        <a:bodyPr/>
        <a:lstStyle/>
        <a:p>
          <a:endParaRPr lang="es-MX" dirty="0"/>
        </a:p>
      </dgm:t>
    </dgm:pt>
    <dgm:pt modelId="{3C56BD69-90DB-4A0A-B5A9-8E6623DF3F38}" type="parTrans" cxnId="{01658D5D-2899-41EA-92FC-0C3109B72132}">
      <dgm:prSet/>
      <dgm:spPr/>
      <dgm:t>
        <a:bodyPr/>
        <a:lstStyle/>
        <a:p>
          <a:endParaRPr lang="es-MX"/>
        </a:p>
      </dgm:t>
    </dgm:pt>
    <dgm:pt modelId="{5A265CF0-1CD9-4922-B202-66B974F59421}">
      <dgm:prSet phldrT="[Texto]"/>
      <dgm:spPr>
        <a:blipFill rotWithShape="0">
          <a:blip xmlns:r="http://schemas.openxmlformats.org/officeDocument/2006/relationships" r:embed="rId6"/>
          <a:stretch>
            <a:fillRect/>
          </a:stretch>
        </a:blipFill>
      </dgm:spPr>
      <dgm:t>
        <a:bodyPr/>
        <a:lstStyle/>
        <a:p>
          <a:endParaRPr lang="es-MX" dirty="0"/>
        </a:p>
      </dgm:t>
    </dgm:pt>
    <dgm:pt modelId="{0515007A-9A99-435F-B4FA-8B2CDD12636A}" type="parTrans" cxnId="{49108BDE-3C43-4F02-BAB0-7B4B888B21A5}">
      <dgm:prSet/>
      <dgm:spPr/>
      <dgm:t>
        <a:bodyPr/>
        <a:lstStyle/>
        <a:p>
          <a:endParaRPr lang="es-MX"/>
        </a:p>
      </dgm:t>
    </dgm:pt>
    <dgm:pt modelId="{9A1BBC2D-FDAB-4DBB-84F2-A0D22681F9BD}" type="sibTrans" cxnId="{49108BDE-3C43-4F02-BAB0-7B4B888B21A5}">
      <dgm:prSet/>
      <dgm:spPr/>
      <dgm:t>
        <a:bodyPr/>
        <a:lstStyle/>
        <a:p>
          <a:endParaRPr lang="es-MX" dirty="0"/>
        </a:p>
      </dgm:t>
    </dgm:pt>
    <dgm:pt modelId="{3F3E85C0-7F8E-408C-BD79-7EB4671D749B}">
      <dgm:prSet phldrT="[Texto]"/>
      <dgm:spPr>
        <a:blipFill rotWithShape="0">
          <a:blip xmlns:r="http://schemas.openxmlformats.org/officeDocument/2006/relationships" r:embed="rId7"/>
          <a:stretch>
            <a:fillRect/>
          </a:stretch>
        </a:blipFill>
      </dgm:spPr>
      <dgm:t>
        <a:bodyPr/>
        <a:lstStyle/>
        <a:p>
          <a:endParaRPr lang="es-MX" dirty="0"/>
        </a:p>
      </dgm:t>
    </dgm:pt>
    <dgm:pt modelId="{F040C8B4-60A6-4E95-9886-EBB2319E4ADA}" type="parTrans" cxnId="{D76EBEE4-779C-4719-B005-FB31BDDEE6CA}">
      <dgm:prSet/>
      <dgm:spPr/>
      <dgm:t>
        <a:bodyPr/>
        <a:lstStyle/>
        <a:p>
          <a:endParaRPr lang="es-MX"/>
        </a:p>
      </dgm:t>
    </dgm:pt>
    <dgm:pt modelId="{56475453-6F07-4956-8C3B-24C439089678}" type="sibTrans" cxnId="{D76EBEE4-779C-4719-B005-FB31BDDEE6CA}">
      <dgm:prSet/>
      <dgm:spPr/>
      <dgm:t>
        <a:bodyPr/>
        <a:lstStyle/>
        <a:p>
          <a:endParaRPr lang="es-MX" dirty="0"/>
        </a:p>
      </dgm:t>
    </dgm:pt>
    <dgm:pt modelId="{7839D7FC-DA60-4359-A04D-717DCB906E24}">
      <dgm:prSet phldrT="[Texto]"/>
      <dgm:spPr>
        <a:blipFill rotWithShape="0">
          <a:blip xmlns:r="http://schemas.openxmlformats.org/officeDocument/2006/relationships" r:embed="rId8"/>
          <a:stretch>
            <a:fillRect/>
          </a:stretch>
        </a:blipFill>
      </dgm:spPr>
      <dgm:t>
        <a:bodyPr/>
        <a:lstStyle/>
        <a:p>
          <a:endParaRPr lang="es-MX" dirty="0"/>
        </a:p>
      </dgm:t>
    </dgm:pt>
    <dgm:pt modelId="{0FA4D49F-0E25-4915-AE39-F9FD79870695}" type="parTrans" cxnId="{878F1B32-0B9C-4D9E-828C-A65172E45A5B}">
      <dgm:prSet/>
      <dgm:spPr/>
      <dgm:t>
        <a:bodyPr/>
        <a:lstStyle/>
        <a:p>
          <a:endParaRPr lang="es-MX"/>
        </a:p>
      </dgm:t>
    </dgm:pt>
    <dgm:pt modelId="{F7A04A68-430C-4795-97E6-C96A4723AFDF}" type="sibTrans" cxnId="{878F1B32-0B9C-4D9E-828C-A65172E45A5B}">
      <dgm:prSet/>
      <dgm:spPr/>
      <dgm:t>
        <a:bodyPr/>
        <a:lstStyle/>
        <a:p>
          <a:endParaRPr lang="es-MX" dirty="0"/>
        </a:p>
      </dgm:t>
    </dgm:pt>
    <dgm:pt modelId="{F24F896E-413A-4A90-9323-2C486D7C941B}">
      <dgm:prSet phldrT="[Texto]"/>
      <dgm:spPr>
        <a:blipFill rotWithShape="0">
          <a:blip xmlns:r="http://schemas.openxmlformats.org/officeDocument/2006/relationships" r:embed="rId9"/>
          <a:stretch>
            <a:fillRect/>
          </a:stretch>
        </a:blipFill>
      </dgm:spPr>
      <dgm:t>
        <a:bodyPr/>
        <a:lstStyle/>
        <a:p>
          <a:endParaRPr lang="es-MX" dirty="0"/>
        </a:p>
      </dgm:t>
    </dgm:pt>
    <dgm:pt modelId="{DAC18B30-4C04-4D2D-A8CF-3E6F394019F6}" type="parTrans" cxnId="{DC0310DB-225F-44FD-8303-D3A00B2D0DAD}">
      <dgm:prSet/>
      <dgm:spPr/>
      <dgm:t>
        <a:bodyPr/>
        <a:lstStyle/>
        <a:p>
          <a:endParaRPr lang="es-MX"/>
        </a:p>
      </dgm:t>
    </dgm:pt>
    <dgm:pt modelId="{F74E80E7-BD75-40F7-9416-FED74FA17950}" type="sibTrans" cxnId="{DC0310DB-225F-44FD-8303-D3A00B2D0DAD}">
      <dgm:prSet/>
      <dgm:spPr/>
      <dgm:t>
        <a:bodyPr/>
        <a:lstStyle/>
        <a:p>
          <a:endParaRPr lang="es-MX" dirty="0"/>
        </a:p>
      </dgm:t>
    </dgm:pt>
    <dgm:pt modelId="{AC6FC6DA-A18B-4AFA-AF93-E209A50BD684}" type="pres">
      <dgm:prSet presAssocID="{BE709538-55CF-4133-8204-74E5D6E072E1}" presName="cycle" presStyleCnt="0">
        <dgm:presLayoutVars>
          <dgm:dir/>
          <dgm:resizeHandles val="exact"/>
        </dgm:presLayoutVars>
      </dgm:prSet>
      <dgm:spPr/>
      <dgm:t>
        <a:bodyPr/>
        <a:lstStyle/>
        <a:p>
          <a:endParaRPr lang="es-MX"/>
        </a:p>
      </dgm:t>
    </dgm:pt>
    <dgm:pt modelId="{51DDA14E-F53A-42D7-B0F2-D34F87D54AC4}" type="pres">
      <dgm:prSet presAssocID="{3C3640E8-B704-4A5E-B36A-B17E0E71BB94}" presName="node" presStyleLbl="node1" presStyleIdx="0" presStyleCnt="9" custScaleX="132794" custScaleY="119730" custRadScaleRad="99103" custRadScaleInc="13189">
        <dgm:presLayoutVars>
          <dgm:bulletEnabled val="1"/>
        </dgm:presLayoutVars>
      </dgm:prSet>
      <dgm:spPr/>
      <dgm:t>
        <a:bodyPr/>
        <a:lstStyle/>
        <a:p>
          <a:endParaRPr lang="es-MX"/>
        </a:p>
      </dgm:t>
    </dgm:pt>
    <dgm:pt modelId="{2E03B0CE-46ED-48E9-B7C0-DB7228E215A5}" type="pres">
      <dgm:prSet presAssocID="{3C3640E8-B704-4A5E-B36A-B17E0E71BB94}" presName="spNode" presStyleCnt="0"/>
      <dgm:spPr/>
    </dgm:pt>
    <dgm:pt modelId="{FBFCEB60-BA4C-4643-84D0-78416B3F30FB}" type="pres">
      <dgm:prSet presAssocID="{55028152-A69D-428C-B466-8ACE87A0C9A3}" presName="sibTrans" presStyleLbl="sibTrans1D1" presStyleIdx="0" presStyleCnt="9"/>
      <dgm:spPr/>
      <dgm:t>
        <a:bodyPr/>
        <a:lstStyle/>
        <a:p>
          <a:endParaRPr lang="es-MX"/>
        </a:p>
      </dgm:t>
    </dgm:pt>
    <dgm:pt modelId="{F8FD3F28-6098-4F3D-8C83-81E568A21F39}" type="pres">
      <dgm:prSet presAssocID="{8DB14FCF-D738-4562-A72D-4A56E56DF582}" presName="node" presStyleLbl="node1" presStyleIdx="1" presStyleCnt="9" custScaleX="152155" custScaleY="132408" custRadScaleRad="105785" custRadScaleInc="62570">
        <dgm:presLayoutVars>
          <dgm:bulletEnabled val="1"/>
        </dgm:presLayoutVars>
      </dgm:prSet>
      <dgm:spPr/>
      <dgm:t>
        <a:bodyPr/>
        <a:lstStyle/>
        <a:p>
          <a:endParaRPr lang="es-MX"/>
        </a:p>
      </dgm:t>
    </dgm:pt>
    <dgm:pt modelId="{69D579FB-8E78-49E7-B8B9-0670D99E2512}" type="pres">
      <dgm:prSet presAssocID="{8DB14FCF-D738-4562-A72D-4A56E56DF582}" presName="spNode" presStyleCnt="0"/>
      <dgm:spPr/>
    </dgm:pt>
    <dgm:pt modelId="{4BDD8678-525C-4DDF-A54F-5E3409286DB5}" type="pres">
      <dgm:prSet presAssocID="{530699F6-7D42-4B1D-AE59-9A865A15A5E0}" presName="sibTrans" presStyleLbl="sibTrans1D1" presStyleIdx="1" presStyleCnt="9"/>
      <dgm:spPr/>
      <dgm:t>
        <a:bodyPr/>
        <a:lstStyle/>
        <a:p>
          <a:endParaRPr lang="es-MX"/>
        </a:p>
      </dgm:t>
    </dgm:pt>
    <dgm:pt modelId="{6065D987-5302-4B67-B116-C3AC0F888B08}" type="pres">
      <dgm:prSet presAssocID="{3F3E85C0-7F8E-408C-BD79-7EB4671D749B}" presName="node" presStyleLbl="node1" presStyleIdx="2" presStyleCnt="9" custScaleX="145753" custScaleY="130232" custRadScaleRad="105693" custRadScaleInc="4078">
        <dgm:presLayoutVars>
          <dgm:bulletEnabled val="1"/>
        </dgm:presLayoutVars>
      </dgm:prSet>
      <dgm:spPr/>
      <dgm:t>
        <a:bodyPr/>
        <a:lstStyle/>
        <a:p>
          <a:endParaRPr lang="es-MX"/>
        </a:p>
      </dgm:t>
    </dgm:pt>
    <dgm:pt modelId="{EABFDEC7-EF4E-4453-9666-7470C8AC6094}" type="pres">
      <dgm:prSet presAssocID="{3F3E85C0-7F8E-408C-BD79-7EB4671D749B}" presName="spNode" presStyleCnt="0"/>
      <dgm:spPr/>
    </dgm:pt>
    <dgm:pt modelId="{86FC514A-E168-40DE-8A52-327BDC115DC3}" type="pres">
      <dgm:prSet presAssocID="{56475453-6F07-4956-8C3B-24C439089678}" presName="sibTrans" presStyleLbl="sibTrans1D1" presStyleIdx="2" presStyleCnt="9"/>
      <dgm:spPr/>
      <dgm:t>
        <a:bodyPr/>
        <a:lstStyle/>
        <a:p>
          <a:endParaRPr lang="es-MX"/>
        </a:p>
      </dgm:t>
    </dgm:pt>
    <dgm:pt modelId="{7FB5C48E-7BDB-4B57-B22C-E06BC3AF1E4B}" type="pres">
      <dgm:prSet presAssocID="{7839D7FC-DA60-4359-A04D-717DCB906E24}" presName="node" presStyleLbl="node1" presStyleIdx="3" presStyleCnt="9" custScaleX="154575" custScaleY="132683" custRadScaleRad="101278" custRadScaleInc="-41633">
        <dgm:presLayoutVars>
          <dgm:bulletEnabled val="1"/>
        </dgm:presLayoutVars>
      </dgm:prSet>
      <dgm:spPr/>
      <dgm:t>
        <a:bodyPr/>
        <a:lstStyle/>
        <a:p>
          <a:endParaRPr lang="es-MX"/>
        </a:p>
      </dgm:t>
    </dgm:pt>
    <dgm:pt modelId="{D1E31701-1BE1-4309-B7D2-3D1302697156}" type="pres">
      <dgm:prSet presAssocID="{7839D7FC-DA60-4359-A04D-717DCB906E24}" presName="spNode" presStyleCnt="0"/>
      <dgm:spPr/>
    </dgm:pt>
    <dgm:pt modelId="{3572D216-282E-4A93-B3D6-89BAADD20BC7}" type="pres">
      <dgm:prSet presAssocID="{F7A04A68-430C-4795-97E6-C96A4723AFDF}" presName="sibTrans" presStyleLbl="sibTrans1D1" presStyleIdx="3" presStyleCnt="9"/>
      <dgm:spPr/>
      <dgm:t>
        <a:bodyPr/>
        <a:lstStyle/>
        <a:p>
          <a:endParaRPr lang="es-MX"/>
        </a:p>
      </dgm:t>
    </dgm:pt>
    <dgm:pt modelId="{679CA890-557E-49C3-A6BF-BDC683DEDE50}" type="pres">
      <dgm:prSet presAssocID="{F24F896E-413A-4A90-9323-2C486D7C941B}" presName="node" presStyleLbl="node1" presStyleIdx="4" presStyleCnt="9" custScaleX="138196" custScaleY="119336" custRadScaleRad="97788" custRadScaleInc="-56519">
        <dgm:presLayoutVars>
          <dgm:bulletEnabled val="1"/>
        </dgm:presLayoutVars>
      </dgm:prSet>
      <dgm:spPr/>
      <dgm:t>
        <a:bodyPr/>
        <a:lstStyle/>
        <a:p>
          <a:endParaRPr lang="es-MX"/>
        </a:p>
      </dgm:t>
    </dgm:pt>
    <dgm:pt modelId="{3F6294DC-2AA5-4A8B-B798-E4B822211190}" type="pres">
      <dgm:prSet presAssocID="{F24F896E-413A-4A90-9323-2C486D7C941B}" presName="spNode" presStyleCnt="0"/>
      <dgm:spPr/>
    </dgm:pt>
    <dgm:pt modelId="{D4AC430D-0FD6-442E-9624-DF0B01C80B1B}" type="pres">
      <dgm:prSet presAssocID="{F74E80E7-BD75-40F7-9416-FED74FA17950}" presName="sibTrans" presStyleLbl="sibTrans1D1" presStyleIdx="4" presStyleCnt="9"/>
      <dgm:spPr/>
      <dgm:t>
        <a:bodyPr/>
        <a:lstStyle/>
        <a:p>
          <a:endParaRPr lang="es-MX"/>
        </a:p>
      </dgm:t>
    </dgm:pt>
    <dgm:pt modelId="{EAE90A3D-3F84-4F56-B2EA-3099FD4D6876}" type="pres">
      <dgm:prSet presAssocID="{5A265CF0-1CD9-4922-B202-66B974F59421}" presName="node" presStyleLbl="node1" presStyleIdx="5" presStyleCnt="9" custScaleX="146443" custScaleY="114884" custRadScaleRad="94492" custRadScaleInc="3532">
        <dgm:presLayoutVars>
          <dgm:bulletEnabled val="1"/>
        </dgm:presLayoutVars>
      </dgm:prSet>
      <dgm:spPr/>
      <dgm:t>
        <a:bodyPr/>
        <a:lstStyle/>
        <a:p>
          <a:endParaRPr lang="es-MX"/>
        </a:p>
      </dgm:t>
    </dgm:pt>
    <dgm:pt modelId="{37CE55B9-873D-4A33-8B30-157C25E424D4}" type="pres">
      <dgm:prSet presAssocID="{5A265CF0-1CD9-4922-B202-66B974F59421}" presName="spNode" presStyleCnt="0"/>
      <dgm:spPr/>
    </dgm:pt>
    <dgm:pt modelId="{B9C410A9-3FD1-4A2A-B987-1BC3D8FA6CF6}" type="pres">
      <dgm:prSet presAssocID="{9A1BBC2D-FDAB-4DBB-84F2-A0D22681F9BD}" presName="sibTrans" presStyleLbl="sibTrans1D1" presStyleIdx="5" presStyleCnt="9"/>
      <dgm:spPr/>
      <dgm:t>
        <a:bodyPr/>
        <a:lstStyle/>
        <a:p>
          <a:endParaRPr lang="es-MX"/>
        </a:p>
      </dgm:t>
    </dgm:pt>
    <dgm:pt modelId="{B296FAA5-196C-4CDB-8DED-58251D6BAD0B}" type="pres">
      <dgm:prSet presAssocID="{4E377A9B-26F8-4E9F-BE31-D7B63B44685B}" presName="node" presStyleLbl="node1" presStyleIdx="6" presStyleCnt="9" custScaleX="135381" custScaleY="124627" custRadScaleRad="99551" custRadScaleInc="33229">
        <dgm:presLayoutVars>
          <dgm:bulletEnabled val="1"/>
        </dgm:presLayoutVars>
      </dgm:prSet>
      <dgm:spPr/>
      <dgm:t>
        <a:bodyPr/>
        <a:lstStyle/>
        <a:p>
          <a:endParaRPr lang="es-MX"/>
        </a:p>
      </dgm:t>
    </dgm:pt>
    <dgm:pt modelId="{6E25DBE9-3591-4192-A551-77B6B71B07FB}" type="pres">
      <dgm:prSet presAssocID="{4E377A9B-26F8-4E9F-BE31-D7B63B44685B}" presName="spNode" presStyleCnt="0"/>
      <dgm:spPr/>
    </dgm:pt>
    <dgm:pt modelId="{62AD7386-562D-4E13-A8BC-DA687C473AAB}" type="pres">
      <dgm:prSet presAssocID="{DE98B447-9CEF-4574-ADC0-1FE9AB3E22CC}" presName="sibTrans" presStyleLbl="sibTrans1D1" presStyleIdx="6" presStyleCnt="9"/>
      <dgm:spPr/>
      <dgm:t>
        <a:bodyPr/>
        <a:lstStyle/>
        <a:p>
          <a:endParaRPr lang="es-MX"/>
        </a:p>
      </dgm:t>
    </dgm:pt>
    <dgm:pt modelId="{C1E0C58C-D644-4389-B1AF-0E09681A2585}" type="pres">
      <dgm:prSet presAssocID="{DE090946-7417-47E6-A0B6-84B2BE17E618}" presName="node" presStyleLbl="node1" presStyleIdx="7" presStyleCnt="9" custScaleX="134927" custScaleY="130232" custRadScaleRad="99612" custRadScaleInc="-10171">
        <dgm:presLayoutVars>
          <dgm:bulletEnabled val="1"/>
        </dgm:presLayoutVars>
      </dgm:prSet>
      <dgm:spPr/>
      <dgm:t>
        <a:bodyPr/>
        <a:lstStyle/>
        <a:p>
          <a:endParaRPr lang="es-MX"/>
        </a:p>
      </dgm:t>
    </dgm:pt>
    <dgm:pt modelId="{EE6A720B-27DE-4BD4-895B-F3E1D1FC42BD}" type="pres">
      <dgm:prSet presAssocID="{DE090946-7417-47E6-A0B6-84B2BE17E618}" presName="spNode" presStyleCnt="0"/>
      <dgm:spPr/>
    </dgm:pt>
    <dgm:pt modelId="{22493400-B4C0-48E9-8EA5-1D73DA6442F8}" type="pres">
      <dgm:prSet presAssocID="{FA694DCD-6714-4473-BD00-FCBDD1CA94F0}" presName="sibTrans" presStyleLbl="sibTrans1D1" presStyleIdx="7" presStyleCnt="9"/>
      <dgm:spPr/>
      <dgm:t>
        <a:bodyPr/>
        <a:lstStyle/>
        <a:p>
          <a:endParaRPr lang="es-MX"/>
        </a:p>
      </dgm:t>
    </dgm:pt>
    <dgm:pt modelId="{D06FDBB6-7272-4BDD-A96B-0DD15EC94B51}" type="pres">
      <dgm:prSet presAssocID="{233C8548-FCB4-4851-8C09-E20A79F03647}" presName="node" presStyleLbl="node1" presStyleIdx="8" presStyleCnt="9" custScaleX="142967" custScaleY="123893" custRadScaleRad="100103" custRadScaleInc="-46988">
        <dgm:presLayoutVars>
          <dgm:bulletEnabled val="1"/>
        </dgm:presLayoutVars>
      </dgm:prSet>
      <dgm:spPr/>
      <dgm:t>
        <a:bodyPr/>
        <a:lstStyle/>
        <a:p>
          <a:endParaRPr lang="es-MX"/>
        </a:p>
      </dgm:t>
    </dgm:pt>
    <dgm:pt modelId="{82329A8A-4DC1-4A8E-B1A3-DC58882F0CEE}" type="pres">
      <dgm:prSet presAssocID="{233C8548-FCB4-4851-8C09-E20A79F03647}" presName="spNode" presStyleCnt="0"/>
      <dgm:spPr/>
    </dgm:pt>
    <dgm:pt modelId="{030EFAF7-BB03-4936-96A7-35BA4D281E17}" type="pres">
      <dgm:prSet presAssocID="{10484F73-3C0C-4723-A61E-43624595BF3A}" presName="sibTrans" presStyleLbl="sibTrans1D1" presStyleIdx="8" presStyleCnt="9"/>
      <dgm:spPr/>
      <dgm:t>
        <a:bodyPr/>
        <a:lstStyle/>
        <a:p>
          <a:endParaRPr lang="es-MX"/>
        </a:p>
      </dgm:t>
    </dgm:pt>
  </dgm:ptLst>
  <dgm:cxnLst>
    <dgm:cxn modelId="{E47DD06C-56B9-4592-AC3F-51510B34EC1D}" srcId="{BE709538-55CF-4133-8204-74E5D6E072E1}" destId="{8DB14FCF-D738-4562-A72D-4A56E56DF582}" srcOrd="1" destOrd="0" parTransId="{5E77764A-D960-4948-820E-83FAA6E4164E}" sibTransId="{530699F6-7D42-4B1D-AE59-9A865A15A5E0}"/>
    <dgm:cxn modelId="{7C1DC8F4-7D26-4111-8AE7-5ED82F3E8EE6}" type="presOf" srcId="{F24F896E-413A-4A90-9323-2C486D7C941B}" destId="{679CA890-557E-49C3-A6BF-BDC683DEDE50}" srcOrd="0" destOrd="0" presId="urn:microsoft.com/office/officeart/2005/8/layout/cycle6"/>
    <dgm:cxn modelId="{61171DA6-0E62-425E-9894-33E4D4ACC476}" type="presOf" srcId="{4E377A9B-26F8-4E9F-BE31-D7B63B44685B}" destId="{B296FAA5-196C-4CDB-8DED-58251D6BAD0B}" srcOrd="0" destOrd="0" presId="urn:microsoft.com/office/officeart/2005/8/layout/cycle6"/>
    <dgm:cxn modelId="{8A0B06DA-0842-42EB-90AA-704CC47E68D0}" srcId="{BE709538-55CF-4133-8204-74E5D6E072E1}" destId="{3C3640E8-B704-4A5E-B36A-B17E0E71BB94}" srcOrd="0" destOrd="0" parTransId="{643A7E88-71C8-4F91-A205-5C0F55FABC3F}" sibTransId="{55028152-A69D-428C-B466-8ACE87A0C9A3}"/>
    <dgm:cxn modelId="{C41C111E-70A0-4AC1-91C5-D78EA6585BEB}" type="presOf" srcId="{8DB14FCF-D738-4562-A72D-4A56E56DF582}" destId="{F8FD3F28-6098-4F3D-8C83-81E568A21F39}" srcOrd="0" destOrd="0" presId="urn:microsoft.com/office/officeart/2005/8/layout/cycle6"/>
    <dgm:cxn modelId="{3CBF421E-3C6D-408F-A9E2-E7C422047F5A}" type="presOf" srcId="{F74E80E7-BD75-40F7-9416-FED74FA17950}" destId="{D4AC430D-0FD6-442E-9624-DF0B01C80B1B}" srcOrd="0" destOrd="0" presId="urn:microsoft.com/office/officeart/2005/8/layout/cycle6"/>
    <dgm:cxn modelId="{881D18EB-DCD2-42BD-8E77-58407A3F62BE}" type="presOf" srcId="{BE709538-55CF-4133-8204-74E5D6E072E1}" destId="{AC6FC6DA-A18B-4AFA-AF93-E209A50BD684}" srcOrd="0" destOrd="0" presId="urn:microsoft.com/office/officeart/2005/8/layout/cycle6"/>
    <dgm:cxn modelId="{B44EC0A2-96C7-4FDB-BFDD-B52D88843B62}" type="presOf" srcId="{530699F6-7D42-4B1D-AE59-9A865A15A5E0}" destId="{4BDD8678-525C-4DDF-A54F-5E3409286DB5}" srcOrd="0" destOrd="0" presId="urn:microsoft.com/office/officeart/2005/8/layout/cycle6"/>
    <dgm:cxn modelId="{6250B8D3-8CF8-4E4B-A0C7-C75F82A98BC0}" type="presOf" srcId="{55028152-A69D-428C-B466-8ACE87A0C9A3}" destId="{FBFCEB60-BA4C-4643-84D0-78416B3F30FB}" srcOrd="0" destOrd="0" presId="urn:microsoft.com/office/officeart/2005/8/layout/cycle6"/>
    <dgm:cxn modelId="{32716BCD-AA1C-4499-B670-83C8E3E03E7E}" srcId="{BE709538-55CF-4133-8204-74E5D6E072E1}" destId="{233C8548-FCB4-4851-8C09-E20A79F03647}" srcOrd="8" destOrd="0" parTransId="{1FED1891-88DD-47F7-A066-4CDFAD2DA8D7}" sibTransId="{10484F73-3C0C-4723-A61E-43624595BF3A}"/>
    <dgm:cxn modelId="{3DF14451-41B7-4098-A239-44E8AA7A4763}" type="presOf" srcId="{3C3640E8-B704-4A5E-B36A-B17E0E71BB94}" destId="{51DDA14E-F53A-42D7-B0F2-D34F87D54AC4}" srcOrd="0" destOrd="0" presId="urn:microsoft.com/office/officeart/2005/8/layout/cycle6"/>
    <dgm:cxn modelId="{D76EBEE4-779C-4719-B005-FB31BDDEE6CA}" srcId="{BE709538-55CF-4133-8204-74E5D6E072E1}" destId="{3F3E85C0-7F8E-408C-BD79-7EB4671D749B}" srcOrd="2" destOrd="0" parTransId="{F040C8B4-60A6-4E95-9886-EBB2319E4ADA}" sibTransId="{56475453-6F07-4956-8C3B-24C439089678}"/>
    <dgm:cxn modelId="{C510B534-7519-4D37-9061-7AF017077794}" type="presOf" srcId="{DE090946-7417-47E6-A0B6-84B2BE17E618}" destId="{C1E0C58C-D644-4389-B1AF-0E09681A2585}" srcOrd="0" destOrd="0" presId="urn:microsoft.com/office/officeart/2005/8/layout/cycle6"/>
    <dgm:cxn modelId="{878F1B32-0B9C-4D9E-828C-A65172E45A5B}" srcId="{BE709538-55CF-4133-8204-74E5D6E072E1}" destId="{7839D7FC-DA60-4359-A04D-717DCB906E24}" srcOrd="3" destOrd="0" parTransId="{0FA4D49F-0E25-4915-AE39-F9FD79870695}" sibTransId="{F7A04A68-430C-4795-97E6-C96A4723AFDF}"/>
    <dgm:cxn modelId="{ABBBCAAC-0DA5-42B2-B14C-2B526BA19F3F}" type="presOf" srcId="{233C8548-FCB4-4851-8C09-E20A79F03647}" destId="{D06FDBB6-7272-4BDD-A96B-0DD15EC94B51}" srcOrd="0" destOrd="0" presId="urn:microsoft.com/office/officeart/2005/8/layout/cycle6"/>
    <dgm:cxn modelId="{49108BDE-3C43-4F02-BAB0-7B4B888B21A5}" srcId="{BE709538-55CF-4133-8204-74E5D6E072E1}" destId="{5A265CF0-1CD9-4922-B202-66B974F59421}" srcOrd="5" destOrd="0" parTransId="{0515007A-9A99-435F-B4FA-8B2CDD12636A}" sibTransId="{9A1BBC2D-FDAB-4DBB-84F2-A0D22681F9BD}"/>
    <dgm:cxn modelId="{01658D5D-2899-41EA-92FC-0C3109B72132}" srcId="{BE709538-55CF-4133-8204-74E5D6E072E1}" destId="{4E377A9B-26F8-4E9F-BE31-D7B63B44685B}" srcOrd="6" destOrd="0" parTransId="{3C56BD69-90DB-4A0A-B5A9-8E6623DF3F38}" sibTransId="{DE98B447-9CEF-4574-ADC0-1FE9AB3E22CC}"/>
    <dgm:cxn modelId="{D9AE3F79-1A65-407E-B83D-E8A3FDD9D808}" type="presOf" srcId="{9A1BBC2D-FDAB-4DBB-84F2-A0D22681F9BD}" destId="{B9C410A9-3FD1-4A2A-B987-1BC3D8FA6CF6}" srcOrd="0" destOrd="0" presId="urn:microsoft.com/office/officeart/2005/8/layout/cycle6"/>
    <dgm:cxn modelId="{2A63CDFC-9987-4C5D-9CFD-B7ED8ED0BB44}" type="presOf" srcId="{10484F73-3C0C-4723-A61E-43624595BF3A}" destId="{030EFAF7-BB03-4936-96A7-35BA4D281E17}" srcOrd="0" destOrd="0" presId="urn:microsoft.com/office/officeart/2005/8/layout/cycle6"/>
    <dgm:cxn modelId="{5E2B3899-BA27-4181-9867-72E3995A59EE}" type="presOf" srcId="{FA694DCD-6714-4473-BD00-FCBDD1CA94F0}" destId="{22493400-B4C0-48E9-8EA5-1D73DA6442F8}" srcOrd="0" destOrd="0" presId="urn:microsoft.com/office/officeart/2005/8/layout/cycle6"/>
    <dgm:cxn modelId="{7E713C9F-A295-4C69-A060-07CE192B8807}" type="presOf" srcId="{DE98B447-9CEF-4574-ADC0-1FE9AB3E22CC}" destId="{62AD7386-562D-4E13-A8BC-DA687C473AAB}" srcOrd="0" destOrd="0" presId="urn:microsoft.com/office/officeart/2005/8/layout/cycle6"/>
    <dgm:cxn modelId="{60A78AAE-2DB8-4C07-9347-B0E9BD9BDEF6}" type="presOf" srcId="{7839D7FC-DA60-4359-A04D-717DCB906E24}" destId="{7FB5C48E-7BDB-4B57-B22C-E06BC3AF1E4B}" srcOrd="0" destOrd="0" presId="urn:microsoft.com/office/officeart/2005/8/layout/cycle6"/>
    <dgm:cxn modelId="{AEDCC041-CECB-4B32-B864-D04C1D32174B}" type="presOf" srcId="{F7A04A68-430C-4795-97E6-C96A4723AFDF}" destId="{3572D216-282E-4A93-B3D6-89BAADD20BC7}" srcOrd="0" destOrd="0" presId="urn:microsoft.com/office/officeart/2005/8/layout/cycle6"/>
    <dgm:cxn modelId="{8576165E-B34B-4312-81C1-0BEFEA0BE864}" srcId="{BE709538-55CF-4133-8204-74E5D6E072E1}" destId="{DE090946-7417-47E6-A0B6-84B2BE17E618}" srcOrd="7" destOrd="0" parTransId="{63A2CEAC-9B59-4BDC-ACCC-481CB7D07834}" sibTransId="{FA694DCD-6714-4473-BD00-FCBDD1CA94F0}"/>
    <dgm:cxn modelId="{88006F62-B9D4-4556-AC63-C6CDFD3BCB11}" type="presOf" srcId="{3F3E85C0-7F8E-408C-BD79-7EB4671D749B}" destId="{6065D987-5302-4B67-B116-C3AC0F888B08}" srcOrd="0" destOrd="0" presId="urn:microsoft.com/office/officeart/2005/8/layout/cycle6"/>
    <dgm:cxn modelId="{7691ADC1-B690-4FE8-9BCD-71408E51FDC1}" type="presOf" srcId="{5A265CF0-1CD9-4922-B202-66B974F59421}" destId="{EAE90A3D-3F84-4F56-B2EA-3099FD4D6876}" srcOrd="0" destOrd="0" presId="urn:microsoft.com/office/officeart/2005/8/layout/cycle6"/>
    <dgm:cxn modelId="{DC0310DB-225F-44FD-8303-D3A00B2D0DAD}" srcId="{BE709538-55CF-4133-8204-74E5D6E072E1}" destId="{F24F896E-413A-4A90-9323-2C486D7C941B}" srcOrd="4" destOrd="0" parTransId="{DAC18B30-4C04-4D2D-A8CF-3E6F394019F6}" sibTransId="{F74E80E7-BD75-40F7-9416-FED74FA17950}"/>
    <dgm:cxn modelId="{1EA4521F-4750-4DD0-9972-9F00BBCAA153}" type="presOf" srcId="{56475453-6F07-4956-8C3B-24C439089678}" destId="{86FC514A-E168-40DE-8A52-327BDC115DC3}" srcOrd="0" destOrd="0" presId="urn:microsoft.com/office/officeart/2005/8/layout/cycle6"/>
    <dgm:cxn modelId="{D0A9A381-100F-47C8-A45C-589DC2C54554}" type="presParOf" srcId="{AC6FC6DA-A18B-4AFA-AF93-E209A50BD684}" destId="{51DDA14E-F53A-42D7-B0F2-D34F87D54AC4}" srcOrd="0" destOrd="0" presId="urn:microsoft.com/office/officeart/2005/8/layout/cycle6"/>
    <dgm:cxn modelId="{4D3F6449-F843-4BB5-B093-2C7C927C214B}" type="presParOf" srcId="{AC6FC6DA-A18B-4AFA-AF93-E209A50BD684}" destId="{2E03B0CE-46ED-48E9-B7C0-DB7228E215A5}" srcOrd="1" destOrd="0" presId="urn:microsoft.com/office/officeart/2005/8/layout/cycle6"/>
    <dgm:cxn modelId="{7229CAD6-88CE-4827-9A9F-3EC39D9E3CF9}" type="presParOf" srcId="{AC6FC6DA-A18B-4AFA-AF93-E209A50BD684}" destId="{FBFCEB60-BA4C-4643-84D0-78416B3F30FB}" srcOrd="2" destOrd="0" presId="urn:microsoft.com/office/officeart/2005/8/layout/cycle6"/>
    <dgm:cxn modelId="{B8E6BFD3-184D-4E09-8AE6-0E7FCC0586A6}" type="presParOf" srcId="{AC6FC6DA-A18B-4AFA-AF93-E209A50BD684}" destId="{F8FD3F28-6098-4F3D-8C83-81E568A21F39}" srcOrd="3" destOrd="0" presId="urn:microsoft.com/office/officeart/2005/8/layout/cycle6"/>
    <dgm:cxn modelId="{C7D7A70D-A7AA-4E0D-A6A0-6A7F26FD0038}" type="presParOf" srcId="{AC6FC6DA-A18B-4AFA-AF93-E209A50BD684}" destId="{69D579FB-8E78-49E7-B8B9-0670D99E2512}" srcOrd="4" destOrd="0" presId="urn:microsoft.com/office/officeart/2005/8/layout/cycle6"/>
    <dgm:cxn modelId="{0EB91102-0801-42CE-9941-AC1AC267641A}" type="presParOf" srcId="{AC6FC6DA-A18B-4AFA-AF93-E209A50BD684}" destId="{4BDD8678-525C-4DDF-A54F-5E3409286DB5}" srcOrd="5" destOrd="0" presId="urn:microsoft.com/office/officeart/2005/8/layout/cycle6"/>
    <dgm:cxn modelId="{916C1812-BAF8-4C4A-AAAB-ACEF41CC0AE1}" type="presParOf" srcId="{AC6FC6DA-A18B-4AFA-AF93-E209A50BD684}" destId="{6065D987-5302-4B67-B116-C3AC0F888B08}" srcOrd="6" destOrd="0" presId="urn:microsoft.com/office/officeart/2005/8/layout/cycle6"/>
    <dgm:cxn modelId="{5923A2D9-FA71-40BC-B1ED-C76F6908A345}" type="presParOf" srcId="{AC6FC6DA-A18B-4AFA-AF93-E209A50BD684}" destId="{EABFDEC7-EF4E-4453-9666-7470C8AC6094}" srcOrd="7" destOrd="0" presId="urn:microsoft.com/office/officeart/2005/8/layout/cycle6"/>
    <dgm:cxn modelId="{030015A2-A9EC-4A26-B0F6-5F61097248E3}" type="presParOf" srcId="{AC6FC6DA-A18B-4AFA-AF93-E209A50BD684}" destId="{86FC514A-E168-40DE-8A52-327BDC115DC3}" srcOrd="8" destOrd="0" presId="urn:microsoft.com/office/officeart/2005/8/layout/cycle6"/>
    <dgm:cxn modelId="{4DF29153-6C48-4FCB-9A7D-1A5055B7E938}" type="presParOf" srcId="{AC6FC6DA-A18B-4AFA-AF93-E209A50BD684}" destId="{7FB5C48E-7BDB-4B57-B22C-E06BC3AF1E4B}" srcOrd="9" destOrd="0" presId="urn:microsoft.com/office/officeart/2005/8/layout/cycle6"/>
    <dgm:cxn modelId="{0690683C-5BD4-415B-951A-82548D6F0A81}" type="presParOf" srcId="{AC6FC6DA-A18B-4AFA-AF93-E209A50BD684}" destId="{D1E31701-1BE1-4309-B7D2-3D1302697156}" srcOrd="10" destOrd="0" presId="urn:microsoft.com/office/officeart/2005/8/layout/cycle6"/>
    <dgm:cxn modelId="{9DD5C2DA-B05A-4795-BB6D-7772D662AC32}" type="presParOf" srcId="{AC6FC6DA-A18B-4AFA-AF93-E209A50BD684}" destId="{3572D216-282E-4A93-B3D6-89BAADD20BC7}" srcOrd="11" destOrd="0" presId="urn:microsoft.com/office/officeart/2005/8/layout/cycle6"/>
    <dgm:cxn modelId="{CBD00627-9478-42E4-9C16-915E0156B4D3}" type="presParOf" srcId="{AC6FC6DA-A18B-4AFA-AF93-E209A50BD684}" destId="{679CA890-557E-49C3-A6BF-BDC683DEDE50}" srcOrd="12" destOrd="0" presId="urn:microsoft.com/office/officeart/2005/8/layout/cycle6"/>
    <dgm:cxn modelId="{C00BA1F9-1B58-497E-87EF-4F7A79553CCB}" type="presParOf" srcId="{AC6FC6DA-A18B-4AFA-AF93-E209A50BD684}" destId="{3F6294DC-2AA5-4A8B-B798-E4B822211190}" srcOrd="13" destOrd="0" presId="urn:microsoft.com/office/officeart/2005/8/layout/cycle6"/>
    <dgm:cxn modelId="{5D836FDA-EC34-4EFA-9CA7-A6805DA33F45}" type="presParOf" srcId="{AC6FC6DA-A18B-4AFA-AF93-E209A50BD684}" destId="{D4AC430D-0FD6-442E-9624-DF0B01C80B1B}" srcOrd="14" destOrd="0" presId="urn:microsoft.com/office/officeart/2005/8/layout/cycle6"/>
    <dgm:cxn modelId="{D9C29718-C372-4601-B2C9-0BDF785D33CB}" type="presParOf" srcId="{AC6FC6DA-A18B-4AFA-AF93-E209A50BD684}" destId="{EAE90A3D-3F84-4F56-B2EA-3099FD4D6876}" srcOrd="15" destOrd="0" presId="urn:microsoft.com/office/officeart/2005/8/layout/cycle6"/>
    <dgm:cxn modelId="{851A864C-FADE-43D7-9ED9-0427963C037E}" type="presParOf" srcId="{AC6FC6DA-A18B-4AFA-AF93-E209A50BD684}" destId="{37CE55B9-873D-4A33-8B30-157C25E424D4}" srcOrd="16" destOrd="0" presId="urn:microsoft.com/office/officeart/2005/8/layout/cycle6"/>
    <dgm:cxn modelId="{9DED04CC-D70D-4BB2-89C9-98F99A0F9A92}" type="presParOf" srcId="{AC6FC6DA-A18B-4AFA-AF93-E209A50BD684}" destId="{B9C410A9-3FD1-4A2A-B987-1BC3D8FA6CF6}" srcOrd="17" destOrd="0" presId="urn:microsoft.com/office/officeart/2005/8/layout/cycle6"/>
    <dgm:cxn modelId="{1D11EA10-7195-4E61-984E-FC1455ED2B32}" type="presParOf" srcId="{AC6FC6DA-A18B-4AFA-AF93-E209A50BD684}" destId="{B296FAA5-196C-4CDB-8DED-58251D6BAD0B}" srcOrd="18" destOrd="0" presId="urn:microsoft.com/office/officeart/2005/8/layout/cycle6"/>
    <dgm:cxn modelId="{9768BA37-9907-43EE-A4C8-7D40D9A844D5}" type="presParOf" srcId="{AC6FC6DA-A18B-4AFA-AF93-E209A50BD684}" destId="{6E25DBE9-3591-4192-A551-77B6B71B07FB}" srcOrd="19" destOrd="0" presId="urn:microsoft.com/office/officeart/2005/8/layout/cycle6"/>
    <dgm:cxn modelId="{F4D6FCE7-2C22-4781-A926-5A0C9D629C0F}" type="presParOf" srcId="{AC6FC6DA-A18B-4AFA-AF93-E209A50BD684}" destId="{62AD7386-562D-4E13-A8BC-DA687C473AAB}" srcOrd="20" destOrd="0" presId="urn:microsoft.com/office/officeart/2005/8/layout/cycle6"/>
    <dgm:cxn modelId="{9C447D29-8074-42A9-A5C5-03E6967D10B9}" type="presParOf" srcId="{AC6FC6DA-A18B-4AFA-AF93-E209A50BD684}" destId="{C1E0C58C-D644-4389-B1AF-0E09681A2585}" srcOrd="21" destOrd="0" presId="urn:microsoft.com/office/officeart/2005/8/layout/cycle6"/>
    <dgm:cxn modelId="{90CDF33D-482C-4996-9063-63FD1A9C654B}" type="presParOf" srcId="{AC6FC6DA-A18B-4AFA-AF93-E209A50BD684}" destId="{EE6A720B-27DE-4BD4-895B-F3E1D1FC42BD}" srcOrd="22" destOrd="0" presId="urn:microsoft.com/office/officeart/2005/8/layout/cycle6"/>
    <dgm:cxn modelId="{4ED7B3C8-562E-4393-8364-EB9D3B51CDA0}" type="presParOf" srcId="{AC6FC6DA-A18B-4AFA-AF93-E209A50BD684}" destId="{22493400-B4C0-48E9-8EA5-1D73DA6442F8}" srcOrd="23" destOrd="0" presId="urn:microsoft.com/office/officeart/2005/8/layout/cycle6"/>
    <dgm:cxn modelId="{3357ACAC-791F-4053-9788-7AEED43F7712}" type="presParOf" srcId="{AC6FC6DA-A18B-4AFA-AF93-E209A50BD684}" destId="{D06FDBB6-7272-4BDD-A96B-0DD15EC94B51}" srcOrd="24" destOrd="0" presId="urn:microsoft.com/office/officeart/2005/8/layout/cycle6"/>
    <dgm:cxn modelId="{CFE7EF2F-F687-4482-9E7C-AA57D7EB6DFB}" type="presParOf" srcId="{AC6FC6DA-A18B-4AFA-AF93-E209A50BD684}" destId="{82329A8A-4DC1-4A8E-B1A3-DC58882F0CEE}" srcOrd="25" destOrd="0" presId="urn:microsoft.com/office/officeart/2005/8/layout/cycle6"/>
    <dgm:cxn modelId="{6EAAAC5E-D58B-4FF0-A5FF-6904F6CF6FF7}" type="presParOf" srcId="{AC6FC6DA-A18B-4AFA-AF93-E209A50BD684}" destId="{030EFAF7-BB03-4936-96A7-35BA4D281E17}" srcOrd="26" destOrd="0" presId="urn:microsoft.com/office/officeart/2005/8/layout/cycle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1DDA14E-F53A-42D7-B0F2-D34F87D54AC4}">
      <dsp:nvSpPr>
        <dsp:cNvPr id="0" name=""/>
        <dsp:cNvSpPr/>
      </dsp:nvSpPr>
      <dsp:spPr>
        <a:xfrm>
          <a:off x="3722934" y="-44919"/>
          <a:ext cx="1600833" cy="938175"/>
        </a:xfrm>
        <a:prstGeom prst="roundRect">
          <a:avLst/>
        </a:prstGeom>
        <a:blipFill rotWithShape="0">
          <a:blip xmlns:r="http://schemas.openxmlformats.org/officeDocument/2006/relationships" r:embed="rId1"/>
          <a:stretch>
            <a:fillRect/>
          </a:stretch>
        </a:blip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48590" tIns="148590" rIns="148590" bIns="148590" numCol="1" spcCol="1270" anchor="ctr" anchorCtr="0">
          <a:noAutofit/>
        </a:bodyPr>
        <a:lstStyle/>
        <a:p>
          <a:pPr lvl="0" algn="ctr" defTabSz="1733550">
            <a:lnSpc>
              <a:spcPct val="90000"/>
            </a:lnSpc>
            <a:spcBef>
              <a:spcPct val="0"/>
            </a:spcBef>
            <a:spcAft>
              <a:spcPct val="35000"/>
            </a:spcAft>
          </a:pPr>
          <a:r>
            <a:rPr lang="es-MX" sz="3900" kern="1200" dirty="0" smtClean="0"/>
            <a:t> </a:t>
          </a:r>
          <a:endParaRPr lang="es-MX" sz="3900" kern="1200" dirty="0"/>
        </a:p>
      </dsp:txBody>
      <dsp:txXfrm>
        <a:off x="3722934" y="-44919"/>
        <a:ext cx="1600833" cy="938175"/>
      </dsp:txXfrm>
    </dsp:sp>
    <dsp:sp modelId="{FBFCEB60-BA4C-4643-84D0-78416B3F30FB}">
      <dsp:nvSpPr>
        <dsp:cNvPr id="0" name=""/>
        <dsp:cNvSpPr/>
      </dsp:nvSpPr>
      <dsp:spPr>
        <a:xfrm>
          <a:off x="2080416" y="550096"/>
          <a:ext cx="6016124" cy="6016124"/>
        </a:xfrm>
        <a:custGeom>
          <a:avLst/>
          <a:gdLst/>
          <a:ahLst/>
          <a:cxnLst/>
          <a:rect l="0" t="0" r="0" b="0"/>
          <a:pathLst>
            <a:path>
              <a:moveTo>
                <a:pt x="3252504" y="9948"/>
              </a:moveTo>
              <a:arcTo wR="3008062" hR="3008062" stAng="16479667" swAng="1032604"/>
            </a:path>
          </a:pathLst>
        </a:custGeom>
        <a:noFill/>
        <a:ln w="9525" cap="flat" cmpd="sng" algn="ctr">
          <a:solidFill>
            <a:schemeClr val="dk2">
              <a:hueOff val="0"/>
              <a:satOff val="0"/>
              <a:lumOff val="0"/>
              <a:alphaOff val="0"/>
            </a:schemeClr>
          </a:solidFill>
          <a:prstDash val="solid"/>
        </a:ln>
        <a:effectLst/>
        <a:sp3d z="-25400" prstMaterial="plastic"/>
      </dsp:spPr>
      <dsp:style>
        <a:lnRef idx="1">
          <a:scrgbClr r="0" g="0" b="0"/>
        </a:lnRef>
        <a:fillRef idx="0">
          <a:scrgbClr r="0" g="0" b="0"/>
        </a:fillRef>
        <a:effectRef idx="0">
          <a:scrgbClr r="0" g="0" b="0"/>
        </a:effectRef>
        <a:fontRef idx="minor"/>
      </dsp:style>
    </dsp:sp>
    <dsp:sp modelId="{F8FD3F28-6098-4F3D-8C83-81E568A21F39}">
      <dsp:nvSpPr>
        <dsp:cNvPr id="0" name=""/>
        <dsp:cNvSpPr/>
      </dsp:nvSpPr>
      <dsp:spPr>
        <a:xfrm>
          <a:off x="5892191" y="770039"/>
          <a:ext cx="1834230" cy="1037516"/>
        </a:xfrm>
        <a:prstGeom prst="roundRect">
          <a:avLst/>
        </a:prstGeom>
        <a:blipFill rotWithShape="0">
          <a:blip xmlns:r="http://schemas.openxmlformats.org/officeDocument/2006/relationships" r:embed="rId2"/>
          <a:stretch>
            <a:fillRect/>
          </a:stretch>
        </a:blip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48590" tIns="148590" rIns="148590" bIns="148590" numCol="1" spcCol="1270" anchor="ctr" anchorCtr="0">
          <a:noAutofit/>
        </a:bodyPr>
        <a:lstStyle/>
        <a:p>
          <a:pPr lvl="0" algn="ctr" defTabSz="1733550">
            <a:lnSpc>
              <a:spcPct val="90000"/>
            </a:lnSpc>
            <a:spcBef>
              <a:spcPct val="0"/>
            </a:spcBef>
            <a:spcAft>
              <a:spcPct val="35000"/>
            </a:spcAft>
          </a:pPr>
          <a:r>
            <a:rPr lang="es-MX" sz="3900" kern="1200" dirty="0" smtClean="0"/>
            <a:t> </a:t>
          </a:r>
          <a:endParaRPr lang="es-MX" sz="3900" kern="1200" dirty="0"/>
        </a:p>
      </dsp:txBody>
      <dsp:txXfrm>
        <a:off x="5892191" y="770039"/>
        <a:ext cx="1834230" cy="1037516"/>
      </dsp:txXfrm>
    </dsp:sp>
    <dsp:sp modelId="{4BDD8678-525C-4DDF-A54F-5E3409286DB5}">
      <dsp:nvSpPr>
        <dsp:cNvPr id="0" name=""/>
        <dsp:cNvSpPr/>
      </dsp:nvSpPr>
      <dsp:spPr>
        <a:xfrm>
          <a:off x="1576086" y="311488"/>
          <a:ext cx="6016124" cy="6016124"/>
        </a:xfrm>
        <a:custGeom>
          <a:avLst/>
          <a:gdLst/>
          <a:ahLst/>
          <a:cxnLst/>
          <a:rect l="0" t="0" r="0" b="0"/>
          <a:pathLst>
            <a:path>
              <a:moveTo>
                <a:pt x="5611610" y="1501417"/>
              </a:moveTo>
              <a:arcTo wR="3008062" hR="3008062" stAng="19796550" swAng="693838"/>
            </a:path>
          </a:pathLst>
        </a:custGeom>
        <a:noFill/>
        <a:ln w="9525" cap="flat" cmpd="sng" algn="ctr">
          <a:solidFill>
            <a:schemeClr val="dk2">
              <a:hueOff val="0"/>
              <a:satOff val="0"/>
              <a:lumOff val="0"/>
              <a:alphaOff val="0"/>
            </a:schemeClr>
          </a:solidFill>
          <a:prstDash val="solid"/>
        </a:ln>
        <a:effectLst/>
        <a:sp3d z="-25400" prstMaterial="plastic"/>
      </dsp:spPr>
      <dsp:style>
        <a:lnRef idx="1">
          <a:scrgbClr r="0" g="0" b="0"/>
        </a:lnRef>
        <a:fillRef idx="0">
          <a:scrgbClr r="0" g="0" b="0"/>
        </a:fillRef>
        <a:effectRef idx="0">
          <a:scrgbClr r="0" g="0" b="0"/>
        </a:effectRef>
        <a:fontRef idx="minor"/>
      </dsp:style>
    </dsp:sp>
    <dsp:sp modelId="{6065D987-5302-4B67-B116-C3AC0F888B08}">
      <dsp:nvSpPr>
        <dsp:cNvPr id="0" name=""/>
        <dsp:cNvSpPr/>
      </dsp:nvSpPr>
      <dsp:spPr>
        <a:xfrm>
          <a:off x="6689450" y="2371266"/>
          <a:ext cx="1757054" cy="1020466"/>
        </a:xfrm>
        <a:prstGeom prst="roundRect">
          <a:avLst/>
        </a:prstGeom>
        <a:blipFill rotWithShape="0">
          <a:blip xmlns:r="http://schemas.openxmlformats.org/officeDocument/2006/relationships" r:embed="rId3"/>
          <a:stretch>
            <a:fillRect/>
          </a:stretch>
        </a:blip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48590" tIns="148590" rIns="148590" bIns="148590" numCol="1" spcCol="1270" anchor="ctr" anchorCtr="0">
          <a:noAutofit/>
        </a:bodyPr>
        <a:lstStyle/>
        <a:p>
          <a:pPr lvl="0" algn="ctr" defTabSz="1733550">
            <a:lnSpc>
              <a:spcPct val="90000"/>
            </a:lnSpc>
            <a:spcBef>
              <a:spcPct val="0"/>
            </a:spcBef>
            <a:spcAft>
              <a:spcPct val="35000"/>
            </a:spcAft>
          </a:pPr>
          <a:endParaRPr lang="es-MX" sz="3900" kern="1200" dirty="0"/>
        </a:p>
      </dsp:txBody>
      <dsp:txXfrm>
        <a:off x="6689450" y="2371266"/>
        <a:ext cx="1757054" cy="1020466"/>
      </dsp:txXfrm>
    </dsp:sp>
    <dsp:sp modelId="{86FC514A-E168-40DE-8A52-327BDC115DC3}">
      <dsp:nvSpPr>
        <dsp:cNvPr id="0" name=""/>
        <dsp:cNvSpPr/>
      </dsp:nvSpPr>
      <dsp:spPr>
        <a:xfrm>
          <a:off x="1632705" y="-90907"/>
          <a:ext cx="6016124" cy="6016124"/>
        </a:xfrm>
        <a:custGeom>
          <a:avLst/>
          <a:gdLst/>
          <a:ahLst/>
          <a:cxnLst/>
          <a:rect l="0" t="0" r="0" b="0"/>
          <a:pathLst>
            <a:path>
              <a:moveTo>
                <a:pt x="5977202" y="3490399"/>
              </a:moveTo>
              <a:arcTo wR="3008062" hR="3008062" stAng="553626" swAng="882722"/>
            </a:path>
          </a:pathLst>
        </a:custGeom>
        <a:noFill/>
        <a:ln w="9525" cap="flat" cmpd="sng" algn="ctr">
          <a:solidFill>
            <a:schemeClr val="dk2">
              <a:hueOff val="0"/>
              <a:satOff val="0"/>
              <a:lumOff val="0"/>
              <a:alphaOff val="0"/>
            </a:schemeClr>
          </a:solidFill>
          <a:prstDash val="solid"/>
        </a:ln>
        <a:effectLst/>
        <a:sp3d z="-25400" prstMaterial="plastic"/>
      </dsp:spPr>
      <dsp:style>
        <a:lnRef idx="1">
          <a:scrgbClr r="0" g="0" b="0"/>
        </a:lnRef>
        <a:fillRef idx="0">
          <a:scrgbClr r="0" g="0" b="0"/>
        </a:fillRef>
        <a:effectRef idx="0">
          <a:scrgbClr r="0" g="0" b="0"/>
        </a:effectRef>
        <a:fontRef idx="minor"/>
      </dsp:style>
    </dsp:sp>
    <dsp:sp modelId="{7FB5C48E-7BDB-4B57-B22C-E06BC3AF1E4B}">
      <dsp:nvSpPr>
        <dsp:cNvPr id="0" name=""/>
        <dsp:cNvSpPr/>
      </dsp:nvSpPr>
      <dsp:spPr>
        <a:xfrm>
          <a:off x="6273494" y="4144902"/>
          <a:ext cx="1863403" cy="1039671"/>
        </a:xfrm>
        <a:prstGeom prst="roundRect">
          <a:avLst/>
        </a:prstGeom>
        <a:blipFill rotWithShape="0">
          <a:blip xmlns:r="http://schemas.openxmlformats.org/officeDocument/2006/relationships" r:embed="rId4"/>
          <a:stretch>
            <a:fillRect/>
          </a:stretch>
        </a:blip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48590" tIns="148590" rIns="148590" bIns="148590" numCol="1" spcCol="1270" anchor="ctr" anchorCtr="0">
          <a:noAutofit/>
        </a:bodyPr>
        <a:lstStyle/>
        <a:p>
          <a:pPr lvl="0" algn="ctr" defTabSz="1733550">
            <a:lnSpc>
              <a:spcPct val="90000"/>
            </a:lnSpc>
            <a:spcBef>
              <a:spcPct val="0"/>
            </a:spcBef>
            <a:spcAft>
              <a:spcPct val="35000"/>
            </a:spcAft>
          </a:pPr>
          <a:endParaRPr lang="es-MX" sz="3900" kern="1200" dirty="0"/>
        </a:p>
      </dsp:txBody>
      <dsp:txXfrm>
        <a:off x="6273494" y="4144902"/>
        <a:ext cx="1863403" cy="1039671"/>
      </dsp:txXfrm>
    </dsp:sp>
    <dsp:sp modelId="{3572D216-282E-4A93-B3D6-89BAADD20BC7}">
      <dsp:nvSpPr>
        <dsp:cNvPr id="0" name=""/>
        <dsp:cNvSpPr/>
      </dsp:nvSpPr>
      <dsp:spPr>
        <a:xfrm>
          <a:off x="1809375" y="9545"/>
          <a:ext cx="6016124" cy="6016124"/>
        </a:xfrm>
        <a:custGeom>
          <a:avLst/>
          <a:gdLst/>
          <a:ahLst/>
          <a:cxnLst/>
          <a:rect l="0" t="0" r="0" b="0"/>
          <a:pathLst>
            <a:path>
              <a:moveTo>
                <a:pt x="5090193" y="5179045"/>
              </a:moveTo>
              <a:arcTo wR="3008062" hR="3008062" stAng="2771807" swAng="650462"/>
            </a:path>
          </a:pathLst>
        </a:custGeom>
        <a:noFill/>
        <a:ln w="9525" cap="flat" cmpd="sng" algn="ctr">
          <a:solidFill>
            <a:schemeClr val="dk2">
              <a:hueOff val="0"/>
              <a:satOff val="0"/>
              <a:lumOff val="0"/>
              <a:alphaOff val="0"/>
            </a:schemeClr>
          </a:solidFill>
          <a:prstDash val="solid"/>
        </a:ln>
        <a:effectLst/>
        <a:sp3d z="-25400" prstMaterial="plastic"/>
      </dsp:spPr>
      <dsp:style>
        <a:lnRef idx="1">
          <a:scrgbClr r="0" g="0" b="0"/>
        </a:lnRef>
        <a:fillRef idx="0">
          <a:scrgbClr r="0" g="0" b="0"/>
        </a:fillRef>
        <a:effectRef idx="0">
          <a:scrgbClr r="0" g="0" b="0"/>
        </a:effectRef>
        <a:fontRef idx="minor"/>
      </dsp:style>
    </dsp:sp>
    <dsp:sp modelId="{679CA890-557E-49C3-A6BF-BDC683DEDE50}">
      <dsp:nvSpPr>
        <dsp:cNvPr id="0" name=""/>
        <dsp:cNvSpPr/>
      </dsp:nvSpPr>
      <dsp:spPr>
        <a:xfrm>
          <a:off x="4958769" y="5544613"/>
          <a:ext cx="1665954" cy="935087"/>
        </a:xfrm>
        <a:prstGeom prst="roundRect">
          <a:avLst/>
        </a:prstGeom>
        <a:blipFill rotWithShape="0">
          <a:blip xmlns:r="http://schemas.openxmlformats.org/officeDocument/2006/relationships" r:embed="rId5"/>
          <a:stretch>
            <a:fillRect/>
          </a:stretch>
        </a:blip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48590" tIns="148590" rIns="148590" bIns="148590" numCol="1" spcCol="1270" anchor="ctr" anchorCtr="0">
          <a:noAutofit/>
        </a:bodyPr>
        <a:lstStyle/>
        <a:p>
          <a:pPr lvl="0" algn="ctr" defTabSz="1733550">
            <a:lnSpc>
              <a:spcPct val="90000"/>
            </a:lnSpc>
            <a:spcBef>
              <a:spcPct val="0"/>
            </a:spcBef>
            <a:spcAft>
              <a:spcPct val="35000"/>
            </a:spcAft>
          </a:pPr>
          <a:endParaRPr lang="es-MX" sz="3900" kern="1200" dirty="0"/>
        </a:p>
      </dsp:txBody>
      <dsp:txXfrm>
        <a:off x="4958769" y="5544613"/>
        <a:ext cx="1665954" cy="935087"/>
      </dsp:txXfrm>
    </dsp:sp>
    <dsp:sp modelId="{D4AC430D-0FD6-442E-9624-DF0B01C80B1B}">
      <dsp:nvSpPr>
        <dsp:cNvPr id="0" name=""/>
        <dsp:cNvSpPr/>
      </dsp:nvSpPr>
      <dsp:spPr>
        <a:xfrm>
          <a:off x="1882562" y="282439"/>
          <a:ext cx="6016124" cy="6016124"/>
        </a:xfrm>
        <a:custGeom>
          <a:avLst/>
          <a:gdLst/>
          <a:ahLst/>
          <a:cxnLst/>
          <a:rect l="0" t="0" r="0" b="0"/>
          <a:pathLst>
            <a:path>
              <a:moveTo>
                <a:pt x="3069803" y="6015491"/>
              </a:moveTo>
              <a:arcTo wR="3008062" hR="3008062" stAng="5329435" swAng="718793"/>
            </a:path>
          </a:pathLst>
        </a:custGeom>
        <a:noFill/>
        <a:ln w="9525" cap="flat" cmpd="sng" algn="ctr">
          <a:solidFill>
            <a:schemeClr val="dk2">
              <a:hueOff val="0"/>
              <a:satOff val="0"/>
              <a:lumOff val="0"/>
              <a:alphaOff val="0"/>
            </a:schemeClr>
          </a:solidFill>
          <a:prstDash val="solid"/>
        </a:ln>
        <a:effectLst/>
        <a:sp3d z="-25400" prstMaterial="plastic"/>
      </dsp:spPr>
      <dsp:style>
        <a:lnRef idx="1">
          <a:scrgbClr r="0" g="0" b="0"/>
        </a:lnRef>
        <a:fillRef idx="0">
          <a:scrgbClr r="0" g="0" b="0"/>
        </a:fillRef>
        <a:effectRef idx="0">
          <a:scrgbClr r="0" g="0" b="0"/>
        </a:effectRef>
        <a:fontRef idx="minor"/>
      </dsp:style>
    </dsp:sp>
    <dsp:sp modelId="{EAE90A3D-3F84-4F56-B2EA-3099FD4D6876}">
      <dsp:nvSpPr>
        <dsp:cNvPr id="0" name=""/>
        <dsp:cNvSpPr/>
      </dsp:nvSpPr>
      <dsp:spPr>
        <a:xfrm>
          <a:off x="2555112" y="5616623"/>
          <a:ext cx="1765372" cy="900203"/>
        </a:xfrm>
        <a:prstGeom prst="roundRect">
          <a:avLst/>
        </a:prstGeom>
        <a:blipFill rotWithShape="0">
          <a:blip xmlns:r="http://schemas.openxmlformats.org/officeDocument/2006/relationships" r:embed="rId6"/>
          <a:stretch>
            <a:fillRect/>
          </a:stretch>
        </a:blip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endParaRPr lang="es-MX" sz="3700" kern="1200" dirty="0"/>
        </a:p>
      </dsp:txBody>
      <dsp:txXfrm>
        <a:off x="2555112" y="5616623"/>
        <a:ext cx="1765372" cy="900203"/>
      </dsp:txXfrm>
    </dsp:sp>
    <dsp:sp modelId="{B9C410A9-3FD1-4A2A-B987-1BC3D8FA6CF6}">
      <dsp:nvSpPr>
        <dsp:cNvPr id="0" name=""/>
        <dsp:cNvSpPr/>
      </dsp:nvSpPr>
      <dsp:spPr>
        <a:xfrm>
          <a:off x="1027526" y="-60262"/>
          <a:ext cx="6016124" cy="6016124"/>
        </a:xfrm>
        <a:custGeom>
          <a:avLst/>
          <a:gdLst/>
          <a:ahLst/>
          <a:cxnLst/>
          <a:rect l="0" t="0" r="0" b="0"/>
          <a:pathLst>
            <a:path>
              <a:moveTo>
                <a:pt x="1613598" y="5673378"/>
              </a:moveTo>
              <a:arcTo wR="3008062" hR="3008062" stAng="7057084" swAng="851927"/>
            </a:path>
          </a:pathLst>
        </a:custGeom>
        <a:noFill/>
        <a:ln w="9525" cap="flat" cmpd="sng" algn="ctr">
          <a:solidFill>
            <a:schemeClr val="dk2">
              <a:hueOff val="0"/>
              <a:satOff val="0"/>
              <a:lumOff val="0"/>
              <a:alphaOff val="0"/>
            </a:schemeClr>
          </a:solidFill>
          <a:prstDash val="solid"/>
        </a:ln>
        <a:effectLst/>
        <a:sp3d z="-25400" prstMaterial="plastic"/>
      </dsp:spPr>
      <dsp:style>
        <a:lnRef idx="1">
          <a:scrgbClr r="0" g="0" b="0"/>
        </a:lnRef>
        <a:fillRef idx="0">
          <a:scrgbClr r="0" g="0" b="0"/>
        </a:fillRef>
        <a:effectRef idx="0">
          <a:scrgbClr r="0" g="0" b="0"/>
        </a:effectRef>
        <a:fontRef idx="minor"/>
      </dsp:style>
    </dsp:sp>
    <dsp:sp modelId="{B296FAA5-196C-4CDB-8DED-58251D6BAD0B}">
      <dsp:nvSpPr>
        <dsp:cNvPr id="0" name=""/>
        <dsp:cNvSpPr/>
      </dsp:nvSpPr>
      <dsp:spPr>
        <a:xfrm>
          <a:off x="914582" y="4208036"/>
          <a:ext cx="1632019" cy="976546"/>
        </a:xfrm>
        <a:prstGeom prst="roundRect">
          <a:avLst/>
        </a:prstGeom>
        <a:blipFill rotWithShape="0">
          <a:blip xmlns:r="http://schemas.openxmlformats.org/officeDocument/2006/relationships" r:embed="rId7"/>
          <a:stretch>
            <a:fillRect/>
          </a:stretch>
        </a:blip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48590" tIns="148590" rIns="148590" bIns="148590" numCol="1" spcCol="1270" anchor="ctr" anchorCtr="0">
          <a:noAutofit/>
        </a:bodyPr>
        <a:lstStyle/>
        <a:p>
          <a:pPr lvl="0" algn="ctr" defTabSz="1733550">
            <a:lnSpc>
              <a:spcPct val="90000"/>
            </a:lnSpc>
            <a:spcBef>
              <a:spcPct val="0"/>
            </a:spcBef>
            <a:spcAft>
              <a:spcPct val="35000"/>
            </a:spcAft>
          </a:pPr>
          <a:r>
            <a:rPr lang="es-MX" sz="3900" kern="1200" dirty="0" smtClean="0"/>
            <a:t> </a:t>
          </a:r>
          <a:endParaRPr lang="es-MX" sz="3900" kern="1200" dirty="0"/>
        </a:p>
      </dsp:txBody>
      <dsp:txXfrm>
        <a:off x="914582" y="4208036"/>
        <a:ext cx="1632019" cy="976546"/>
      </dsp:txXfrm>
    </dsp:sp>
    <dsp:sp modelId="{62AD7386-562D-4E13-A8BC-DA687C473AAB}">
      <dsp:nvSpPr>
        <dsp:cNvPr id="0" name=""/>
        <dsp:cNvSpPr/>
      </dsp:nvSpPr>
      <dsp:spPr>
        <a:xfrm>
          <a:off x="1435285" y="386681"/>
          <a:ext cx="6016124" cy="6016124"/>
        </a:xfrm>
        <a:custGeom>
          <a:avLst/>
          <a:gdLst/>
          <a:ahLst/>
          <a:cxnLst/>
          <a:rect l="0" t="0" r="0" b="0"/>
          <a:pathLst>
            <a:path>
              <a:moveTo>
                <a:pt x="110005" y="3814107"/>
              </a:moveTo>
              <a:arcTo wR="3008062" hR="3008062" stAng="9867420" swAng="845117"/>
            </a:path>
          </a:pathLst>
        </a:custGeom>
        <a:noFill/>
        <a:ln w="9525" cap="flat" cmpd="sng" algn="ctr">
          <a:solidFill>
            <a:schemeClr val="dk2">
              <a:hueOff val="0"/>
              <a:satOff val="0"/>
              <a:lumOff val="0"/>
              <a:alphaOff val="0"/>
            </a:schemeClr>
          </a:solidFill>
          <a:prstDash val="solid"/>
        </a:ln>
        <a:effectLst/>
        <a:sp3d z="-25400" prstMaterial="plastic"/>
      </dsp:spPr>
      <dsp:style>
        <a:lnRef idx="1">
          <a:scrgbClr r="0" g="0" b="0"/>
        </a:lnRef>
        <a:fillRef idx="0">
          <a:scrgbClr r="0" g="0" b="0"/>
        </a:fillRef>
        <a:effectRef idx="0">
          <a:scrgbClr r="0" g="0" b="0"/>
        </a:effectRef>
        <a:fontRef idx="minor"/>
      </dsp:style>
    </dsp:sp>
    <dsp:sp modelId="{C1E0C58C-D644-4389-B1AF-0E09681A2585}">
      <dsp:nvSpPr>
        <dsp:cNvPr id="0" name=""/>
        <dsp:cNvSpPr/>
      </dsp:nvSpPr>
      <dsp:spPr>
        <a:xfrm>
          <a:off x="656238" y="2443276"/>
          <a:ext cx="1626546" cy="1020466"/>
        </a:xfrm>
        <a:prstGeom prst="roundRect">
          <a:avLst/>
        </a:prstGeom>
        <a:blipFill rotWithShape="0">
          <a:blip xmlns:r="http://schemas.openxmlformats.org/officeDocument/2006/relationships" r:embed="rId8"/>
          <a:stretch>
            <a:fillRect/>
          </a:stretch>
        </a:blip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48590" tIns="148590" rIns="148590" bIns="148590" numCol="1" spcCol="1270" anchor="ctr" anchorCtr="0">
          <a:noAutofit/>
        </a:bodyPr>
        <a:lstStyle/>
        <a:p>
          <a:pPr lvl="0" algn="ctr" defTabSz="1733550">
            <a:lnSpc>
              <a:spcPct val="90000"/>
            </a:lnSpc>
            <a:spcBef>
              <a:spcPct val="0"/>
            </a:spcBef>
            <a:spcAft>
              <a:spcPct val="35000"/>
            </a:spcAft>
          </a:pPr>
          <a:r>
            <a:rPr lang="es-MX" sz="3900" kern="1200" dirty="0" smtClean="0"/>
            <a:t> </a:t>
          </a:r>
          <a:endParaRPr lang="es-MX" sz="3900" kern="1200" dirty="0"/>
        </a:p>
      </dsp:txBody>
      <dsp:txXfrm>
        <a:off x="656238" y="2443276"/>
        <a:ext cx="1626546" cy="1020466"/>
      </dsp:txXfrm>
    </dsp:sp>
    <dsp:sp modelId="{22493400-B4C0-48E9-8EA5-1D73DA6442F8}">
      <dsp:nvSpPr>
        <dsp:cNvPr id="0" name=""/>
        <dsp:cNvSpPr/>
      </dsp:nvSpPr>
      <dsp:spPr>
        <a:xfrm>
          <a:off x="1454408" y="339715"/>
          <a:ext cx="6016124" cy="6016124"/>
        </a:xfrm>
        <a:custGeom>
          <a:avLst/>
          <a:gdLst/>
          <a:ahLst/>
          <a:cxnLst/>
          <a:rect l="0" t="0" r="0" b="0"/>
          <a:pathLst>
            <a:path>
              <a:moveTo>
                <a:pt x="141312" y="2096918"/>
              </a:moveTo>
              <a:arcTo wR="3008062" hR="3008062" stAng="11857914" swAng="782076"/>
            </a:path>
          </a:pathLst>
        </a:custGeom>
        <a:noFill/>
        <a:ln w="9525" cap="flat" cmpd="sng" algn="ctr">
          <a:solidFill>
            <a:schemeClr val="dk2">
              <a:hueOff val="0"/>
              <a:satOff val="0"/>
              <a:lumOff val="0"/>
              <a:alphaOff val="0"/>
            </a:schemeClr>
          </a:solidFill>
          <a:prstDash val="solid"/>
        </a:ln>
        <a:effectLst/>
        <a:sp3d z="-25400" prstMaterial="plastic"/>
      </dsp:spPr>
      <dsp:style>
        <a:lnRef idx="1">
          <a:scrgbClr r="0" g="0" b="0"/>
        </a:lnRef>
        <a:fillRef idx="0">
          <a:scrgbClr r="0" g="0" b="0"/>
        </a:fillRef>
        <a:effectRef idx="0">
          <a:scrgbClr r="0" g="0" b="0"/>
        </a:effectRef>
        <a:fontRef idx="minor"/>
      </dsp:style>
    </dsp:sp>
    <dsp:sp modelId="{D06FDBB6-7272-4BDD-A96B-0DD15EC94B51}">
      <dsp:nvSpPr>
        <dsp:cNvPr id="0" name=""/>
        <dsp:cNvSpPr/>
      </dsp:nvSpPr>
      <dsp:spPr>
        <a:xfrm>
          <a:off x="1394433" y="836761"/>
          <a:ext cx="1723468" cy="970795"/>
        </a:xfrm>
        <a:prstGeom prst="roundRect">
          <a:avLst/>
        </a:prstGeom>
        <a:blipFill rotWithShape="0">
          <a:blip xmlns:r="http://schemas.openxmlformats.org/officeDocument/2006/relationships" r:embed="rId9"/>
          <a:stretch>
            <a:fillRect/>
          </a:stretch>
        </a:blip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48590" tIns="148590" rIns="148590" bIns="148590" numCol="1" spcCol="1270" anchor="ctr" anchorCtr="0">
          <a:noAutofit/>
        </a:bodyPr>
        <a:lstStyle/>
        <a:p>
          <a:pPr lvl="0" algn="ctr" defTabSz="1733550">
            <a:lnSpc>
              <a:spcPct val="90000"/>
            </a:lnSpc>
            <a:spcBef>
              <a:spcPct val="0"/>
            </a:spcBef>
            <a:spcAft>
              <a:spcPct val="35000"/>
            </a:spcAft>
          </a:pPr>
          <a:r>
            <a:rPr lang="es-MX" sz="3900" kern="1200" dirty="0" smtClean="0"/>
            <a:t> </a:t>
          </a:r>
          <a:endParaRPr lang="es-MX" sz="3900" kern="1200" dirty="0"/>
        </a:p>
      </dsp:txBody>
      <dsp:txXfrm>
        <a:off x="1394433" y="836761"/>
        <a:ext cx="1723468" cy="970795"/>
      </dsp:txXfrm>
    </dsp:sp>
    <dsp:sp modelId="{030EFAF7-BB03-4936-96A7-35BA4D281E17}">
      <dsp:nvSpPr>
        <dsp:cNvPr id="0" name=""/>
        <dsp:cNvSpPr/>
      </dsp:nvSpPr>
      <dsp:spPr>
        <a:xfrm>
          <a:off x="1337590" y="443124"/>
          <a:ext cx="6016124" cy="6016124"/>
        </a:xfrm>
        <a:custGeom>
          <a:avLst/>
          <a:gdLst/>
          <a:ahLst/>
          <a:cxnLst/>
          <a:rect l="0" t="0" r="0" b="0"/>
          <a:pathLst>
            <a:path>
              <a:moveTo>
                <a:pt x="1528422" y="389073"/>
              </a:moveTo>
              <a:arcTo wR="3008062" hR="3008062" stAng="14432102" swAng="1040470"/>
            </a:path>
          </a:pathLst>
        </a:custGeom>
        <a:noFill/>
        <a:ln w="9525" cap="flat" cmpd="sng" algn="ctr">
          <a:solidFill>
            <a:schemeClr val="dk2">
              <a:hueOff val="0"/>
              <a:satOff val="0"/>
              <a:lumOff val="0"/>
              <a:alphaOff val="0"/>
            </a:schemeClr>
          </a:solidFill>
          <a:prstDash val="solid"/>
        </a:ln>
        <a:effectLst/>
        <a:sp3d z="-25400" prstMaterial="plastic"/>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eaLnBrk="0" hangingPunct="0">
              <a:defRPr sz="1200">
                <a:cs typeface="+mn-cs"/>
              </a:defRPr>
            </a:lvl1pPr>
          </a:lstStyle>
          <a:p>
            <a:pPr>
              <a:defRPr/>
            </a:pPr>
            <a:endParaRPr lang="es-MX"/>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0" hangingPunct="0">
              <a:defRPr sz="1200">
                <a:cs typeface="+mn-cs"/>
              </a:defRPr>
            </a:lvl1pPr>
          </a:lstStyle>
          <a:p>
            <a:pPr>
              <a:defRPr/>
            </a:pPr>
            <a:fld id="{26BA251E-05DF-4002-9588-F0CB6C104F56}" type="datetimeFigureOut">
              <a:rPr lang="en-US"/>
              <a:pPr>
                <a:defRPr/>
              </a:pPr>
              <a:t>1/26/2012</a:t>
            </a:fld>
            <a:endParaRPr lang="es-MX" dirty="0"/>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0" hangingPunct="0">
              <a:defRPr sz="1200">
                <a:cs typeface="+mn-cs"/>
              </a:defRPr>
            </a:lvl1pPr>
          </a:lstStyle>
          <a:p>
            <a:pPr>
              <a:defRPr/>
            </a:pPr>
            <a:endParaRPr lang="es-MX"/>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eaLnBrk="0" hangingPunct="0">
              <a:defRPr sz="1200">
                <a:cs typeface="+mn-cs"/>
              </a:defRPr>
            </a:lvl1pPr>
          </a:lstStyle>
          <a:p>
            <a:pPr>
              <a:defRPr/>
            </a:pPr>
            <a:fld id="{6D6E73A6-9495-48A2-9052-597E56B41A67}" type="slidenum">
              <a:rPr lang="es-MX"/>
              <a:pPr>
                <a:defRPr/>
              </a:pPr>
              <a:t>‹Nº›</a:t>
            </a:fld>
            <a:endParaRPr lang="es-MX"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200">
                <a:latin typeface="Times New Roman" pitchFamily="18" charset="0"/>
                <a:cs typeface="+mn-cs"/>
              </a:defRPr>
            </a:lvl1pPr>
          </a:lstStyle>
          <a:p>
            <a:pPr>
              <a:defRPr/>
            </a:pPr>
            <a:endParaRPr lang="es-ES"/>
          </a:p>
        </p:txBody>
      </p:sp>
      <p:sp>
        <p:nvSpPr>
          <p:cNvPr id="614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Times New Roman" pitchFamily="18" charset="0"/>
                <a:cs typeface="+mn-cs"/>
              </a:defRPr>
            </a:lvl1pPr>
          </a:lstStyle>
          <a:p>
            <a:pPr>
              <a:defRPr/>
            </a:pPr>
            <a:endParaRPr lang="es-ES"/>
          </a:p>
        </p:txBody>
      </p:sp>
      <p:sp>
        <p:nvSpPr>
          <p:cNvPr id="1577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p>
        </p:txBody>
      </p:sp>
      <p:sp>
        <p:nvSpPr>
          <p:cNvPr id="615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200">
                <a:latin typeface="Times New Roman" pitchFamily="18" charset="0"/>
                <a:cs typeface="+mn-cs"/>
              </a:defRPr>
            </a:lvl1pPr>
          </a:lstStyle>
          <a:p>
            <a:pPr>
              <a:defRPr/>
            </a:pPr>
            <a:endParaRPr lang="es-ES"/>
          </a:p>
        </p:txBody>
      </p:sp>
      <p:sp>
        <p:nvSpPr>
          <p:cNvPr id="615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Times New Roman" pitchFamily="18" charset="0"/>
                <a:cs typeface="+mn-cs"/>
              </a:defRPr>
            </a:lvl1pPr>
          </a:lstStyle>
          <a:p>
            <a:pPr>
              <a:defRPr/>
            </a:pPr>
            <a:fld id="{D3054ED1-0C37-4E1E-8CDC-1D2D4DA03EC2}" type="slidenum">
              <a:rPr lang="es-ES"/>
              <a:pPr>
                <a:defRPr/>
              </a:pPr>
              <a:t>‹Nº›</a:t>
            </a:fld>
            <a:endParaRPr lang="es-E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1 Marcador de imagen de diapositiva"/>
          <p:cNvSpPr>
            <a:spLocks noGrp="1" noRot="1" noChangeAspect="1" noTextEdit="1"/>
          </p:cNvSpPr>
          <p:nvPr>
            <p:ph type="sldImg"/>
          </p:nvPr>
        </p:nvSpPr>
        <p:spPr>
          <a:ln/>
        </p:spPr>
      </p:sp>
      <p:sp>
        <p:nvSpPr>
          <p:cNvPr id="158723" name="2 Marcador de notas"/>
          <p:cNvSpPr>
            <a:spLocks noGrp="1"/>
          </p:cNvSpPr>
          <p:nvPr>
            <p:ph type="body" idx="1"/>
          </p:nvPr>
        </p:nvSpPr>
        <p:spPr>
          <a:noFill/>
          <a:ln/>
        </p:spPr>
        <p:txBody>
          <a:bodyPr/>
          <a:lstStyle/>
          <a:p>
            <a:r>
              <a:rPr lang="es-MX" smtClean="0"/>
              <a:t>R1</a:t>
            </a:r>
          </a:p>
        </p:txBody>
      </p:sp>
      <p:sp>
        <p:nvSpPr>
          <p:cNvPr id="164868" name="3 Marcador de número de diapositiva"/>
          <p:cNvSpPr>
            <a:spLocks noGrp="1"/>
          </p:cNvSpPr>
          <p:nvPr>
            <p:ph type="sldNum" sz="quarter" idx="5"/>
          </p:nvPr>
        </p:nvSpPr>
        <p:spPr/>
        <p:txBody>
          <a:bodyPr/>
          <a:lstStyle/>
          <a:p>
            <a:pPr>
              <a:defRPr/>
            </a:pPr>
            <a:fld id="{56236E27-4AB1-4991-9E99-9EEC8CAF10E5}" type="slidenum">
              <a:rPr lang="es-ES" smtClean="0"/>
              <a:pPr>
                <a:defRPr/>
              </a:pPr>
              <a:t>1</a:t>
            </a:fld>
            <a:endParaRPr lang="es-E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1 Marcador de imagen de diapositiva"/>
          <p:cNvSpPr>
            <a:spLocks noGrp="1" noRot="1" noChangeAspect="1" noTextEdit="1"/>
          </p:cNvSpPr>
          <p:nvPr>
            <p:ph type="sldImg"/>
          </p:nvPr>
        </p:nvSpPr>
        <p:spPr>
          <a:ln/>
        </p:spPr>
      </p:sp>
      <p:sp>
        <p:nvSpPr>
          <p:cNvPr id="167939" name="2 Marcador de notas"/>
          <p:cNvSpPr>
            <a:spLocks noGrp="1"/>
          </p:cNvSpPr>
          <p:nvPr>
            <p:ph type="body" idx="1"/>
          </p:nvPr>
        </p:nvSpPr>
        <p:spPr>
          <a:noFill/>
          <a:ln/>
        </p:spPr>
        <p:txBody>
          <a:bodyPr/>
          <a:lstStyle/>
          <a:p>
            <a:endParaRPr lang="es-MX" smtClean="0"/>
          </a:p>
        </p:txBody>
      </p:sp>
      <p:sp>
        <p:nvSpPr>
          <p:cNvPr id="28676" name="3 Marcador de número de diapositiva"/>
          <p:cNvSpPr>
            <a:spLocks noGrp="1"/>
          </p:cNvSpPr>
          <p:nvPr>
            <p:ph type="sldNum" sz="quarter" idx="5"/>
          </p:nvPr>
        </p:nvSpPr>
        <p:spPr/>
        <p:txBody>
          <a:bodyPr/>
          <a:lstStyle/>
          <a:p>
            <a:pPr>
              <a:defRPr/>
            </a:pPr>
            <a:fld id="{5CF795AE-B753-452F-817D-56637C3151A9}" type="slidenum">
              <a:rPr lang="es-ES" smtClean="0"/>
              <a:pPr>
                <a:defRPr/>
              </a:pPr>
              <a:t>46</a:t>
            </a:fld>
            <a:endParaRPr lang="es-E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1 Marcador de imagen de diapositiva"/>
          <p:cNvSpPr>
            <a:spLocks noGrp="1" noRot="1" noChangeAspect="1" noTextEdit="1"/>
          </p:cNvSpPr>
          <p:nvPr>
            <p:ph type="sldImg"/>
          </p:nvPr>
        </p:nvSpPr>
        <p:spPr>
          <a:ln/>
        </p:spPr>
      </p:sp>
      <p:sp>
        <p:nvSpPr>
          <p:cNvPr id="168963" name="2 Marcador de notas"/>
          <p:cNvSpPr>
            <a:spLocks noGrp="1"/>
          </p:cNvSpPr>
          <p:nvPr>
            <p:ph type="body" idx="1"/>
          </p:nvPr>
        </p:nvSpPr>
        <p:spPr>
          <a:noFill/>
          <a:ln/>
        </p:spPr>
        <p:txBody>
          <a:bodyPr/>
          <a:lstStyle/>
          <a:p>
            <a:endParaRPr lang="es-MX" smtClean="0"/>
          </a:p>
        </p:txBody>
      </p:sp>
      <p:sp>
        <p:nvSpPr>
          <p:cNvPr id="28676" name="3 Marcador de número de diapositiva"/>
          <p:cNvSpPr>
            <a:spLocks noGrp="1"/>
          </p:cNvSpPr>
          <p:nvPr>
            <p:ph type="sldNum" sz="quarter" idx="5"/>
          </p:nvPr>
        </p:nvSpPr>
        <p:spPr/>
        <p:txBody>
          <a:bodyPr/>
          <a:lstStyle/>
          <a:p>
            <a:pPr>
              <a:defRPr/>
            </a:pPr>
            <a:fld id="{DDC4E33D-0123-4405-9084-2762AC21E75F}" type="slidenum">
              <a:rPr lang="es-ES" smtClean="0"/>
              <a:pPr>
                <a:defRPr/>
              </a:pPr>
              <a:t>47</a:t>
            </a:fld>
            <a:endParaRPr lang="es-E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1 Marcador de imagen de diapositiva"/>
          <p:cNvSpPr>
            <a:spLocks noGrp="1" noRot="1" noChangeAspect="1" noTextEdit="1"/>
          </p:cNvSpPr>
          <p:nvPr>
            <p:ph type="sldImg"/>
          </p:nvPr>
        </p:nvSpPr>
        <p:spPr>
          <a:ln/>
        </p:spPr>
      </p:sp>
      <p:sp>
        <p:nvSpPr>
          <p:cNvPr id="169987" name="2 Marcador de notas"/>
          <p:cNvSpPr>
            <a:spLocks noGrp="1"/>
          </p:cNvSpPr>
          <p:nvPr>
            <p:ph type="body" idx="1"/>
          </p:nvPr>
        </p:nvSpPr>
        <p:spPr>
          <a:noFill/>
          <a:ln/>
        </p:spPr>
        <p:txBody>
          <a:bodyPr/>
          <a:lstStyle/>
          <a:p>
            <a:r>
              <a:rPr lang="es-MX" smtClean="0"/>
              <a:t>Toda esta sección de reglas esta pendiente de se quedan o no.</a:t>
            </a:r>
          </a:p>
        </p:txBody>
      </p:sp>
      <p:sp>
        <p:nvSpPr>
          <p:cNvPr id="173060" name="3 Marcador de número de diapositiva"/>
          <p:cNvSpPr>
            <a:spLocks noGrp="1"/>
          </p:cNvSpPr>
          <p:nvPr>
            <p:ph type="sldNum" sz="quarter" idx="5"/>
          </p:nvPr>
        </p:nvSpPr>
        <p:spPr/>
        <p:txBody>
          <a:bodyPr/>
          <a:lstStyle/>
          <a:p>
            <a:pPr>
              <a:defRPr/>
            </a:pPr>
            <a:fld id="{4B8905F3-7232-467E-A9E1-7149FE5B03ED}" type="slidenum">
              <a:rPr lang="es-ES" smtClean="0"/>
              <a:pPr>
                <a:defRPr/>
              </a:pPr>
              <a:t>48</a:t>
            </a:fld>
            <a:endParaRPr lang="es-E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1 Marcador de imagen de diapositiva"/>
          <p:cNvSpPr>
            <a:spLocks noGrp="1" noRot="1" noChangeAspect="1" noTextEdit="1"/>
          </p:cNvSpPr>
          <p:nvPr>
            <p:ph type="sldImg"/>
          </p:nvPr>
        </p:nvSpPr>
        <p:spPr>
          <a:ln/>
        </p:spPr>
      </p:sp>
      <p:sp>
        <p:nvSpPr>
          <p:cNvPr id="171011" name="2 Marcador de notas"/>
          <p:cNvSpPr>
            <a:spLocks noGrp="1"/>
          </p:cNvSpPr>
          <p:nvPr>
            <p:ph type="body" idx="1"/>
          </p:nvPr>
        </p:nvSpPr>
        <p:spPr>
          <a:noFill/>
          <a:ln/>
        </p:spPr>
        <p:txBody>
          <a:bodyPr/>
          <a:lstStyle/>
          <a:p>
            <a:r>
              <a:rPr lang="es-MX" b="1" smtClean="0"/>
              <a:t>r1</a:t>
            </a:r>
          </a:p>
        </p:txBody>
      </p:sp>
      <p:sp>
        <p:nvSpPr>
          <p:cNvPr id="4" name="3 Marcador de número de diapositiva"/>
          <p:cNvSpPr>
            <a:spLocks noGrp="1"/>
          </p:cNvSpPr>
          <p:nvPr>
            <p:ph type="sldNum" sz="quarter" idx="5"/>
          </p:nvPr>
        </p:nvSpPr>
        <p:spPr/>
        <p:txBody>
          <a:bodyPr/>
          <a:lstStyle/>
          <a:p>
            <a:pPr>
              <a:defRPr/>
            </a:pPr>
            <a:fld id="{C0995100-ED01-4530-9081-D6E9455FF10E}" type="slidenum">
              <a:rPr lang="es-ES" smtClean="0"/>
              <a:pPr>
                <a:defRPr/>
              </a:pPr>
              <a:t>49</a:t>
            </a:fld>
            <a:endParaRPr lang="es-E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
          <p:cNvSpPr>
            <a:spLocks noGrp="1" noRot="1" noChangeAspect="1" noTextEdit="1"/>
          </p:cNvSpPr>
          <p:nvPr>
            <p:ph type="sldImg"/>
          </p:nvPr>
        </p:nvSpPr>
        <p:spPr>
          <a:ln/>
        </p:spPr>
      </p:sp>
      <p:sp>
        <p:nvSpPr>
          <p:cNvPr id="172035" name="Notes Placeholder 2"/>
          <p:cNvSpPr>
            <a:spLocks noGrp="1"/>
          </p:cNvSpPr>
          <p:nvPr>
            <p:ph type="body" idx="1"/>
          </p:nvPr>
        </p:nvSpPr>
        <p:spPr>
          <a:noFill/>
          <a:ln/>
        </p:spPr>
        <p:txBody>
          <a:bodyPr/>
          <a:lstStyle/>
          <a:p>
            <a:r>
              <a:rPr lang="en-US" smtClean="0"/>
              <a:t>r1</a:t>
            </a:r>
          </a:p>
        </p:txBody>
      </p:sp>
      <p:sp>
        <p:nvSpPr>
          <p:cNvPr id="4" name="Slide Number Placeholder 3"/>
          <p:cNvSpPr>
            <a:spLocks noGrp="1"/>
          </p:cNvSpPr>
          <p:nvPr>
            <p:ph type="sldNum" sz="quarter" idx="5"/>
          </p:nvPr>
        </p:nvSpPr>
        <p:spPr/>
        <p:txBody>
          <a:bodyPr/>
          <a:lstStyle/>
          <a:p>
            <a:pPr>
              <a:defRPr/>
            </a:pPr>
            <a:fld id="{3FFF02A7-088D-4E07-8A9C-921FF0400964}" type="slidenum">
              <a:rPr lang="es-ES" smtClean="0"/>
              <a:pPr>
                <a:defRPr/>
              </a:pPr>
              <a:t>50</a:t>
            </a:fld>
            <a:endParaRPr lang="es-E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a:ln/>
        </p:spPr>
      </p:sp>
      <p:sp>
        <p:nvSpPr>
          <p:cNvPr id="173059" name="Notes Placeholder 2"/>
          <p:cNvSpPr>
            <a:spLocks noGrp="1"/>
          </p:cNvSpPr>
          <p:nvPr>
            <p:ph type="body" idx="1"/>
          </p:nvPr>
        </p:nvSpPr>
        <p:spPr>
          <a:noFill/>
          <a:ln/>
        </p:spPr>
        <p:txBody>
          <a:bodyPr/>
          <a:lstStyle/>
          <a:p>
            <a:r>
              <a:rPr lang="en-US" smtClean="0"/>
              <a:t>r1</a:t>
            </a:r>
          </a:p>
        </p:txBody>
      </p:sp>
      <p:sp>
        <p:nvSpPr>
          <p:cNvPr id="4" name="Slide Number Placeholder 3"/>
          <p:cNvSpPr>
            <a:spLocks noGrp="1"/>
          </p:cNvSpPr>
          <p:nvPr>
            <p:ph type="sldNum" sz="quarter" idx="5"/>
          </p:nvPr>
        </p:nvSpPr>
        <p:spPr/>
        <p:txBody>
          <a:bodyPr/>
          <a:lstStyle/>
          <a:p>
            <a:pPr>
              <a:defRPr/>
            </a:pPr>
            <a:fld id="{F9155191-CB72-4CB7-A8F2-9B779D8DA158}" type="slidenum">
              <a:rPr lang="es-ES" smtClean="0"/>
              <a:pPr>
                <a:defRPr/>
              </a:pPr>
              <a:t>51</a:t>
            </a:fld>
            <a:endParaRPr lang="es-E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ide Image Placeholder 1"/>
          <p:cNvSpPr>
            <a:spLocks noGrp="1" noRot="1" noChangeAspect="1" noTextEdit="1"/>
          </p:cNvSpPr>
          <p:nvPr>
            <p:ph type="sldImg"/>
          </p:nvPr>
        </p:nvSpPr>
        <p:spPr>
          <a:ln/>
        </p:spPr>
      </p:sp>
      <p:sp>
        <p:nvSpPr>
          <p:cNvPr id="174083" name="Notes Placeholder 2"/>
          <p:cNvSpPr>
            <a:spLocks noGrp="1"/>
          </p:cNvSpPr>
          <p:nvPr>
            <p:ph type="body" idx="1"/>
          </p:nvPr>
        </p:nvSpPr>
        <p:spPr>
          <a:noFill/>
          <a:ln/>
        </p:spPr>
        <p:txBody>
          <a:bodyPr/>
          <a:lstStyle/>
          <a:p>
            <a:r>
              <a:rPr lang="en-US" smtClean="0"/>
              <a:t>r1</a:t>
            </a:r>
          </a:p>
        </p:txBody>
      </p:sp>
      <p:sp>
        <p:nvSpPr>
          <p:cNvPr id="4" name="Slide Number Placeholder 3"/>
          <p:cNvSpPr>
            <a:spLocks noGrp="1"/>
          </p:cNvSpPr>
          <p:nvPr>
            <p:ph type="sldNum" sz="quarter" idx="5"/>
          </p:nvPr>
        </p:nvSpPr>
        <p:spPr/>
        <p:txBody>
          <a:bodyPr/>
          <a:lstStyle/>
          <a:p>
            <a:pPr>
              <a:defRPr/>
            </a:pPr>
            <a:fld id="{F24DFCD1-A8C4-47AC-B811-36DB660AB42F}" type="slidenum">
              <a:rPr lang="es-ES" smtClean="0"/>
              <a:pPr>
                <a:defRPr/>
              </a:pPr>
              <a:t>52</a:t>
            </a:fld>
            <a:endParaRPr lang="es-E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p:cNvSpPr>
            <a:spLocks noGrp="1" noRot="1" noChangeAspect="1" noTextEdit="1"/>
          </p:cNvSpPr>
          <p:nvPr>
            <p:ph type="sldImg"/>
          </p:nvPr>
        </p:nvSpPr>
        <p:spPr>
          <a:ln/>
        </p:spPr>
      </p:sp>
      <p:sp>
        <p:nvSpPr>
          <p:cNvPr id="175107" name="Notes Placeholder 2"/>
          <p:cNvSpPr>
            <a:spLocks noGrp="1"/>
          </p:cNvSpPr>
          <p:nvPr>
            <p:ph type="body" idx="1"/>
          </p:nvPr>
        </p:nvSpPr>
        <p:spPr>
          <a:noFill/>
          <a:ln/>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56918ED9-1F52-42EB-936F-799261E1E68B}" type="slidenum">
              <a:rPr lang="es-ES" smtClean="0"/>
              <a:pPr>
                <a:defRPr/>
              </a:pPr>
              <a:t>53</a:t>
            </a:fld>
            <a:endParaRPr lang="es-E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1 Marcador de imagen de diapositiva"/>
          <p:cNvSpPr>
            <a:spLocks noGrp="1" noRot="1" noChangeAspect="1" noTextEdit="1"/>
          </p:cNvSpPr>
          <p:nvPr>
            <p:ph type="sldImg"/>
          </p:nvPr>
        </p:nvSpPr>
        <p:spPr>
          <a:ln/>
        </p:spPr>
      </p:sp>
      <p:sp>
        <p:nvSpPr>
          <p:cNvPr id="176131" name="2 Marcador de notas"/>
          <p:cNvSpPr>
            <a:spLocks noGrp="1"/>
          </p:cNvSpPr>
          <p:nvPr>
            <p:ph type="body" idx="1"/>
          </p:nvPr>
        </p:nvSpPr>
        <p:spPr>
          <a:noFill/>
          <a:ln/>
        </p:spPr>
        <p:txBody>
          <a:bodyPr/>
          <a:lstStyle/>
          <a:p>
            <a:r>
              <a:rPr lang="es-MX" smtClean="0"/>
              <a:t>R1</a:t>
            </a:r>
          </a:p>
        </p:txBody>
      </p:sp>
      <p:sp>
        <p:nvSpPr>
          <p:cNvPr id="4" name="3 Marcador de número de diapositiva"/>
          <p:cNvSpPr>
            <a:spLocks noGrp="1"/>
          </p:cNvSpPr>
          <p:nvPr>
            <p:ph type="sldNum" sz="quarter" idx="5"/>
          </p:nvPr>
        </p:nvSpPr>
        <p:spPr/>
        <p:txBody>
          <a:bodyPr/>
          <a:lstStyle/>
          <a:p>
            <a:pPr>
              <a:defRPr/>
            </a:pPr>
            <a:fld id="{54C44427-96EB-433C-8DA4-CFC06142422C}" type="slidenum">
              <a:rPr lang="es-ES" smtClean="0"/>
              <a:pPr>
                <a:defRPr/>
              </a:pPr>
              <a:t>55</a:t>
            </a:fld>
            <a:endParaRPr lang="es-E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1 Marcador de imagen de diapositiva"/>
          <p:cNvSpPr>
            <a:spLocks noGrp="1" noRot="1" noChangeAspect="1" noTextEdit="1"/>
          </p:cNvSpPr>
          <p:nvPr>
            <p:ph type="sldImg"/>
          </p:nvPr>
        </p:nvSpPr>
        <p:spPr>
          <a:ln/>
        </p:spPr>
      </p:sp>
      <p:sp>
        <p:nvSpPr>
          <p:cNvPr id="177155" name="2 Marcador de notas"/>
          <p:cNvSpPr>
            <a:spLocks noGrp="1"/>
          </p:cNvSpPr>
          <p:nvPr>
            <p:ph type="body" idx="1"/>
          </p:nvPr>
        </p:nvSpPr>
        <p:spPr>
          <a:noFill/>
          <a:ln/>
        </p:spPr>
        <p:txBody>
          <a:bodyPr/>
          <a:lstStyle/>
          <a:p>
            <a:r>
              <a:rPr lang="es-MX" smtClean="0"/>
              <a:t>R1 </a:t>
            </a:r>
          </a:p>
        </p:txBody>
      </p:sp>
      <p:sp>
        <p:nvSpPr>
          <p:cNvPr id="4" name="3 Marcador de número de diapositiva"/>
          <p:cNvSpPr>
            <a:spLocks noGrp="1"/>
          </p:cNvSpPr>
          <p:nvPr>
            <p:ph type="sldNum" sz="quarter" idx="5"/>
          </p:nvPr>
        </p:nvSpPr>
        <p:spPr/>
        <p:txBody>
          <a:bodyPr/>
          <a:lstStyle/>
          <a:p>
            <a:pPr>
              <a:defRPr/>
            </a:pPr>
            <a:fld id="{A61EB035-576F-4D67-8842-F1575163B6D5}" type="slidenum">
              <a:rPr lang="es-ES" smtClean="0"/>
              <a:pPr>
                <a:defRPr/>
              </a:pPr>
              <a:t>56</a:t>
            </a:fld>
            <a:endParaRPr lang="es-E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1 Marcador de imagen de diapositiva"/>
          <p:cNvSpPr>
            <a:spLocks noGrp="1" noRot="1" noChangeAspect="1" noTextEdit="1"/>
          </p:cNvSpPr>
          <p:nvPr>
            <p:ph type="sldImg"/>
          </p:nvPr>
        </p:nvSpPr>
        <p:spPr>
          <a:ln/>
        </p:spPr>
      </p:sp>
      <p:sp>
        <p:nvSpPr>
          <p:cNvPr id="159747" name="2 Marcador de notas"/>
          <p:cNvSpPr>
            <a:spLocks noGrp="1"/>
          </p:cNvSpPr>
          <p:nvPr>
            <p:ph type="body" idx="1"/>
          </p:nvPr>
        </p:nvSpPr>
        <p:spPr>
          <a:noFill/>
          <a:ln/>
        </p:spPr>
        <p:txBody>
          <a:bodyPr/>
          <a:lstStyle/>
          <a:p>
            <a:r>
              <a:rPr lang="es-MX" smtClean="0"/>
              <a:t>R1</a:t>
            </a:r>
          </a:p>
        </p:txBody>
      </p:sp>
      <p:sp>
        <p:nvSpPr>
          <p:cNvPr id="169988" name="3 Marcador de número de diapositiva"/>
          <p:cNvSpPr>
            <a:spLocks noGrp="1"/>
          </p:cNvSpPr>
          <p:nvPr>
            <p:ph type="sldNum" sz="quarter" idx="5"/>
          </p:nvPr>
        </p:nvSpPr>
        <p:spPr/>
        <p:txBody>
          <a:bodyPr/>
          <a:lstStyle/>
          <a:p>
            <a:pPr>
              <a:defRPr/>
            </a:pPr>
            <a:fld id="{6FB75352-2528-42A5-A641-66BB32C83DDD}" type="slidenum">
              <a:rPr lang="es-ES" smtClean="0"/>
              <a:pPr>
                <a:defRPr/>
              </a:pPr>
              <a:t>3</a:t>
            </a:fld>
            <a:endParaRPr lang="es-E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1 Marcador de imagen de diapositiva"/>
          <p:cNvSpPr>
            <a:spLocks noGrp="1" noRot="1" noChangeAspect="1" noTextEdit="1"/>
          </p:cNvSpPr>
          <p:nvPr>
            <p:ph type="sldImg"/>
          </p:nvPr>
        </p:nvSpPr>
        <p:spPr>
          <a:ln/>
        </p:spPr>
      </p:sp>
      <p:sp>
        <p:nvSpPr>
          <p:cNvPr id="178179" name="2 Marcador de notas"/>
          <p:cNvSpPr>
            <a:spLocks noGrp="1"/>
          </p:cNvSpPr>
          <p:nvPr>
            <p:ph type="body" idx="1"/>
          </p:nvPr>
        </p:nvSpPr>
        <p:spPr>
          <a:noFill/>
          <a:ln/>
        </p:spPr>
        <p:txBody>
          <a:bodyPr/>
          <a:lstStyle/>
          <a:p>
            <a:r>
              <a:rPr lang="es-MX" smtClean="0"/>
              <a:t>R1</a:t>
            </a:r>
          </a:p>
        </p:txBody>
      </p:sp>
      <p:sp>
        <p:nvSpPr>
          <p:cNvPr id="4" name="3 Marcador de número de diapositiva"/>
          <p:cNvSpPr>
            <a:spLocks noGrp="1"/>
          </p:cNvSpPr>
          <p:nvPr>
            <p:ph type="sldNum" sz="quarter" idx="5"/>
          </p:nvPr>
        </p:nvSpPr>
        <p:spPr/>
        <p:txBody>
          <a:bodyPr/>
          <a:lstStyle/>
          <a:p>
            <a:pPr>
              <a:defRPr/>
            </a:pPr>
            <a:fld id="{FF8521DF-DEE0-41F6-A98A-322A43F68EE0}" type="slidenum">
              <a:rPr lang="es-ES" smtClean="0"/>
              <a:pPr>
                <a:defRPr/>
              </a:pPr>
              <a:t>57</a:t>
            </a:fld>
            <a:endParaRPr lang="es-E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1 Marcador de imagen de diapositiva"/>
          <p:cNvSpPr>
            <a:spLocks noGrp="1" noRot="1" noChangeAspect="1" noTextEdit="1"/>
          </p:cNvSpPr>
          <p:nvPr>
            <p:ph type="sldImg"/>
          </p:nvPr>
        </p:nvSpPr>
        <p:spPr>
          <a:ln/>
        </p:spPr>
      </p:sp>
      <p:sp>
        <p:nvSpPr>
          <p:cNvPr id="179203" name="2 Marcador de notas"/>
          <p:cNvSpPr>
            <a:spLocks noGrp="1"/>
          </p:cNvSpPr>
          <p:nvPr>
            <p:ph type="body" idx="1"/>
          </p:nvPr>
        </p:nvSpPr>
        <p:spPr>
          <a:noFill/>
          <a:ln/>
        </p:spPr>
        <p:txBody>
          <a:bodyPr/>
          <a:lstStyle/>
          <a:p>
            <a:r>
              <a:rPr lang="es-MX" smtClean="0"/>
              <a:t>R1</a:t>
            </a:r>
          </a:p>
        </p:txBody>
      </p:sp>
      <p:sp>
        <p:nvSpPr>
          <p:cNvPr id="4" name="3 Marcador de número de diapositiva"/>
          <p:cNvSpPr>
            <a:spLocks noGrp="1"/>
          </p:cNvSpPr>
          <p:nvPr>
            <p:ph type="sldNum" sz="quarter" idx="5"/>
          </p:nvPr>
        </p:nvSpPr>
        <p:spPr/>
        <p:txBody>
          <a:bodyPr/>
          <a:lstStyle/>
          <a:p>
            <a:pPr>
              <a:defRPr/>
            </a:pPr>
            <a:fld id="{20F55552-15A3-4D97-8CD2-F9D16E739EA1}" type="slidenum">
              <a:rPr lang="es-ES" smtClean="0"/>
              <a:pPr>
                <a:defRPr/>
              </a:pPr>
              <a:t>58</a:t>
            </a:fld>
            <a:endParaRPr lang="es-E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1 Marcador de imagen de diapositiva"/>
          <p:cNvSpPr>
            <a:spLocks noGrp="1" noRot="1" noChangeAspect="1" noTextEdit="1"/>
          </p:cNvSpPr>
          <p:nvPr>
            <p:ph type="sldImg"/>
          </p:nvPr>
        </p:nvSpPr>
        <p:spPr>
          <a:ln/>
        </p:spPr>
      </p:sp>
      <p:sp>
        <p:nvSpPr>
          <p:cNvPr id="180227" name="2 Marcador de notas"/>
          <p:cNvSpPr>
            <a:spLocks noGrp="1"/>
          </p:cNvSpPr>
          <p:nvPr>
            <p:ph type="body" idx="1"/>
          </p:nvPr>
        </p:nvSpPr>
        <p:spPr>
          <a:noFill/>
          <a:ln/>
        </p:spPr>
        <p:txBody>
          <a:bodyPr/>
          <a:lstStyle/>
          <a:p>
            <a:r>
              <a:rPr lang="es-MX" smtClean="0"/>
              <a:t>R1</a:t>
            </a:r>
          </a:p>
        </p:txBody>
      </p:sp>
      <p:sp>
        <p:nvSpPr>
          <p:cNvPr id="4" name="3 Marcador de número de diapositiva"/>
          <p:cNvSpPr>
            <a:spLocks noGrp="1"/>
          </p:cNvSpPr>
          <p:nvPr>
            <p:ph type="sldNum" sz="quarter" idx="5"/>
          </p:nvPr>
        </p:nvSpPr>
        <p:spPr/>
        <p:txBody>
          <a:bodyPr/>
          <a:lstStyle/>
          <a:p>
            <a:pPr>
              <a:defRPr/>
            </a:pPr>
            <a:fld id="{4AF9D436-6BDA-40A3-A034-866CC3388FCB}" type="slidenum">
              <a:rPr lang="es-ES" smtClean="0"/>
              <a:pPr>
                <a:defRPr/>
              </a:pPr>
              <a:t>59</a:t>
            </a:fld>
            <a:endParaRPr lang="es-E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1 Marcador de imagen de diapositiva"/>
          <p:cNvSpPr>
            <a:spLocks noGrp="1" noRot="1" noChangeAspect="1" noTextEdit="1"/>
          </p:cNvSpPr>
          <p:nvPr>
            <p:ph type="sldImg"/>
          </p:nvPr>
        </p:nvSpPr>
        <p:spPr>
          <a:ln/>
        </p:spPr>
      </p:sp>
      <p:sp>
        <p:nvSpPr>
          <p:cNvPr id="181251" name="2 Marcador de notas"/>
          <p:cNvSpPr>
            <a:spLocks noGrp="1"/>
          </p:cNvSpPr>
          <p:nvPr>
            <p:ph type="body" idx="1"/>
          </p:nvPr>
        </p:nvSpPr>
        <p:spPr>
          <a:noFill/>
          <a:ln/>
        </p:spPr>
        <p:txBody>
          <a:bodyPr/>
          <a:lstStyle/>
          <a:p>
            <a:r>
              <a:rPr lang="es-MX" smtClean="0"/>
              <a:t>R1</a:t>
            </a:r>
          </a:p>
        </p:txBody>
      </p:sp>
      <p:sp>
        <p:nvSpPr>
          <p:cNvPr id="4" name="3 Marcador de número de diapositiva"/>
          <p:cNvSpPr>
            <a:spLocks noGrp="1"/>
          </p:cNvSpPr>
          <p:nvPr>
            <p:ph type="sldNum" sz="quarter" idx="5"/>
          </p:nvPr>
        </p:nvSpPr>
        <p:spPr/>
        <p:txBody>
          <a:bodyPr/>
          <a:lstStyle/>
          <a:p>
            <a:pPr>
              <a:defRPr/>
            </a:pPr>
            <a:fld id="{B6CFE54F-3562-4566-B7D4-06C39E82B93B}" type="slidenum">
              <a:rPr lang="es-ES" smtClean="0"/>
              <a:pPr>
                <a:defRPr/>
              </a:pPr>
              <a:t>60</a:t>
            </a:fld>
            <a:endParaRPr lang="es-E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1 Marcador de imagen de diapositiva"/>
          <p:cNvSpPr>
            <a:spLocks noGrp="1" noRot="1" noChangeAspect="1" noTextEdit="1"/>
          </p:cNvSpPr>
          <p:nvPr>
            <p:ph type="sldImg"/>
          </p:nvPr>
        </p:nvSpPr>
        <p:spPr>
          <a:ln/>
        </p:spPr>
      </p:sp>
      <p:sp>
        <p:nvSpPr>
          <p:cNvPr id="182275" name="2 Marcador de notas"/>
          <p:cNvSpPr>
            <a:spLocks noGrp="1"/>
          </p:cNvSpPr>
          <p:nvPr>
            <p:ph type="body" idx="1"/>
          </p:nvPr>
        </p:nvSpPr>
        <p:spPr>
          <a:noFill/>
          <a:ln/>
        </p:spPr>
        <p:txBody>
          <a:bodyPr/>
          <a:lstStyle/>
          <a:p>
            <a:r>
              <a:rPr lang="es-MX" b="1" smtClean="0"/>
              <a:t>PENDIENTE LORENZO</a:t>
            </a:r>
          </a:p>
        </p:txBody>
      </p:sp>
      <p:sp>
        <p:nvSpPr>
          <p:cNvPr id="4" name="3 Marcador de número de diapositiva"/>
          <p:cNvSpPr>
            <a:spLocks noGrp="1"/>
          </p:cNvSpPr>
          <p:nvPr>
            <p:ph type="sldNum" sz="quarter" idx="5"/>
          </p:nvPr>
        </p:nvSpPr>
        <p:spPr/>
        <p:txBody>
          <a:bodyPr/>
          <a:lstStyle/>
          <a:p>
            <a:pPr>
              <a:defRPr/>
            </a:pPr>
            <a:fld id="{08CA857F-4433-4EE2-AF01-CA985CF437DA}" type="slidenum">
              <a:rPr lang="es-ES" smtClean="0"/>
              <a:pPr>
                <a:defRPr/>
              </a:pPr>
              <a:t>61</a:t>
            </a:fld>
            <a:endParaRPr lang="es-E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1 Marcador de imagen de diapositiva"/>
          <p:cNvSpPr>
            <a:spLocks noGrp="1" noRot="1" noChangeAspect="1" noTextEdit="1"/>
          </p:cNvSpPr>
          <p:nvPr>
            <p:ph type="sldImg"/>
          </p:nvPr>
        </p:nvSpPr>
        <p:spPr>
          <a:ln/>
        </p:spPr>
      </p:sp>
      <p:sp>
        <p:nvSpPr>
          <p:cNvPr id="183299" name="2 Marcador de notas"/>
          <p:cNvSpPr>
            <a:spLocks noGrp="1"/>
          </p:cNvSpPr>
          <p:nvPr>
            <p:ph type="body" idx="1"/>
          </p:nvPr>
        </p:nvSpPr>
        <p:spPr>
          <a:noFill/>
          <a:ln/>
        </p:spPr>
        <p:txBody>
          <a:bodyPr/>
          <a:lstStyle/>
          <a:p>
            <a:r>
              <a:rPr lang="es-MX" b="1" smtClean="0"/>
              <a:t>Poner en 2 sin n</a:t>
            </a:r>
          </a:p>
        </p:txBody>
      </p:sp>
      <p:sp>
        <p:nvSpPr>
          <p:cNvPr id="4" name="3 Marcador de número de diapositiva"/>
          <p:cNvSpPr>
            <a:spLocks noGrp="1"/>
          </p:cNvSpPr>
          <p:nvPr>
            <p:ph type="sldNum" sz="quarter" idx="5"/>
          </p:nvPr>
        </p:nvSpPr>
        <p:spPr/>
        <p:txBody>
          <a:bodyPr/>
          <a:lstStyle/>
          <a:p>
            <a:pPr>
              <a:defRPr/>
            </a:pPr>
            <a:fld id="{7D4B2A3D-0C56-43BB-9A95-F22BECA4D56F}" type="slidenum">
              <a:rPr lang="es-ES" smtClean="0"/>
              <a:pPr>
                <a:defRPr/>
              </a:pPr>
              <a:t>62</a:t>
            </a:fld>
            <a:endParaRPr lang="es-E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1 Marcador de imagen de diapositiva"/>
          <p:cNvSpPr>
            <a:spLocks noGrp="1" noRot="1" noChangeAspect="1" noTextEdit="1"/>
          </p:cNvSpPr>
          <p:nvPr>
            <p:ph type="sldImg"/>
          </p:nvPr>
        </p:nvSpPr>
        <p:spPr>
          <a:ln/>
        </p:spPr>
      </p:sp>
      <p:sp>
        <p:nvSpPr>
          <p:cNvPr id="184323" name="2 Marcador de notas"/>
          <p:cNvSpPr>
            <a:spLocks noGrp="1"/>
          </p:cNvSpPr>
          <p:nvPr>
            <p:ph type="body" idx="1"/>
          </p:nvPr>
        </p:nvSpPr>
        <p:spPr>
          <a:noFill/>
          <a:ln/>
        </p:spPr>
        <p:txBody>
          <a:bodyPr/>
          <a:lstStyle/>
          <a:p>
            <a:r>
              <a:rPr lang="es-MX" b="1" smtClean="0"/>
              <a:t>Poner en 2 sin n</a:t>
            </a:r>
          </a:p>
        </p:txBody>
      </p:sp>
      <p:sp>
        <p:nvSpPr>
          <p:cNvPr id="4" name="3 Marcador de número de diapositiva"/>
          <p:cNvSpPr>
            <a:spLocks noGrp="1"/>
          </p:cNvSpPr>
          <p:nvPr>
            <p:ph type="sldNum" sz="quarter" idx="5"/>
          </p:nvPr>
        </p:nvSpPr>
        <p:spPr/>
        <p:txBody>
          <a:bodyPr/>
          <a:lstStyle/>
          <a:p>
            <a:pPr>
              <a:defRPr/>
            </a:pPr>
            <a:fld id="{86189265-0DB6-4BDE-98B5-D075087A9C4E}" type="slidenum">
              <a:rPr lang="es-ES" smtClean="0"/>
              <a:pPr>
                <a:defRPr/>
              </a:pPr>
              <a:t>63</a:t>
            </a:fld>
            <a:endParaRPr lang="es-E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1 Marcador de imagen de diapositiva"/>
          <p:cNvSpPr>
            <a:spLocks noGrp="1" noRot="1" noChangeAspect="1" noTextEdit="1"/>
          </p:cNvSpPr>
          <p:nvPr>
            <p:ph type="sldImg"/>
          </p:nvPr>
        </p:nvSpPr>
        <p:spPr>
          <a:ln/>
        </p:spPr>
      </p:sp>
      <p:sp>
        <p:nvSpPr>
          <p:cNvPr id="185347" name="2 Marcador de notas"/>
          <p:cNvSpPr>
            <a:spLocks noGrp="1"/>
          </p:cNvSpPr>
          <p:nvPr>
            <p:ph type="body" idx="1"/>
          </p:nvPr>
        </p:nvSpPr>
        <p:spPr>
          <a:noFill/>
          <a:ln/>
        </p:spPr>
        <p:txBody>
          <a:bodyPr/>
          <a:lstStyle/>
          <a:p>
            <a:r>
              <a:rPr lang="es-MX" b="1" smtClean="0"/>
              <a:t>VERIFICA TITULO CON LA DIAP. 38</a:t>
            </a:r>
          </a:p>
        </p:txBody>
      </p:sp>
      <p:sp>
        <p:nvSpPr>
          <p:cNvPr id="176132" name="3 Marcador de número de diapositiva"/>
          <p:cNvSpPr>
            <a:spLocks noGrp="1"/>
          </p:cNvSpPr>
          <p:nvPr>
            <p:ph type="sldNum" sz="quarter" idx="5"/>
          </p:nvPr>
        </p:nvSpPr>
        <p:spPr/>
        <p:txBody>
          <a:bodyPr/>
          <a:lstStyle/>
          <a:p>
            <a:pPr>
              <a:defRPr/>
            </a:pPr>
            <a:fld id="{44D5972B-7D61-424F-9668-2FDBBFE3C50F}" type="slidenum">
              <a:rPr lang="es-ES" smtClean="0"/>
              <a:pPr>
                <a:defRPr/>
              </a:pPr>
              <a:t>64</a:t>
            </a:fld>
            <a:endParaRPr lang="es-ES"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1 Marcador de imagen de diapositiva"/>
          <p:cNvSpPr>
            <a:spLocks noGrp="1" noRot="1" noChangeAspect="1" noTextEdit="1"/>
          </p:cNvSpPr>
          <p:nvPr>
            <p:ph type="sldImg"/>
          </p:nvPr>
        </p:nvSpPr>
        <p:spPr>
          <a:ln/>
        </p:spPr>
      </p:sp>
      <p:sp>
        <p:nvSpPr>
          <p:cNvPr id="186371" name="2 Marcador de notas"/>
          <p:cNvSpPr>
            <a:spLocks noGrp="1"/>
          </p:cNvSpPr>
          <p:nvPr>
            <p:ph type="body" idx="1"/>
          </p:nvPr>
        </p:nvSpPr>
        <p:spPr>
          <a:noFill/>
          <a:ln/>
        </p:spPr>
        <p:txBody>
          <a:bodyPr/>
          <a:lstStyle/>
          <a:p>
            <a:r>
              <a:rPr lang="es-MX" smtClean="0"/>
              <a:t>R1</a:t>
            </a:r>
          </a:p>
        </p:txBody>
      </p:sp>
      <p:sp>
        <p:nvSpPr>
          <p:cNvPr id="4" name="3 Marcador de número de diapositiva"/>
          <p:cNvSpPr>
            <a:spLocks noGrp="1"/>
          </p:cNvSpPr>
          <p:nvPr>
            <p:ph type="sldNum" sz="quarter" idx="5"/>
          </p:nvPr>
        </p:nvSpPr>
        <p:spPr/>
        <p:txBody>
          <a:bodyPr/>
          <a:lstStyle/>
          <a:p>
            <a:pPr>
              <a:defRPr/>
            </a:pPr>
            <a:fld id="{BFEBE654-0D6B-48F3-B7CC-733C142B0DFD}" type="slidenum">
              <a:rPr lang="es-ES" smtClean="0"/>
              <a:pPr>
                <a:defRPr/>
              </a:pPr>
              <a:t>65</a:t>
            </a:fld>
            <a:endParaRPr lang="es-E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1 Marcador de imagen de diapositiva"/>
          <p:cNvSpPr>
            <a:spLocks noGrp="1" noRot="1" noChangeAspect="1" noTextEdit="1"/>
          </p:cNvSpPr>
          <p:nvPr>
            <p:ph type="sldImg"/>
          </p:nvPr>
        </p:nvSpPr>
        <p:spPr>
          <a:ln/>
        </p:spPr>
      </p:sp>
      <p:sp>
        <p:nvSpPr>
          <p:cNvPr id="187395" name="2 Marcador de notas"/>
          <p:cNvSpPr>
            <a:spLocks noGrp="1"/>
          </p:cNvSpPr>
          <p:nvPr>
            <p:ph type="body" idx="1"/>
          </p:nvPr>
        </p:nvSpPr>
        <p:spPr>
          <a:noFill/>
          <a:ln/>
        </p:spPr>
        <p:txBody>
          <a:bodyPr/>
          <a:lstStyle/>
          <a:p>
            <a:r>
              <a:rPr lang="es-MX" smtClean="0"/>
              <a:t>R1</a:t>
            </a:r>
          </a:p>
        </p:txBody>
      </p:sp>
      <p:sp>
        <p:nvSpPr>
          <p:cNvPr id="4" name="3 Marcador de número de diapositiva"/>
          <p:cNvSpPr>
            <a:spLocks noGrp="1"/>
          </p:cNvSpPr>
          <p:nvPr>
            <p:ph type="sldNum" sz="quarter" idx="5"/>
          </p:nvPr>
        </p:nvSpPr>
        <p:spPr/>
        <p:txBody>
          <a:bodyPr/>
          <a:lstStyle/>
          <a:p>
            <a:pPr>
              <a:defRPr/>
            </a:pPr>
            <a:fld id="{33FB5A44-E664-461A-B999-713DAF1F39CF}" type="slidenum">
              <a:rPr lang="es-ES" smtClean="0"/>
              <a:pPr>
                <a:defRPr/>
              </a:pPr>
              <a:t>66</a:t>
            </a:fld>
            <a:endParaRPr lang="es-E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1 Marcador de imagen de diapositiva"/>
          <p:cNvSpPr>
            <a:spLocks noGrp="1" noRot="1" noChangeAspect="1" noTextEdit="1"/>
          </p:cNvSpPr>
          <p:nvPr>
            <p:ph type="sldImg"/>
          </p:nvPr>
        </p:nvSpPr>
        <p:spPr>
          <a:ln/>
        </p:spPr>
      </p:sp>
      <p:sp>
        <p:nvSpPr>
          <p:cNvPr id="161795" name="2 Marcador de notas"/>
          <p:cNvSpPr>
            <a:spLocks noGrp="1"/>
          </p:cNvSpPr>
          <p:nvPr>
            <p:ph type="body" idx="1"/>
          </p:nvPr>
        </p:nvSpPr>
        <p:spPr>
          <a:noFill/>
          <a:ln/>
        </p:spPr>
        <p:txBody>
          <a:bodyPr/>
          <a:lstStyle/>
          <a:p>
            <a:r>
              <a:rPr lang="es-MX" smtClean="0"/>
              <a:t>R1</a:t>
            </a:r>
          </a:p>
          <a:p>
            <a:endParaRPr lang="es-MX" smtClean="0"/>
          </a:p>
        </p:txBody>
      </p:sp>
      <p:sp>
        <p:nvSpPr>
          <p:cNvPr id="4" name="3 Marcador de número de diapositiva"/>
          <p:cNvSpPr>
            <a:spLocks noGrp="1"/>
          </p:cNvSpPr>
          <p:nvPr>
            <p:ph type="sldNum" sz="quarter" idx="5"/>
          </p:nvPr>
        </p:nvSpPr>
        <p:spPr/>
        <p:txBody>
          <a:bodyPr/>
          <a:lstStyle/>
          <a:p>
            <a:pPr>
              <a:defRPr/>
            </a:pPr>
            <a:fld id="{0B77BB8A-3E89-41F5-99D5-E2E3F11F81BE}" type="slidenum">
              <a:rPr lang="es-ES" smtClean="0"/>
              <a:pPr>
                <a:defRPr/>
              </a:pPr>
              <a:t>4</a:t>
            </a:fld>
            <a:endParaRPr lang="es-E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1 Marcador de imagen de diapositiva"/>
          <p:cNvSpPr>
            <a:spLocks noGrp="1" noRot="1" noChangeAspect="1" noTextEdit="1"/>
          </p:cNvSpPr>
          <p:nvPr>
            <p:ph type="sldImg"/>
          </p:nvPr>
        </p:nvSpPr>
        <p:spPr>
          <a:ln/>
        </p:spPr>
      </p:sp>
      <p:sp>
        <p:nvSpPr>
          <p:cNvPr id="188419" name="2 Marcador de notas"/>
          <p:cNvSpPr>
            <a:spLocks noGrp="1"/>
          </p:cNvSpPr>
          <p:nvPr>
            <p:ph type="body" idx="1"/>
          </p:nvPr>
        </p:nvSpPr>
        <p:spPr>
          <a:noFill/>
          <a:ln/>
        </p:spPr>
        <p:txBody>
          <a:bodyPr/>
          <a:lstStyle/>
          <a:p>
            <a:r>
              <a:rPr lang="es-MX" smtClean="0"/>
              <a:t>R1</a:t>
            </a:r>
          </a:p>
        </p:txBody>
      </p:sp>
      <p:sp>
        <p:nvSpPr>
          <p:cNvPr id="4" name="3 Marcador de número de diapositiva"/>
          <p:cNvSpPr>
            <a:spLocks noGrp="1"/>
          </p:cNvSpPr>
          <p:nvPr>
            <p:ph type="sldNum" sz="quarter" idx="5"/>
          </p:nvPr>
        </p:nvSpPr>
        <p:spPr/>
        <p:txBody>
          <a:bodyPr/>
          <a:lstStyle/>
          <a:p>
            <a:pPr>
              <a:defRPr/>
            </a:pPr>
            <a:fld id="{97504A9C-95C8-4372-B5DE-C5F3CC4F483A}" type="slidenum">
              <a:rPr lang="es-ES" smtClean="0"/>
              <a:pPr>
                <a:defRPr/>
              </a:pPr>
              <a:t>67</a:t>
            </a:fld>
            <a:endParaRPr lang="es-E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1 Marcador de imagen de diapositiva"/>
          <p:cNvSpPr>
            <a:spLocks noGrp="1" noRot="1" noChangeAspect="1" noTextEdit="1"/>
          </p:cNvSpPr>
          <p:nvPr>
            <p:ph type="sldImg"/>
          </p:nvPr>
        </p:nvSpPr>
        <p:spPr>
          <a:ln/>
        </p:spPr>
      </p:sp>
      <p:sp>
        <p:nvSpPr>
          <p:cNvPr id="189443" name="2 Marcador de notas"/>
          <p:cNvSpPr>
            <a:spLocks noGrp="1"/>
          </p:cNvSpPr>
          <p:nvPr>
            <p:ph type="body" idx="1"/>
          </p:nvPr>
        </p:nvSpPr>
        <p:spPr>
          <a:noFill/>
          <a:ln/>
        </p:spPr>
        <p:txBody>
          <a:bodyPr/>
          <a:lstStyle/>
          <a:p>
            <a:r>
              <a:rPr lang="es-MX" smtClean="0"/>
              <a:t>R1</a:t>
            </a:r>
          </a:p>
        </p:txBody>
      </p:sp>
      <p:sp>
        <p:nvSpPr>
          <p:cNvPr id="4" name="3 Marcador de número de diapositiva"/>
          <p:cNvSpPr>
            <a:spLocks noGrp="1"/>
          </p:cNvSpPr>
          <p:nvPr>
            <p:ph type="sldNum" sz="quarter" idx="5"/>
          </p:nvPr>
        </p:nvSpPr>
        <p:spPr/>
        <p:txBody>
          <a:bodyPr/>
          <a:lstStyle/>
          <a:p>
            <a:pPr>
              <a:defRPr/>
            </a:pPr>
            <a:fld id="{20864965-8B15-4D80-BBD4-B993934AF49E}" type="slidenum">
              <a:rPr lang="es-ES" smtClean="0"/>
              <a:pPr>
                <a:defRPr/>
              </a:pPr>
              <a:t>68</a:t>
            </a:fld>
            <a:endParaRPr lang="es-E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1 Marcador de imagen de diapositiva"/>
          <p:cNvSpPr>
            <a:spLocks noGrp="1" noRot="1" noChangeAspect="1" noTextEdit="1"/>
          </p:cNvSpPr>
          <p:nvPr>
            <p:ph type="sldImg"/>
          </p:nvPr>
        </p:nvSpPr>
        <p:spPr>
          <a:ln/>
        </p:spPr>
      </p:sp>
      <p:sp>
        <p:nvSpPr>
          <p:cNvPr id="190467" name="2 Marcador de notas"/>
          <p:cNvSpPr>
            <a:spLocks noGrp="1"/>
          </p:cNvSpPr>
          <p:nvPr>
            <p:ph type="body" idx="1"/>
          </p:nvPr>
        </p:nvSpPr>
        <p:spPr>
          <a:noFill/>
          <a:ln/>
        </p:spPr>
        <p:txBody>
          <a:bodyPr/>
          <a:lstStyle/>
          <a:p>
            <a:r>
              <a:rPr lang="es-MX" smtClean="0"/>
              <a:t>R1</a:t>
            </a:r>
          </a:p>
        </p:txBody>
      </p:sp>
      <p:sp>
        <p:nvSpPr>
          <p:cNvPr id="4" name="3 Marcador de número de diapositiva"/>
          <p:cNvSpPr>
            <a:spLocks noGrp="1"/>
          </p:cNvSpPr>
          <p:nvPr>
            <p:ph type="sldNum" sz="quarter" idx="5"/>
          </p:nvPr>
        </p:nvSpPr>
        <p:spPr/>
        <p:txBody>
          <a:bodyPr/>
          <a:lstStyle/>
          <a:p>
            <a:pPr>
              <a:defRPr/>
            </a:pPr>
            <a:fld id="{BB465F8C-9997-486A-B352-688F74E0240F}" type="slidenum">
              <a:rPr lang="es-ES" smtClean="0"/>
              <a:pPr>
                <a:defRPr/>
              </a:pPr>
              <a:t>69</a:t>
            </a:fld>
            <a:endParaRPr lang="es-E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1 Marcador de imagen de diapositiva"/>
          <p:cNvSpPr>
            <a:spLocks noGrp="1" noRot="1" noChangeAspect="1" noTextEdit="1"/>
          </p:cNvSpPr>
          <p:nvPr>
            <p:ph type="sldImg"/>
          </p:nvPr>
        </p:nvSpPr>
        <p:spPr>
          <a:ln/>
        </p:spPr>
      </p:sp>
      <p:sp>
        <p:nvSpPr>
          <p:cNvPr id="191491" name="2 Marcador de notas"/>
          <p:cNvSpPr>
            <a:spLocks noGrp="1"/>
          </p:cNvSpPr>
          <p:nvPr>
            <p:ph type="body" idx="1"/>
          </p:nvPr>
        </p:nvSpPr>
        <p:spPr>
          <a:noFill/>
          <a:ln/>
        </p:spPr>
        <p:txBody>
          <a:bodyPr/>
          <a:lstStyle/>
          <a:p>
            <a:r>
              <a:rPr lang="es-MX" smtClean="0"/>
              <a:t>R1</a:t>
            </a:r>
          </a:p>
        </p:txBody>
      </p:sp>
      <p:sp>
        <p:nvSpPr>
          <p:cNvPr id="4" name="3 Marcador de número de diapositiva"/>
          <p:cNvSpPr>
            <a:spLocks noGrp="1"/>
          </p:cNvSpPr>
          <p:nvPr>
            <p:ph type="sldNum" sz="quarter" idx="5"/>
          </p:nvPr>
        </p:nvSpPr>
        <p:spPr/>
        <p:txBody>
          <a:bodyPr/>
          <a:lstStyle/>
          <a:p>
            <a:pPr>
              <a:defRPr/>
            </a:pPr>
            <a:fld id="{7DC38DAE-63AB-45E6-9DA7-CB3C784D6FBA}" type="slidenum">
              <a:rPr lang="es-ES" smtClean="0"/>
              <a:pPr>
                <a:defRPr/>
              </a:pPr>
              <a:t>70</a:t>
            </a:fld>
            <a:endParaRPr lang="es-E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1 Marcador de imagen de diapositiva"/>
          <p:cNvSpPr>
            <a:spLocks noGrp="1" noRot="1" noChangeAspect="1" noTextEdit="1"/>
          </p:cNvSpPr>
          <p:nvPr>
            <p:ph type="sldImg"/>
          </p:nvPr>
        </p:nvSpPr>
        <p:spPr>
          <a:ln/>
        </p:spPr>
      </p:sp>
      <p:sp>
        <p:nvSpPr>
          <p:cNvPr id="192515" name="2 Marcador de notas"/>
          <p:cNvSpPr>
            <a:spLocks noGrp="1"/>
          </p:cNvSpPr>
          <p:nvPr>
            <p:ph type="body" idx="1"/>
          </p:nvPr>
        </p:nvSpPr>
        <p:spPr>
          <a:noFill/>
          <a:ln/>
        </p:spPr>
        <p:txBody>
          <a:bodyPr/>
          <a:lstStyle/>
          <a:p>
            <a:r>
              <a:rPr lang="es-MX" smtClean="0"/>
              <a:t>R1</a:t>
            </a:r>
          </a:p>
        </p:txBody>
      </p:sp>
      <p:sp>
        <p:nvSpPr>
          <p:cNvPr id="4" name="3 Marcador de número de diapositiva"/>
          <p:cNvSpPr>
            <a:spLocks noGrp="1"/>
          </p:cNvSpPr>
          <p:nvPr>
            <p:ph type="sldNum" sz="quarter" idx="5"/>
          </p:nvPr>
        </p:nvSpPr>
        <p:spPr/>
        <p:txBody>
          <a:bodyPr/>
          <a:lstStyle/>
          <a:p>
            <a:pPr>
              <a:defRPr/>
            </a:pPr>
            <a:fld id="{8EF08FC7-BCAD-44FC-BA2B-62A5D8A2F055}" type="slidenum">
              <a:rPr lang="es-ES" smtClean="0"/>
              <a:pPr>
                <a:defRPr/>
              </a:pPr>
              <a:t>71</a:t>
            </a:fld>
            <a:endParaRPr lang="es-E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1 Marcador de imagen de diapositiva"/>
          <p:cNvSpPr>
            <a:spLocks noGrp="1" noRot="1" noChangeAspect="1" noTextEdit="1"/>
          </p:cNvSpPr>
          <p:nvPr>
            <p:ph type="sldImg"/>
          </p:nvPr>
        </p:nvSpPr>
        <p:spPr>
          <a:ln/>
        </p:spPr>
      </p:sp>
      <p:sp>
        <p:nvSpPr>
          <p:cNvPr id="193539" name="2 Marcador de notas"/>
          <p:cNvSpPr>
            <a:spLocks noGrp="1"/>
          </p:cNvSpPr>
          <p:nvPr>
            <p:ph type="body" idx="1"/>
          </p:nvPr>
        </p:nvSpPr>
        <p:spPr>
          <a:noFill/>
          <a:ln/>
        </p:spPr>
        <p:txBody>
          <a:bodyPr/>
          <a:lstStyle/>
          <a:p>
            <a:r>
              <a:rPr lang="es-MX" smtClean="0"/>
              <a:t>R1</a:t>
            </a:r>
          </a:p>
        </p:txBody>
      </p:sp>
      <p:sp>
        <p:nvSpPr>
          <p:cNvPr id="4" name="3 Marcador de número de diapositiva"/>
          <p:cNvSpPr>
            <a:spLocks noGrp="1"/>
          </p:cNvSpPr>
          <p:nvPr>
            <p:ph type="sldNum" sz="quarter" idx="5"/>
          </p:nvPr>
        </p:nvSpPr>
        <p:spPr/>
        <p:txBody>
          <a:bodyPr/>
          <a:lstStyle/>
          <a:p>
            <a:pPr>
              <a:defRPr/>
            </a:pPr>
            <a:fld id="{DF071A39-85F6-454E-95A2-4CDAD6A03B2B}" type="slidenum">
              <a:rPr lang="es-ES" smtClean="0"/>
              <a:pPr>
                <a:defRPr/>
              </a:pPr>
              <a:t>72</a:t>
            </a:fld>
            <a:endParaRPr lang="es-E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1 Marcador de imagen de diapositiva"/>
          <p:cNvSpPr>
            <a:spLocks noGrp="1" noRot="1" noChangeAspect="1" noTextEdit="1"/>
          </p:cNvSpPr>
          <p:nvPr>
            <p:ph type="sldImg"/>
          </p:nvPr>
        </p:nvSpPr>
        <p:spPr>
          <a:ln/>
        </p:spPr>
      </p:sp>
      <p:sp>
        <p:nvSpPr>
          <p:cNvPr id="194563" name="2 Marcador de notas"/>
          <p:cNvSpPr>
            <a:spLocks noGrp="1"/>
          </p:cNvSpPr>
          <p:nvPr>
            <p:ph type="body" idx="1"/>
          </p:nvPr>
        </p:nvSpPr>
        <p:spPr>
          <a:noFill/>
          <a:ln/>
        </p:spPr>
        <p:txBody>
          <a:bodyPr/>
          <a:lstStyle/>
          <a:p>
            <a:r>
              <a:rPr lang="es-MX" smtClean="0"/>
              <a:t>R1</a:t>
            </a:r>
          </a:p>
        </p:txBody>
      </p:sp>
      <p:sp>
        <p:nvSpPr>
          <p:cNvPr id="4" name="3 Marcador de número de diapositiva"/>
          <p:cNvSpPr>
            <a:spLocks noGrp="1"/>
          </p:cNvSpPr>
          <p:nvPr>
            <p:ph type="sldNum" sz="quarter" idx="5"/>
          </p:nvPr>
        </p:nvSpPr>
        <p:spPr/>
        <p:txBody>
          <a:bodyPr/>
          <a:lstStyle/>
          <a:p>
            <a:pPr>
              <a:defRPr/>
            </a:pPr>
            <a:fld id="{2D961EDB-E5D7-481F-915C-2215D65FB508}" type="slidenum">
              <a:rPr lang="es-ES" smtClean="0"/>
              <a:pPr>
                <a:defRPr/>
              </a:pPr>
              <a:t>73</a:t>
            </a:fld>
            <a:endParaRPr lang="es-E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1 Marcador de imagen de diapositiva"/>
          <p:cNvSpPr>
            <a:spLocks noGrp="1" noRot="1" noChangeAspect="1" noTextEdit="1"/>
          </p:cNvSpPr>
          <p:nvPr>
            <p:ph type="sldImg"/>
          </p:nvPr>
        </p:nvSpPr>
        <p:spPr>
          <a:ln/>
        </p:spPr>
      </p:sp>
      <p:sp>
        <p:nvSpPr>
          <p:cNvPr id="195587" name="2 Marcador de notas"/>
          <p:cNvSpPr>
            <a:spLocks noGrp="1"/>
          </p:cNvSpPr>
          <p:nvPr>
            <p:ph type="body" idx="1"/>
          </p:nvPr>
        </p:nvSpPr>
        <p:spPr>
          <a:noFill/>
          <a:ln/>
        </p:spPr>
        <p:txBody>
          <a:bodyPr/>
          <a:lstStyle/>
          <a:p>
            <a:r>
              <a:rPr lang="es-MX" b="1" smtClean="0"/>
              <a:t>PENDIENTE SISTEMAS</a:t>
            </a:r>
          </a:p>
        </p:txBody>
      </p:sp>
      <p:sp>
        <p:nvSpPr>
          <p:cNvPr id="4" name="3 Marcador de número de diapositiva"/>
          <p:cNvSpPr>
            <a:spLocks noGrp="1"/>
          </p:cNvSpPr>
          <p:nvPr>
            <p:ph type="sldNum" sz="quarter" idx="5"/>
          </p:nvPr>
        </p:nvSpPr>
        <p:spPr/>
        <p:txBody>
          <a:bodyPr/>
          <a:lstStyle/>
          <a:p>
            <a:pPr>
              <a:defRPr/>
            </a:pPr>
            <a:fld id="{28C3C7B4-AB34-461C-8A58-258A6ECF3E37}" type="slidenum">
              <a:rPr lang="es-ES" smtClean="0"/>
              <a:pPr>
                <a:defRPr/>
              </a:pPr>
              <a:t>75</a:t>
            </a:fld>
            <a:endParaRPr lang="es-E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1 Marcador de imagen de diapositiva"/>
          <p:cNvSpPr>
            <a:spLocks noGrp="1" noRot="1" noChangeAspect="1" noTextEdit="1"/>
          </p:cNvSpPr>
          <p:nvPr>
            <p:ph type="sldImg"/>
          </p:nvPr>
        </p:nvSpPr>
        <p:spPr>
          <a:ln/>
        </p:spPr>
      </p:sp>
      <p:sp>
        <p:nvSpPr>
          <p:cNvPr id="196611" name="2 Marcador de notas"/>
          <p:cNvSpPr>
            <a:spLocks noGrp="1"/>
          </p:cNvSpPr>
          <p:nvPr>
            <p:ph type="body" idx="1"/>
          </p:nvPr>
        </p:nvSpPr>
        <p:spPr>
          <a:noFill/>
          <a:ln/>
        </p:spPr>
        <p:txBody>
          <a:bodyPr/>
          <a:lstStyle/>
          <a:p>
            <a:r>
              <a:rPr lang="es-MX" b="1" smtClean="0"/>
              <a:t>PENDIENTE SISTEMAS</a:t>
            </a:r>
          </a:p>
        </p:txBody>
      </p:sp>
      <p:sp>
        <p:nvSpPr>
          <p:cNvPr id="4" name="3 Marcador de número de diapositiva"/>
          <p:cNvSpPr>
            <a:spLocks noGrp="1"/>
          </p:cNvSpPr>
          <p:nvPr>
            <p:ph type="sldNum" sz="quarter" idx="5"/>
          </p:nvPr>
        </p:nvSpPr>
        <p:spPr/>
        <p:txBody>
          <a:bodyPr/>
          <a:lstStyle/>
          <a:p>
            <a:pPr>
              <a:defRPr/>
            </a:pPr>
            <a:fld id="{A94F5FBA-42C0-4F1F-9289-DD9902CF492B}" type="slidenum">
              <a:rPr lang="es-ES" smtClean="0"/>
              <a:pPr>
                <a:defRPr/>
              </a:pPr>
              <a:t>76</a:t>
            </a:fld>
            <a:endParaRPr lang="es-E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1 Marcador de imagen de diapositiva"/>
          <p:cNvSpPr>
            <a:spLocks noGrp="1" noRot="1" noChangeAspect="1" noTextEdit="1"/>
          </p:cNvSpPr>
          <p:nvPr>
            <p:ph type="sldImg"/>
          </p:nvPr>
        </p:nvSpPr>
        <p:spPr>
          <a:ln/>
        </p:spPr>
      </p:sp>
      <p:sp>
        <p:nvSpPr>
          <p:cNvPr id="197635" name="2 Marcador de notas"/>
          <p:cNvSpPr>
            <a:spLocks noGrp="1"/>
          </p:cNvSpPr>
          <p:nvPr>
            <p:ph type="body" idx="1"/>
          </p:nvPr>
        </p:nvSpPr>
        <p:spPr>
          <a:noFill/>
          <a:ln/>
        </p:spPr>
        <p:txBody>
          <a:bodyPr/>
          <a:lstStyle/>
          <a:p>
            <a:r>
              <a:rPr lang="es-MX" b="1" smtClean="0"/>
              <a:t>PENDIENTE SISTEMAS</a:t>
            </a:r>
          </a:p>
        </p:txBody>
      </p:sp>
      <p:sp>
        <p:nvSpPr>
          <p:cNvPr id="4" name="3 Marcador de número de diapositiva"/>
          <p:cNvSpPr>
            <a:spLocks noGrp="1"/>
          </p:cNvSpPr>
          <p:nvPr>
            <p:ph type="sldNum" sz="quarter" idx="5"/>
          </p:nvPr>
        </p:nvSpPr>
        <p:spPr/>
        <p:txBody>
          <a:bodyPr/>
          <a:lstStyle/>
          <a:p>
            <a:pPr>
              <a:defRPr/>
            </a:pPr>
            <a:fld id="{B21CE2FC-C7F9-450E-AA82-3255E85A89B7}" type="slidenum">
              <a:rPr lang="es-ES" smtClean="0"/>
              <a:pPr>
                <a:defRPr/>
              </a:pPr>
              <a:t>77</a:t>
            </a:fld>
            <a:endParaRPr lang="es-E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1 Marcador de imagen de diapositiva"/>
          <p:cNvSpPr>
            <a:spLocks noGrp="1" noRot="1" noChangeAspect="1" noTextEdit="1"/>
          </p:cNvSpPr>
          <p:nvPr>
            <p:ph type="sldImg"/>
          </p:nvPr>
        </p:nvSpPr>
        <p:spPr>
          <a:ln/>
        </p:spPr>
      </p:sp>
      <p:sp>
        <p:nvSpPr>
          <p:cNvPr id="162819" name="2 Marcador de notas"/>
          <p:cNvSpPr>
            <a:spLocks noGrp="1"/>
          </p:cNvSpPr>
          <p:nvPr>
            <p:ph type="body" idx="1"/>
          </p:nvPr>
        </p:nvSpPr>
        <p:spPr>
          <a:noFill/>
          <a:ln/>
        </p:spPr>
        <p:txBody>
          <a:bodyPr/>
          <a:lstStyle/>
          <a:p>
            <a:r>
              <a:rPr lang="es-MX" smtClean="0"/>
              <a:t>R1</a:t>
            </a:r>
          </a:p>
          <a:p>
            <a:endParaRPr lang="es-MX" smtClean="0"/>
          </a:p>
        </p:txBody>
      </p:sp>
      <p:sp>
        <p:nvSpPr>
          <p:cNvPr id="4" name="3 Marcador de número de diapositiva"/>
          <p:cNvSpPr>
            <a:spLocks noGrp="1"/>
          </p:cNvSpPr>
          <p:nvPr>
            <p:ph type="sldNum" sz="quarter" idx="5"/>
          </p:nvPr>
        </p:nvSpPr>
        <p:spPr/>
        <p:txBody>
          <a:bodyPr/>
          <a:lstStyle/>
          <a:p>
            <a:pPr>
              <a:defRPr/>
            </a:pPr>
            <a:fld id="{C9EDE4F6-15BD-4B26-A0D0-C316DE927D89}" type="slidenum">
              <a:rPr lang="es-ES" smtClean="0"/>
              <a:pPr>
                <a:defRPr/>
              </a:pPr>
              <a:t>21</a:t>
            </a:fld>
            <a:endParaRPr lang="es-E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1 Marcador de imagen de diapositiva"/>
          <p:cNvSpPr>
            <a:spLocks noGrp="1" noRot="1" noChangeAspect="1" noTextEdit="1"/>
          </p:cNvSpPr>
          <p:nvPr>
            <p:ph type="sldImg"/>
          </p:nvPr>
        </p:nvSpPr>
        <p:spPr>
          <a:ln/>
        </p:spPr>
      </p:sp>
      <p:sp>
        <p:nvSpPr>
          <p:cNvPr id="198659" name="2 Marcador de notas"/>
          <p:cNvSpPr>
            <a:spLocks noGrp="1"/>
          </p:cNvSpPr>
          <p:nvPr>
            <p:ph type="body" idx="1"/>
          </p:nvPr>
        </p:nvSpPr>
        <p:spPr>
          <a:noFill/>
          <a:ln/>
        </p:spPr>
        <p:txBody>
          <a:bodyPr/>
          <a:lstStyle/>
          <a:p>
            <a:r>
              <a:rPr lang="es-MX" smtClean="0"/>
              <a:t>R1</a:t>
            </a:r>
          </a:p>
        </p:txBody>
      </p:sp>
      <p:sp>
        <p:nvSpPr>
          <p:cNvPr id="4" name="3 Marcador de número de diapositiva"/>
          <p:cNvSpPr>
            <a:spLocks noGrp="1"/>
          </p:cNvSpPr>
          <p:nvPr>
            <p:ph type="sldNum" sz="quarter" idx="5"/>
          </p:nvPr>
        </p:nvSpPr>
        <p:spPr/>
        <p:txBody>
          <a:bodyPr/>
          <a:lstStyle/>
          <a:p>
            <a:pPr>
              <a:defRPr/>
            </a:pPr>
            <a:fld id="{15D25C5C-0D64-42C0-BB44-B3D70905D310}" type="slidenum">
              <a:rPr lang="es-ES" smtClean="0"/>
              <a:pPr>
                <a:defRPr/>
              </a:pPr>
              <a:t>80</a:t>
            </a:fld>
            <a:endParaRPr lang="es-E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1 Marcador de imagen de diapositiva"/>
          <p:cNvSpPr>
            <a:spLocks noGrp="1" noRot="1" noChangeAspect="1" noTextEdit="1"/>
          </p:cNvSpPr>
          <p:nvPr>
            <p:ph type="sldImg"/>
          </p:nvPr>
        </p:nvSpPr>
        <p:spPr>
          <a:ln/>
        </p:spPr>
      </p:sp>
      <p:sp>
        <p:nvSpPr>
          <p:cNvPr id="199683" name="2 Marcador de notas"/>
          <p:cNvSpPr>
            <a:spLocks noGrp="1"/>
          </p:cNvSpPr>
          <p:nvPr>
            <p:ph type="body" idx="1"/>
          </p:nvPr>
        </p:nvSpPr>
        <p:spPr>
          <a:noFill/>
          <a:ln/>
        </p:spPr>
        <p:txBody>
          <a:bodyPr/>
          <a:lstStyle/>
          <a:p>
            <a:r>
              <a:rPr lang="es-MX" smtClean="0"/>
              <a:t>R1</a:t>
            </a:r>
          </a:p>
        </p:txBody>
      </p:sp>
      <p:sp>
        <p:nvSpPr>
          <p:cNvPr id="4" name="3 Marcador de número de diapositiva"/>
          <p:cNvSpPr>
            <a:spLocks noGrp="1"/>
          </p:cNvSpPr>
          <p:nvPr>
            <p:ph type="sldNum" sz="quarter" idx="5"/>
          </p:nvPr>
        </p:nvSpPr>
        <p:spPr/>
        <p:txBody>
          <a:bodyPr/>
          <a:lstStyle/>
          <a:p>
            <a:pPr>
              <a:defRPr/>
            </a:pPr>
            <a:fld id="{01871CC6-C4BA-483D-BA40-1342EC0DD1EA}" type="slidenum">
              <a:rPr lang="es-ES" smtClean="0"/>
              <a:pPr>
                <a:defRPr/>
              </a:pPr>
              <a:t>81</a:t>
            </a:fld>
            <a:endParaRPr lang="es-E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1 Marcador de imagen de diapositiva"/>
          <p:cNvSpPr>
            <a:spLocks noGrp="1" noRot="1" noChangeAspect="1" noTextEdit="1"/>
          </p:cNvSpPr>
          <p:nvPr>
            <p:ph type="sldImg"/>
          </p:nvPr>
        </p:nvSpPr>
        <p:spPr>
          <a:ln/>
        </p:spPr>
      </p:sp>
      <p:sp>
        <p:nvSpPr>
          <p:cNvPr id="200707" name="2 Marcador de notas"/>
          <p:cNvSpPr>
            <a:spLocks noGrp="1"/>
          </p:cNvSpPr>
          <p:nvPr>
            <p:ph type="body" idx="1"/>
          </p:nvPr>
        </p:nvSpPr>
        <p:spPr>
          <a:noFill/>
          <a:ln/>
        </p:spPr>
        <p:txBody>
          <a:bodyPr/>
          <a:lstStyle/>
          <a:p>
            <a:r>
              <a:rPr lang="es-MX" smtClean="0"/>
              <a:t>R1</a:t>
            </a:r>
          </a:p>
        </p:txBody>
      </p:sp>
      <p:sp>
        <p:nvSpPr>
          <p:cNvPr id="4" name="3 Marcador de número de diapositiva"/>
          <p:cNvSpPr>
            <a:spLocks noGrp="1"/>
          </p:cNvSpPr>
          <p:nvPr>
            <p:ph type="sldNum" sz="quarter" idx="5"/>
          </p:nvPr>
        </p:nvSpPr>
        <p:spPr/>
        <p:txBody>
          <a:bodyPr/>
          <a:lstStyle/>
          <a:p>
            <a:pPr>
              <a:defRPr/>
            </a:pPr>
            <a:fld id="{3FBF17EA-1BA0-4B3D-A0DE-A846F9856F17}" type="slidenum">
              <a:rPr lang="es-ES" smtClean="0"/>
              <a:pPr>
                <a:defRPr/>
              </a:pPr>
              <a:t>82</a:t>
            </a:fld>
            <a:endParaRPr lang="es-E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1 Marcador de imagen de diapositiva"/>
          <p:cNvSpPr>
            <a:spLocks noGrp="1" noRot="1" noChangeAspect="1" noTextEdit="1"/>
          </p:cNvSpPr>
          <p:nvPr>
            <p:ph type="sldImg"/>
          </p:nvPr>
        </p:nvSpPr>
        <p:spPr>
          <a:ln/>
        </p:spPr>
      </p:sp>
      <p:sp>
        <p:nvSpPr>
          <p:cNvPr id="201731" name="2 Marcador de notas"/>
          <p:cNvSpPr>
            <a:spLocks noGrp="1"/>
          </p:cNvSpPr>
          <p:nvPr>
            <p:ph type="body" idx="1"/>
          </p:nvPr>
        </p:nvSpPr>
        <p:spPr>
          <a:noFill/>
          <a:ln/>
        </p:spPr>
        <p:txBody>
          <a:bodyPr/>
          <a:lstStyle/>
          <a:p>
            <a:r>
              <a:rPr lang="es-MX" smtClean="0"/>
              <a:t>R1</a:t>
            </a:r>
          </a:p>
        </p:txBody>
      </p:sp>
      <p:sp>
        <p:nvSpPr>
          <p:cNvPr id="4" name="3 Marcador de número de diapositiva"/>
          <p:cNvSpPr>
            <a:spLocks noGrp="1"/>
          </p:cNvSpPr>
          <p:nvPr>
            <p:ph type="sldNum" sz="quarter" idx="5"/>
          </p:nvPr>
        </p:nvSpPr>
        <p:spPr/>
        <p:txBody>
          <a:bodyPr/>
          <a:lstStyle/>
          <a:p>
            <a:pPr>
              <a:defRPr/>
            </a:pPr>
            <a:fld id="{A1CF312B-A8D7-4B41-B7E7-B3E0B8777970}" type="slidenum">
              <a:rPr lang="es-ES" smtClean="0"/>
              <a:pPr>
                <a:defRPr/>
              </a:pPr>
              <a:t>83</a:t>
            </a:fld>
            <a:endParaRPr lang="es-E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1 Marcador de imagen de diapositiva"/>
          <p:cNvSpPr>
            <a:spLocks noGrp="1" noRot="1" noChangeAspect="1" noTextEdit="1"/>
          </p:cNvSpPr>
          <p:nvPr>
            <p:ph type="sldImg"/>
          </p:nvPr>
        </p:nvSpPr>
        <p:spPr>
          <a:ln/>
        </p:spPr>
      </p:sp>
      <p:sp>
        <p:nvSpPr>
          <p:cNvPr id="202755" name="2 Marcador de notas"/>
          <p:cNvSpPr>
            <a:spLocks noGrp="1"/>
          </p:cNvSpPr>
          <p:nvPr>
            <p:ph type="body" idx="1"/>
          </p:nvPr>
        </p:nvSpPr>
        <p:spPr>
          <a:noFill/>
          <a:ln/>
        </p:spPr>
        <p:txBody>
          <a:bodyPr/>
          <a:lstStyle/>
          <a:p>
            <a:r>
              <a:rPr lang="es-MX" smtClean="0"/>
              <a:t>R1</a:t>
            </a:r>
          </a:p>
        </p:txBody>
      </p:sp>
      <p:sp>
        <p:nvSpPr>
          <p:cNvPr id="4" name="3 Marcador de número de diapositiva"/>
          <p:cNvSpPr>
            <a:spLocks noGrp="1"/>
          </p:cNvSpPr>
          <p:nvPr>
            <p:ph type="sldNum" sz="quarter" idx="5"/>
          </p:nvPr>
        </p:nvSpPr>
        <p:spPr/>
        <p:txBody>
          <a:bodyPr/>
          <a:lstStyle/>
          <a:p>
            <a:pPr>
              <a:defRPr/>
            </a:pPr>
            <a:fld id="{2AA2D13A-0B62-4178-BDD8-118EB5AEF707}" type="slidenum">
              <a:rPr lang="es-ES" smtClean="0"/>
              <a:pPr>
                <a:defRPr/>
              </a:pPr>
              <a:t>84</a:t>
            </a:fld>
            <a:endParaRPr lang="es-E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1 Marcador de imagen de diapositiva"/>
          <p:cNvSpPr>
            <a:spLocks noGrp="1" noRot="1" noChangeAspect="1" noTextEdit="1"/>
          </p:cNvSpPr>
          <p:nvPr>
            <p:ph type="sldImg"/>
          </p:nvPr>
        </p:nvSpPr>
        <p:spPr>
          <a:ln/>
        </p:spPr>
      </p:sp>
      <p:sp>
        <p:nvSpPr>
          <p:cNvPr id="203779" name="2 Marcador de notas"/>
          <p:cNvSpPr>
            <a:spLocks noGrp="1"/>
          </p:cNvSpPr>
          <p:nvPr>
            <p:ph type="body" idx="1"/>
          </p:nvPr>
        </p:nvSpPr>
        <p:spPr>
          <a:noFill/>
          <a:ln/>
        </p:spPr>
        <p:txBody>
          <a:bodyPr/>
          <a:lstStyle/>
          <a:p>
            <a:r>
              <a:rPr lang="es-MX" smtClean="0"/>
              <a:t>R1</a:t>
            </a:r>
          </a:p>
        </p:txBody>
      </p:sp>
      <p:sp>
        <p:nvSpPr>
          <p:cNvPr id="4" name="3 Marcador de número de diapositiva"/>
          <p:cNvSpPr>
            <a:spLocks noGrp="1"/>
          </p:cNvSpPr>
          <p:nvPr>
            <p:ph type="sldNum" sz="quarter" idx="5"/>
          </p:nvPr>
        </p:nvSpPr>
        <p:spPr/>
        <p:txBody>
          <a:bodyPr/>
          <a:lstStyle/>
          <a:p>
            <a:pPr>
              <a:defRPr/>
            </a:pPr>
            <a:fld id="{F2FAC71B-DC44-4BCE-AAE3-D61084E451C7}" type="slidenum">
              <a:rPr lang="es-ES" smtClean="0"/>
              <a:pPr>
                <a:defRPr/>
              </a:pPr>
              <a:t>85</a:t>
            </a:fld>
            <a:endParaRPr lang="es-E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1 Marcador de imagen de diapositiva"/>
          <p:cNvSpPr>
            <a:spLocks noGrp="1" noRot="1" noChangeAspect="1" noTextEdit="1"/>
          </p:cNvSpPr>
          <p:nvPr>
            <p:ph type="sldImg"/>
          </p:nvPr>
        </p:nvSpPr>
        <p:spPr>
          <a:ln/>
        </p:spPr>
      </p:sp>
      <p:sp>
        <p:nvSpPr>
          <p:cNvPr id="204803" name="2 Marcador de notas"/>
          <p:cNvSpPr>
            <a:spLocks noGrp="1"/>
          </p:cNvSpPr>
          <p:nvPr>
            <p:ph type="body" idx="1"/>
          </p:nvPr>
        </p:nvSpPr>
        <p:spPr>
          <a:noFill/>
          <a:ln/>
        </p:spPr>
        <p:txBody>
          <a:bodyPr/>
          <a:lstStyle/>
          <a:p>
            <a:r>
              <a:rPr lang="es-MX" smtClean="0"/>
              <a:t>R1</a:t>
            </a:r>
          </a:p>
        </p:txBody>
      </p:sp>
      <p:sp>
        <p:nvSpPr>
          <p:cNvPr id="4" name="3 Marcador de número de diapositiva"/>
          <p:cNvSpPr>
            <a:spLocks noGrp="1"/>
          </p:cNvSpPr>
          <p:nvPr>
            <p:ph type="sldNum" sz="quarter" idx="5"/>
          </p:nvPr>
        </p:nvSpPr>
        <p:spPr/>
        <p:txBody>
          <a:bodyPr/>
          <a:lstStyle/>
          <a:p>
            <a:pPr>
              <a:defRPr/>
            </a:pPr>
            <a:fld id="{A868C8EA-4DD8-4CD1-A4F2-BD6B5EF7150E}" type="slidenum">
              <a:rPr lang="es-ES" smtClean="0"/>
              <a:pPr>
                <a:defRPr/>
              </a:pPr>
              <a:t>86</a:t>
            </a:fld>
            <a:endParaRPr lang="es-E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1 Marcador de imagen de diapositiva"/>
          <p:cNvSpPr>
            <a:spLocks noGrp="1" noRot="1" noChangeAspect="1" noTextEdit="1"/>
          </p:cNvSpPr>
          <p:nvPr>
            <p:ph type="sldImg"/>
          </p:nvPr>
        </p:nvSpPr>
        <p:spPr>
          <a:ln/>
        </p:spPr>
      </p:sp>
      <p:sp>
        <p:nvSpPr>
          <p:cNvPr id="205827" name="2 Marcador de notas"/>
          <p:cNvSpPr>
            <a:spLocks noGrp="1"/>
          </p:cNvSpPr>
          <p:nvPr>
            <p:ph type="body" idx="1"/>
          </p:nvPr>
        </p:nvSpPr>
        <p:spPr>
          <a:noFill/>
          <a:ln/>
        </p:spPr>
        <p:txBody>
          <a:bodyPr/>
          <a:lstStyle/>
          <a:p>
            <a:r>
              <a:rPr lang="es-MX" smtClean="0"/>
              <a:t>R1</a:t>
            </a:r>
          </a:p>
        </p:txBody>
      </p:sp>
      <p:sp>
        <p:nvSpPr>
          <p:cNvPr id="4" name="3 Marcador de número de diapositiva"/>
          <p:cNvSpPr>
            <a:spLocks noGrp="1"/>
          </p:cNvSpPr>
          <p:nvPr>
            <p:ph type="sldNum" sz="quarter" idx="5"/>
          </p:nvPr>
        </p:nvSpPr>
        <p:spPr/>
        <p:txBody>
          <a:bodyPr/>
          <a:lstStyle/>
          <a:p>
            <a:pPr>
              <a:defRPr/>
            </a:pPr>
            <a:fld id="{F1E84A5D-3A5E-4DC8-969F-E154EC37D85E}" type="slidenum">
              <a:rPr lang="es-ES" smtClean="0"/>
              <a:pPr>
                <a:defRPr/>
              </a:pPr>
              <a:t>87</a:t>
            </a:fld>
            <a:endParaRPr lang="es-E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1 Marcador de imagen de diapositiva"/>
          <p:cNvSpPr>
            <a:spLocks noGrp="1" noRot="1" noChangeAspect="1" noTextEdit="1"/>
          </p:cNvSpPr>
          <p:nvPr>
            <p:ph type="sldImg"/>
          </p:nvPr>
        </p:nvSpPr>
        <p:spPr>
          <a:ln/>
        </p:spPr>
      </p:sp>
      <p:sp>
        <p:nvSpPr>
          <p:cNvPr id="206851" name="2 Marcador de notas"/>
          <p:cNvSpPr>
            <a:spLocks noGrp="1"/>
          </p:cNvSpPr>
          <p:nvPr>
            <p:ph type="body" idx="1"/>
          </p:nvPr>
        </p:nvSpPr>
        <p:spPr>
          <a:noFill/>
          <a:ln/>
        </p:spPr>
        <p:txBody>
          <a:bodyPr/>
          <a:lstStyle/>
          <a:p>
            <a:r>
              <a:rPr lang="es-MX" smtClean="0"/>
              <a:t>Aquí se puede colocar </a:t>
            </a:r>
            <a:r>
              <a:rPr lang="es-MX" u="sng" smtClean="0"/>
              <a:t>ver anexos </a:t>
            </a:r>
            <a:r>
              <a:rPr lang="es-MX" smtClean="0"/>
              <a:t>en descripción de la mercancía. </a:t>
            </a:r>
          </a:p>
        </p:txBody>
      </p:sp>
      <p:sp>
        <p:nvSpPr>
          <p:cNvPr id="177156" name="3 Marcador de número de diapositiva"/>
          <p:cNvSpPr>
            <a:spLocks noGrp="1"/>
          </p:cNvSpPr>
          <p:nvPr>
            <p:ph type="sldNum" sz="quarter" idx="5"/>
          </p:nvPr>
        </p:nvSpPr>
        <p:spPr/>
        <p:txBody>
          <a:bodyPr/>
          <a:lstStyle/>
          <a:p>
            <a:pPr>
              <a:defRPr/>
            </a:pPr>
            <a:fld id="{1B082B7F-11D2-4E4A-A2F2-AC9530B9D45D}" type="slidenum">
              <a:rPr lang="es-ES" smtClean="0"/>
              <a:pPr>
                <a:defRPr/>
              </a:pPr>
              <a:t>94</a:t>
            </a:fld>
            <a:endParaRPr lang="es-ES" dirty="0"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1 Marcador de imagen de diapositiva"/>
          <p:cNvSpPr>
            <a:spLocks noGrp="1" noRot="1" noChangeAspect="1" noTextEdit="1"/>
          </p:cNvSpPr>
          <p:nvPr>
            <p:ph type="sldImg"/>
          </p:nvPr>
        </p:nvSpPr>
        <p:spPr>
          <a:ln/>
        </p:spPr>
      </p:sp>
      <p:sp>
        <p:nvSpPr>
          <p:cNvPr id="207875" name="2 Marcador de notas"/>
          <p:cNvSpPr>
            <a:spLocks noGrp="1"/>
          </p:cNvSpPr>
          <p:nvPr>
            <p:ph type="body" idx="1"/>
          </p:nvPr>
        </p:nvSpPr>
        <p:spPr>
          <a:noFill/>
          <a:ln/>
        </p:spPr>
        <p:txBody>
          <a:bodyPr/>
          <a:lstStyle/>
          <a:p>
            <a:r>
              <a:rPr lang="es-MX" smtClean="0"/>
              <a:t>Aquí se puede colocar </a:t>
            </a:r>
            <a:r>
              <a:rPr lang="es-MX" u="sng" smtClean="0"/>
              <a:t>ver anexos </a:t>
            </a:r>
            <a:r>
              <a:rPr lang="es-MX" smtClean="0"/>
              <a:t>en descripción de la mercancía. </a:t>
            </a:r>
          </a:p>
        </p:txBody>
      </p:sp>
      <p:sp>
        <p:nvSpPr>
          <p:cNvPr id="178180" name="3 Marcador de número de diapositiva"/>
          <p:cNvSpPr>
            <a:spLocks noGrp="1"/>
          </p:cNvSpPr>
          <p:nvPr>
            <p:ph type="sldNum" sz="quarter" idx="5"/>
          </p:nvPr>
        </p:nvSpPr>
        <p:spPr/>
        <p:txBody>
          <a:bodyPr/>
          <a:lstStyle/>
          <a:p>
            <a:pPr>
              <a:defRPr/>
            </a:pPr>
            <a:fld id="{96BB5043-64E9-4337-A22E-89D898CA312C}" type="slidenum">
              <a:rPr lang="es-ES" smtClean="0"/>
              <a:pPr>
                <a:defRPr/>
              </a:pPr>
              <a:t>95</a:t>
            </a:fld>
            <a:endParaRPr lang="es-E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1 Marcador de imagen de diapositiva"/>
          <p:cNvSpPr>
            <a:spLocks noGrp="1" noRot="1" noChangeAspect="1" noTextEdit="1"/>
          </p:cNvSpPr>
          <p:nvPr>
            <p:ph type="sldImg"/>
          </p:nvPr>
        </p:nvSpPr>
        <p:spPr>
          <a:ln/>
        </p:spPr>
      </p:sp>
      <p:sp>
        <p:nvSpPr>
          <p:cNvPr id="163843" name="2 Marcador de notas"/>
          <p:cNvSpPr>
            <a:spLocks noGrp="1"/>
          </p:cNvSpPr>
          <p:nvPr>
            <p:ph type="body" idx="1"/>
          </p:nvPr>
        </p:nvSpPr>
        <p:spPr>
          <a:noFill/>
          <a:ln/>
        </p:spPr>
        <p:txBody>
          <a:bodyPr/>
          <a:lstStyle/>
          <a:p>
            <a:r>
              <a:rPr lang="es-MX" smtClean="0"/>
              <a:t>R1</a:t>
            </a:r>
          </a:p>
          <a:p>
            <a:endParaRPr lang="es-MX" smtClean="0"/>
          </a:p>
        </p:txBody>
      </p:sp>
      <p:sp>
        <p:nvSpPr>
          <p:cNvPr id="4" name="3 Marcador de número de diapositiva"/>
          <p:cNvSpPr>
            <a:spLocks noGrp="1"/>
          </p:cNvSpPr>
          <p:nvPr>
            <p:ph type="sldNum" sz="quarter" idx="5"/>
          </p:nvPr>
        </p:nvSpPr>
        <p:spPr/>
        <p:txBody>
          <a:bodyPr/>
          <a:lstStyle/>
          <a:p>
            <a:pPr>
              <a:defRPr/>
            </a:pPr>
            <a:fld id="{D46091CF-210A-41A2-9119-E794B4746F54}" type="slidenum">
              <a:rPr lang="es-ES" smtClean="0"/>
              <a:pPr>
                <a:defRPr/>
              </a:pPr>
              <a:t>22</a:t>
            </a:fld>
            <a:endParaRPr lang="es-E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1 Marcador de imagen de diapositiva"/>
          <p:cNvSpPr>
            <a:spLocks noGrp="1" noRot="1" noChangeAspect="1" noTextEdit="1"/>
          </p:cNvSpPr>
          <p:nvPr>
            <p:ph type="sldImg"/>
          </p:nvPr>
        </p:nvSpPr>
        <p:spPr>
          <a:ln/>
        </p:spPr>
      </p:sp>
      <p:sp>
        <p:nvSpPr>
          <p:cNvPr id="208899" name="2 Marcador de notas"/>
          <p:cNvSpPr>
            <a:spLocks noGrp="1"/>
          </p:cNvSpPr>
          <p:nvPr>
            <p:ph type="body" idx="1"/>
          </p:nvPr>
        </p:nvSpPr>
        <p:spPr>
          <a:noFill/>
          <a:ln/>
        </p:spPr>
        <p:txBody>
          <a:bodyPr/>
          <a:lstStyle/>
          <a:p>
            <a:r>
              <a:rPr lang="es-MX" smtClean="0"/>
              <a:t>Aquí se puede colocar </a:t>
            </a:r>
            <a:r>
              <a:rPr lang="es-MX" u="sng" smtClean="0"/>
              <a:t>ver anexos </a:t>
            </a:r>
            <a:r>
              <a:rPr lang="es-MX" smtClean="0"/>
              <a:t>en descripción de la mercancía. </a:t>
            </a:r>
          </a:p>
        </p:txBody>
      </p:sp>
      <p:sp>
        <p:nvSpPr>
          <p:cNvPr id="179204" name="3 Marcador de número de diapositiva"/>
          <p:cNvSpPr>
            <a:spLocks noGrp="1"/>
          </p:cNvSpPr>
          <p:nvPr>
            <p:ph type="sldNum" sz="quarter" idx="5"/>
          </p:nvPr>
        </p:nvSpPr>
        <p:spPr/>
        <p:txBody>
          <a:bodyPr/>
          <a:lstStyle/>
          <a:p>
            <a:pPr>
              <a:defRPr/>
            </a:pPr>
            <a:fld id="{6E2563A8-372E-41CC-861C-A17B8438E600}" type="slidenum">
              <a:rPr lang="es-ES" smtClean="0"/>
              <a:pPr>
                <a:defRPr/>
              </a:pPr>
              <a:t>96</a:t>
            </a:fld>
            <a:endParaRPr lang="es-ES" dirty="0"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1 Marcador de imagen de diapositiva"/>
          <p:cNvSpPr>
            <a:spLocks noGrp="1" noRot="1" noChangeAspect="1" noTextEdit="1"/>
          </p:cNvSpPr>
          <p:nvPr>
            <p:ph type="sldImg"/>
          </p:nvPr>
        </p:nvSpPr>
        <p:spPr>
          <a:ln/>
        </p:spPr>
      </p:sp>
      <p:sp>
        <p:nvSpPr>
          <p:cNvPr id="209923" name="2 Marcador de notas"/>
          <p:cNvSpPr>
            <a:spLocks noGrp="1"/>
          </p:cNvSpPr>
          <p:nvPr>
            <p:ph type="body" idx="1"/>
          </p:nvPr>
        </p:nvSpPr>
        <p:spPr>
          <a:noFill/>
          <a:ln/>
        </p:spPr>
        <p:txBody>
          <a:bodyPr/>
          <a:lstStyle/>
          <a:p>
            <a:r>
              <a:rPr lang="es-MX" smtClean="0"/>
              <a:t>Aquí se puede colocar </a:t>
            </a:r>
            <a:r>
              <a:rPr lang="es-MX" u="sng" smtClean="0"/>
              <a:t>ver anexos </a:t>
            </a:r>
            <a:r>
              <a:rPr lang="es-MX" smtClean="0"/>
              <a:t>en descripción de la mercancía. </a:t>
            </a:r>
          </a:p>
        </p:txBody>
      </p:sp>
      <p:sp>
        <p:nvSpPr>
          <p:cNvPr id="180228" name="3 Marcador de número de diapositiva"/>
          <p:cNvSpPr>
            <a:spLocks noGrp="1"/>
          </p:cNvSpPr>
          <p:nvPr>
            <p:ph type="sldNum" sz="quarter" idx="5"/>
          </p:nvPr>
        </p:nvSpPr>
        <p:spPr/>
        <p:txBody>
          <a:bodyPr/>
          <a:lstStyle/>
          <a:p>
            <a:pPr>
              <a:defRPr/>
            </a:pPr>
            <a:fld id="{9809AFF3-451A-42E1-B218-A4BD2A23DF84}" type="slidenum">
              <a:rPr lang="es-ES" smtClean="0"/>
              <a:pPr>
                <a:defRPr/>
              </a:pPr>
              <a:t>97</a:t>
            </a:fld>
            <a:endParaRPr lang="es-ES" dirty="0"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1 Marcador de imagen de diapositiva"/>
          <p:cNvSpPr>
            <a:spLocks noGrp="1" noRot="1" noChangeAspect="1" noTextEdit="1"/>
          </p:cNvSpPr>
          <p:nvPr>
            <p:ph type="sldImg"/>
          </p:nvPr>
        </p:nvSpPr>
        <p:spPr>
          <a:ln/>
        </p:spPr>
      </p:sp>
      <p:sp>
        <p:nvSpPr>
          <p:cNvPr id="210947" name="2 Marcador de notas"/>
          <p:cNvSpPr>
            <a:spLocks noGrp="1"/>
          </p:cNvSpPr>
          <p:nvPr>
            <p:ph type="body" idx="1"/>
          </p:nvPr>
        </p:nvSpPr>
        <p:spPr>
          <a:noFill/>
          <a:ln/>
        </p:spPr>
        <p:txBody>
          <a:bodyPr/>
          <a:lstStyle/>
          <a:p>
            <a:endParaRPr lang="es-MX" smtClean="0"/>
          </a:p>
        </p:txBody>
      </p:sp>
      <p:sp>
        <p:nvSpPr>
          <p:cNvPr id="181252" name="3 Marcador de número de diapositiva"/>
          <p:cNvSpPr>
            <a:spLocks noGrp="1"/>
          </p:cNvSpPr>
          <p:nvPr>
            <p:ph type="sldNum" sz="quarter" idx="5"/>
          </p:nvPr>
        </p:nvSpPr>
        <p:spPr/>
        <p:txBody>
          <a:bodyPr/>
          <a:lstStyle/>
          <a:p>
            <a:pPr>
              <a:defRPr/>
            </a:pPr>
            <a:fld id="{D7362075-2CE3-401D-9281-DA4781BEC096}" type="slidenum">
              <a:rPr lang="es-ES" smtClean="0"/>
              <a:pPr>
                <a:defRPr/>
              </a:pPr>
              <a:t>98</a:t>
            </a:fld>
            <a:endParaRPr lang="es-ES" dirty="0"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1 Marcador de imagen de diapositiva"/>
          <p:cNvSpPr>
            <a:spLocks noGrp="1" noRot="1" noChangeAspect="1" noTextEdit="1"/>
          </p:cNvSpPr>
          <p:nvPr>
            <p:ph type="sldImg"/>
          </p:nvPr>
        </p:nvSpPr>
        <p:spPr>
          <a:ln/>
        </p:spPr>
      </p:sp>
      <p:sp>
        <p:nvSpPr>
          <p:cNvPr id="211971" name="2 Marcador de notas"/>
          <p:cNvSpPr>
            <a:spLocks noGrp="1"/>
          </p:cNvSpPr>
          <p:nvPr>
            <p:ph type="body" idx="1"/>
          </p:nvPr>
        </p:nvSpPr>
        <p:spPr>
          <a:noFill/>
          <a:ln/>
        </p:spPr>
        <p:txBody>
          <a:bodyPr/>
          <a:lstStyle/>
          <a:p>
            <a:endParaRPr lang="es-MX" smtClean="0"/>
          </a:p>
        </p:txBody>
      </p:sp>
      <p:sp>
        <p:nvSpPr>
          <p:cNvPr id="4" name="3 Marcador de número de diapositiva"/>
          <p:cNvSpPr>
            <a:spLocks noGrp="1"/>
          </p:cNvSpPr>
          <p:nvPr>
            <p:ph type="sldNum" sz="quarter" idx="5"/>
          </p:nvPr>
        </p:nvSpPr>
        <p:spPr/>
        <p:txBody>
          <a:bodyPr/>
          <a:lstStyle/>
          <a:p>
            <a:pPr>
              <a:defRPr/>
            </a:pPr>
            <a:fld id="{CDA272B2-4255-4C64-BF2D-821CA1592B1E}" type="slidenum">
              <a:rPr lang="es-ES" smtClean="0"/>
              <a:pPr>
                <a:defRPr/>
              </a:pPr>
              <a:t>107</a:t>
            </a:fld>
            <a:endParaRPr lang="es-ES"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1 Marcador de imagen de diapositiva"/>
          <p:cNvSpPr>
            <a:spLocks noGrp="1" noRot="1" noChangeAspect="1" noTextEdit="1"/>
          </p:cNvSpPr>
          <p:nvPr>
            <p:ph type="sldImg"/>
          </p:nvPr>
        </p:nvSpPr>
        <p:spPr>
          <a:ln/>
        </p:spPr>
      </p:sp>
      <p:sp>
        <p:nvSpPr>
          <p:cNvPr id="212995" name="2 Marcador de notas"/>
          <p:cNvSpPr>
            <a:spLocks noGrp="1"/>
          </p:cNvSpPr>
          <p:nvPr>
            <p:ph type="body" idx="1"/>
          </p:nvPr>
        </p:nvSpPr>
        <p:spPr>
          <a:noFill/>
          <a:ln/>
        </p:spPr>
        <p:txBody>
          <a:bodyPr/>
          <a:lstStyle/>
          <a:p>
            <a:r>
              <a:rPr lang="es-MX" smtClean="0"/>
              <a:t>Reglas que se modificaron cuarta resolución reformas derogadas y nuevas. </a:t>
            </a:r>
          </a:p>
          <a:p>
            <a:endParaRPr lang="es-MX" smtClean="0"/>
          </a:p>
        </p:txBody>
      </p:sp>
      <p:sp>
        <p:nvSpPr>
          <p:cNvPr id="183300" name="3 Marcador de número de diapositiva"/>
          <p:cNvSpPr>
            <a:spLocks noGrp="1"/>
          </p:cNvSpPr>
          <p:nvPr>
            <p:ph type="sldNum" sz="quarter" idx="5"/>
          </p:nvPr>
        </p:nvSpPr>
        <p:spPr/>
        <p:txBody>
          <a:bodyPr/>
          <a:lstStyle/>
          <a:p>
            <a:pPr>
              <a:defRPr/>
            </a:pPr>
            <a:fld id="{CD47006B-66C1-4F71-B688-6FE833043CCB}" type="slidenum">
              <a:rPr lang="es-ES" smtClean="0"/>
              <a:pPr>
                <a:defRPr/>
              </a:pPr>
              <a:t>116</a:t>
            </a:fld>
            <a:endParaRPr lang="es-ES" dirty="0"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1 Marcador de imagen de diapositiva"/>
          <p:cNvSpPr>
            <a:spLocks noGrp="1" noRot="1" noChangeAspect="1" noTextEdit="1"/>
          </p:cNvSpPr>
          <p:nvPr>
            <p:ph type="sldImg"/>
          </p:nvPr>
        </p:nvSpPr>
        <p:spPr>
          <a:ln/>
        </p:spPr>
      </p:sp>
      <p:sp>
        <p:nvSpPr>
          <p:cNvPr id="214019" name="2 Marcador de notas"/>
          <p:cNvSpPr>
            <a:spLocks noGrp="1"/>
          </p:cNvSpPr>
          <p:nvPr>
            <p:ph type="body" idx="1"/>
          </p:nvPr>
        </p:nvSpPr>
        <p:spPr>
          <a:noFill/>
          <a:ln/>
        </p:spPr>
        <p:txBody>
          <a:bodyPr/>
          <a:lstStyle/>
          <a:p>
            <a:r>
              <a:rPr lang="es-MX" smtClean="0"/>
              <a:t>Reglas que se modificaron cuarta resolución reformas derogadas y nuevas. </a:t>
            </a:r>
          </a:p>
          <a:p>
            <a:endParaRPr lang="es-MX" smtClean="0"/>
          </a:p>
        </p:txBody>
      </p:sp>
      <p:sp>
        <p:nvSpPr>
          <p:cNvPr id="184324" name="3 Marcador de número de diapositiva"/>
          <p:cNvSpPr>
            <a:spLocks noGrp="1"/>
          </p:cNvSpPr>
          <p:nvPr>
            <p:ph type="sldNum" sz="quarter" idx="5"/>
          </p:nvPr>
        </p:nvSpPr>
        <p:spPr/>
        <p:txBody>
          <a:bodyPr/>
          <a:lstStyle/>
          <a:p>
            <a:pPr>
              <a:defRPr/>
            </a:pPr>
            <a:fld id="{6AA27931-F395-420C-92E2-80E144C1CCA5}" type="slidenum">
              <a:rPr lang="es-ES" smtClean="0"/>
              <a:pPr>
                <a:defRPr/>
              </a:pPr>
              <a:t>117</a:t>
            </a:fld>
            <a:endParaRPr lang="es-ES" dirty="0"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1 Marcador de imagen de diapositiva"/>
          <p:cNvSpPr>
            <a:spLocks noGrp="1" noRot="1" noChangeAspect="1" noTextEdit="1"/>
          </p:cNvSpPr>
          <p:nvPr>
            <p:ph type="sldImg"/>
          </p:nvPr>
        </p:nvSpPr>
        <p:spPr>
          <a:ln/>
        </p:spPr>
      </p:sp>
      <p:sp>
        <p:nvSpPr>
          <p:cNvPr id="215043" name="2 Marcador de notas"/>
          <p:cNvSpPr>
            <a:spLocks noGrp="1"/>
          </p:cNvSpPr>
          <p:nvPr>
            <p:ph type="body" idx="1"/>
          </p:nvPr>
        </p:nvSpPr>
        <p:spPr>
          <a:noFill/>
          <a:ln/>
        </p:spPr>
        <p:txBody>
          <a:bodyPr/>
          <a:lstStyle/>
          <a:p>
            <a:r>
              <a:rPr lang="es-MX" smtClean="0"/>
              <a:t>Checar C x grupo.  Dos Laminas. </a:t>
            </a:r>
          </a:p>
        </p:txBody>
      </p:sp>
      <p:sp>
        <p:nvSpPr>
          <p:cNvPr id="185348" name="3 Marcador de número de diapositiva"/>
          <p:cNvSpPr>
            <a:spLocks noGrp="1"/>
          </p:cNvSpPr>
          <p:nvPr>
            <p:ph type="sldNum" sz="quarter" idx="5"/>
          </p:nvPr>
        </p:nvSpPr>
        <p:spPr/>
        <p:txBody>
          <a:bodyPr/>
          <a:lstStyle/>
          <a:p>
            <a:pPr>
              <a:defRPr/>
            </a:pPr>
            <a:fld id="{CC944892-37EA-434A-A04F-E49F7743819F}" type="slidenum">
              <a:rPr lang="es-ES" smtClean="0"/>
              <a:pPr>
                <a:defRPr/>
              </a:pPr>
              <a:t>118</a:t>
            </a:fld>
            <a:endParaRPr lang="es-ES" dirty="0"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1 Marcador de imagen de diapositiva"/>
          <p:cNvSpPr>
            <a:spLocks noGrp="1" noRot="1" noChangeAspect="1" noTextEdit="1"/>
          </p:cNvSpPr>
          <p:nvPr>
            <p:ph type="sldImg"/>
          </p:nvPr>
        </p:nvSpPr>
        <p:spPr>
          <a:ln/>
        </p:spPr>
      </p:sp>
      <p:sp>
        <p:nvSpPr>
          <p:cNvPr id="216067" name="2 Marcador de notas"/>
          <p:cNvSpPr>
            <a:spLocks noGrp="1"/>
          </p:cNvSpPr>
          <p:nvPr>
            <p:ph type="body" idx="1"/>
          </p:nvPr>
        </p:nvSpPr>
        <p:spPr>
          <a:noFill/>
          <a:ln/>
        </p:spPr>
        <p:txBody>
          <a:bodyPr/>
          <a:lstStyle/>
          <a:p>
            <a:r>
              <a:rPr lang="es-MX" smtClean="0"/>
              <a:t>Checar C x grupo.  Dos Laminas. </a:t>
            </a:r>
          </a:p>
        </p:txBody>
      </p:sp>
      <p:sp>
        <p:nvSpPr>
          <p:cNvPr id="186372" name="3 Marcador de número de diapositiva"/>
          <p:cNvSpPr>
            <a:spLocks noGrp="1"/>
          </p:cNvSpPr>
          <p:nvPr>
            <p:ph type="sldNum" sz="quarter" idx="5"/>
          </p:nvPr>
        </p:nvSpPr>
        <p:spPr/>
        <p:txBody>
          <a:bodyPr/>
          <a:lstStyle/>
          <a:p>
            <a:pPr>
              <a:defRPr/>
            </a:pPr>
            <a:fld id="{DC742D7D-8BB9-4484-8D00-96EB924B358E}" type="slidenum">
              <a:rPr lang="es-ES" smtClean="0"/>
              <a:pPr>
                <a:defRPr/>
              </a:pPr>
              <a:t>119</a:t>
            </a:fld>
            <a:endParaRPr lang="es-ES" dirty="0"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1 Marcador de imagen de diapositiva"/>
          <p:cNvSpPr>
            <a:spLocks noGrp="1" noRot="1" noChangeAspect="1" noTextEdit="1"/>
          </p:cNvSpPr>
          <p:nvPr>
            <p:ph type="sldImg"/>
          </p:nvPr>
        </p:nvSpPr>
        <p:spPr>
          <a:ln/>
        </p:spPr>
      </p:sp>
      <p:sp>
        <p:nvSpPr>
          <p:cNvPr id="217091" name="2 Marcador de notas"/>
          <p:cNvSpPr>
            <a:spLocks noGrp="1"/>
          </p:cNvSpPr>
          <p:nvPr>
            <p:ph type="body" idx="1"/>
          </p:nvPr>
        </p:nvSpPr>
        <p:spPr>
          <a:noFill/>
          <a:ln/>
        </p:spPr>
        <p:txBody>
          <a:bodyPr/>
          <a:lstStyle/>
          <a:p>
            <a:r>
              <a:rPr lang="es-MX" smtClean="0"/>
              <a:t>Comparativo de beneficios antes de esta lamina. </a:t>
            </a:r>
          </a:p>
        </p:txBody>
      </p:sp>
      <p:sp>
        <p:nvSpPr>
          <p:cNvPr id="187396" name="3 Marcador de número de diapositiva"/>
          <p:cNvSpPr>
            <a:spLocks noGrp="1"/>
          </p:cNvSpPr>
          <p:nvPr>
            <p:ph type="sldNum" sz="quarter" idx="5"/>
          </p:nvPr>
        </p:nvSpPr>
        <p:spPr/>
        <p:txBody>
          <a:bodyPr/>
          <a:lstStyle/>
          <a:p>
            <a:pPr>
              <a:defRPr/>
            </a:pPr>
            <a:fld id="{6655D786-EFDA-48D6-8B61-6220C3ED2F4E}" type="slidenum">
              <a:rPr lang="es-ES" smtClean="0"/>
              <a:pPr>
                <a:defRPr/>
              </a:pPr>
              <a:t>120</a:t>
            </a:fld>
            <a:endParaRPr lang="es-ES" dirty="0"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1 Marcador de imagen de diapositiva"/>
          <p:cNvSpPr>
            <a:spLocks noGrp="1" noRot="1" noChangeAspect="1" noTextEdit="1"/>
          </p:cNvSpPr>
          <p:nvPr>
            <p:ph type="sldImg"/>
          </p:nvPr>
        </p:nvSpPr>
        <p:spPr>
          <a:ln/>
        </p:spPr>
      </p:sp>
      <p:sp>
        <p:nvSpPr>
          <p:cNvPr id="218115" name="2 Marcador de notas"/>
          <p:cNvSpPr>
            <a:spLocks noGrp="1"/>
          </p:cNvSpPr>
          <p:nvPr>
            <p:ph type="body" idx="1"/>
          </p:nvPr>
        </p:nvSpPr>
        <p:spPr>
          <a:noFill/>
          <a:ln/>
        </p:spPr>
        <p:txBody>
          <a:bodyPr/>
          <a:lstStyle/>
          <a:p>
            <a:r>
              <a:rPr lang="es-MX" smtClean="0"/>
              <a:t>Comparativo de beneficios antes de esta lamina. </a:t>
            </a:r>
          </a:p>
        </p:txBody>
      </p:sp>
      <p:sp>
        <p:nvSpPr>
          <p:cNvPr id="188420" name="3 Marcador de número de diapositiva"/>
          <p:cNvSpPr>
            <a:spLocks noGrp="1"/>
          </p:cNvSpPr>
          <p:nvPr>
            <p:ph type="sldNum" sz="quarter" idx="5"/>
          </p:nvPr>
        </p:nvSpPr>
        <p:spPr/>
        <p:txBody>
          <a:bodyPr/>
          <a:lstStyle/>
          <a:p>
            <a:pPr>
              <a:defRPr/>
            </a:pPr>
            <a:fld id="{2CC274D2-B7AD-4629-A058-9EBC5DAC0417}" type="slidenum">
              <a:rPr lang="es-ES" smtClean="0"/>
              <a:pPr>
                <a:defRPr/>
              </a:pPr>
              <a:t>121</a:t>
            </a:fld>
            <a:endParaRPr lang="es-E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1 Marcador de imagen de diapositiva"/>
          <p:cNvSpPr>
            <a:spLocks noGrp="1" noRot="1" noChangeAspect="1" noTextEdit="1"/>
          </p:cNvSpPr>
          <p:nvPr>
            <p:ph type="sldImg"/>
          </p:nvPr>
        </p:nvSpPr>
        <p:spPr>
          <a:ln/>
        </p:spPr>
      </p:sp>
      <p:sp>
        <p:nvSpPr>
          <p:cNvPr id="164867" name="2 Marcador de notas"/>
          <p:cNvSpPr>
            <a:spLocks noGrp="1"/>
          </p:cNvSpPr>
          <p:nvPr>
            <p:ph type="body" idx="1"/>
          </p:nvPr>
        </p:nvSpPr>
        <p:spPr>
          <a:noFill/>
          <a:ln/>
        </p:spPr>
        <p:txBody>
          <a:bodyPr/>
          <a:lstStyle/>
          <a:p>
            <a:r>
              <a:rPr lang="es-MX" smtClean="0"/>
              <a:t>R1</a:t>
            </a:r>
          </a:p>
          <a:p>
            <a:endParaRPr lang="es-MX" smtClean="0"/>
          </a:p>
        </p:txBody>
      </p:sp>
      <p:sp>
        <p:nvSpPr>
          <p:cNvPr id="4" name="3 Marcador de número de diapositiva"/>
          <p:cNvSpPr>
            <a:spLocks noGrp="1"/>
          </p:cNvSpPr>
          <p:nvPr>
            <p:ph type="sldNum" sz="quarter" idx="5"/>
          </p:nvPr>
        </p:nvSpPr>
        <p:spPr/>
        <p:txBody>
          <a:bodyPr/>
          <a:lstStyle/>
          <a:p>
            <a:pPr>
              <a:defRPr/>
            </a:pPr>
            <a:fld id="{F2F954BA-3ED3-4189-B1B4-AA6D176B1596}" type="slidenum">
              <a:rPr lang="es-ES" smtClean="0"/>
              <a:pPr>
                <a:defRPr/>
              </a:pPr>
              <a:t>23</a:t>
            </a:fld>
            <a:endParaRPr lang="es-ES"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1 Marcador de imagen de diapositiva"/>
          <p:cNvSpPr>
            <a:spLocks noGrp="1" noRot="1" noChangeAspect="1" noTextEdit="1"/>
          </p:cNvSpPr>
          <p:nvPr>
            <p:ph type="sldImg"/>
          </p:nvPr>
        </p:nvSpPr>
        <p:spPr>
          <a:ln/>
        </p:spPr>
      </p:sp>
      <p:sp>
        <p:nvSpPr>
          <p:cNvPr id="219139" name="2 Marcador de notas"/>
          <p:cNvSpPr>
            <a:spLocks noGrp="1"/>
          </p:cNvSpPr>
          <p:nvPr>
            <p:ph type="body" idx="1"/>
          </p:nvPr>
        </p:nvSpPr>
        <p:spPr>
          <a:noFill/>
          <a:ln/>
        </p:spPr>
        <p:txBody>
          <a:bodyPr/>
          <a:lstStyle/>
          <a:p>
            <a:r>
              <a:rPr lang="es-MX" smtClean="0"/>
              <a:t>Comparativo de beneficios antes de esta lamina. </a:t>
            </a:r>
          </a:p>
        </p:txBody>
      </p:sp>
      <p:sp>
        <p:nvSpPr>
          <p:cNvPr id="189444" name="3 Marcador de número de diapositiva"/>
          <p:cNvSpPr>
            <a:spLocks noGrp="1"/>
          </p:cNvSpPr>
          <p:nvPr>
            <p:ph type="sldNum" sz="quarter" idx="5"/>
          </p:nvPr>
        </p:nvSpPr>
        <p:spPr/>
        <p:txBody>
          <a:bodyPr/>
          <a:lstStyle/>
          <a:p>
            <a:pPr>
              <a:defRPr/>
            </a:pPr>
            <a:fld id="{362A2498-A869-4631-931C-7319AAAFCB7B}" type="slidenum">
              <a:rPr lang="es-ES" smtClean="0"/>
              <a:pPr>
                <a:defRPr/>
              </a:pPr>
              <a:t>122</a:t>
            </a:fld>
            <a:endParaRPr lang="es-ES" dirty="0"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1 Marcador de imagen de diapositiva"/>
          <p:cNvSpPr>
            <a:spLocks noGrp="1" noRot="1" noChangeAspect="1" noTextEdit="1"/>
          </p:cNvSpPr>
          <p:nvPr>
            <p:ph type="sldImg"/>
          </p:nvPr>
        </p:nvSpPr>
        <p:spPr>
          <a:ln/>
        </p:spPr>
      </p:sp>
      <p:sp>
        <p:nvSpPr>
          <p:cNvPr id="220163" name="2 Marcador de notas"/>
          <p:cNvSpPr>
            <a:spLocks noGrp="1"/>
          </p:cNvSpPr>
          <p:nvPr>
            <p:ph type="body" idx="1"/>
          </p:nvPr>
        </p:nvSpPr>
        <p:spPr>
          <a:noFill/>
          <a:ln/>
        </p:spPr>
        <p:txBody>
          <a:bodyPr/>
          <a:lstStyle/>
          <a:p>
            <a:r>
              <a:rPr lang="es-MX" smtClean="0"/>
              <a:t>Comparativo de beneficios antes de esta lamina. </a:t>
            </a:r>
          </a:p>
        </p:txBody>
      </p:sp>
      <p:sp>
        <p:nvSpPr>
          <p:cNvPr id="190468" name="3 Marcador de número de diapositiva"/>
          <p:cNvSpPr>
            <a:spLocks noGrp="1"/>
          </p:cNvSpPr>
          <p:nvPr>
            <p:ph type="sldNum" sz="quarter" idx="5"/>
          </p:nvPr>
        </p:nvSpPr>
        <p:spPr/>
        <p:txBody>
          <a:bodyPr/>
          <a:lstStyle/>
          <a:p>
            <a:pPr>
              <a:defRPr/>
            </a:pPr>
            <a:fld id="{C5958486-7EEA-4443-A111-DAB09F4D6A8C}" type="slidenum">
              <a:rPr lang="es-ES" smtClean="0"/>
              <a:pPr>
                <a:defRPr/>
              </a:pPr>
              <a:t>123</a:t>
            </a:fld>
            <a:endParaRPr lang="es-ES" dirty="0"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1 Marcador de imagen de diapositiva"/>
          <p:cNvSpPr>
            <a:spLocks noGrp="1" noRot="1" noChangeAspect="1" noTextEdit="1"/>
          </p:cNvSpPr>
          <p:nvPr>
            <p:ph type="sldImg"/>
          </p:nvPr>
        </p:nvSpPr>
        <p:spPr>
          <a:ln/>
        </p:spPr>
      </p:sp>
      <p:sp>
        <p:nvSpPr>
          <p:cNvPr id="221187" name="2 Marcador de notas"/>
          <p:cNvSpPr>
            <a:spLocks noGrp="1"/>
          </p:cNvSpPr>
          <p:nvPr>
            <p:ph type="body" idx="1"/>
          </p:nvPr>
        </p:nvSpPr>
        <p:spPr>
          <a:noFill/>
          <a:ln/>
        </p:spPr>
        <p:txBody>
          <a:bodyPr/>
          <a:lstStyle/>
          <a:p>
            <a:r>
              <a:rPr lang="es-MX" smtClean="0"/>
              <a:t>Comparativo de beneficios antes de esta lamina. </a:t>
            </a:r>
          </a:p>
        </p:txBody>
      </p:sp>
      <p:sp>
        <p:nvSpPr>
          <p:cNvPr id="191492" name="3 Marcador de número de diapositiva"/>
          <p:cNvSpPr>
            <a:spLocks noGrp="1"/>
          </p:cNvSpPr>
          <p:nvPr>
            <p:ph type="sldNum" sz="quarter" idx="5"/>
          </p:nvPr>
        </p:nvSpPr>
        <p:spPr/>
        <p:txBody>
          <a:bodyPr/>
          <a:lstStyle/>
          <a:p>
            <a:pPr>
              <a:defRPr/>
            </a:pPr>
            <a:fld id="{3ADE132C-B2F1-495E-8724-0595B95B6727}" type="slidenum">
              <a:rPr lang="es-ES" smtClean="0"/>
              <a:pPr>
                <a:defRPr/>
              </a:pPr>
              <a:t>124</a:t>
            </a:fld>
            <a:endParaRPr lang="es-ES" dirty="0"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1 Marcador de imagen de diapositiva"/>
          <p:cNvSpPr>
            <a:spLocks noGrp="1" noRot="1" noChangeAspect="1" noTextEdit="1"/>
          </p:cNvSpPr>
          <p:nvPr>
            <p:ph type="sldImg"/>
          </p:nvPr>
        </p:nvSpPr>
        <p:spPr>
          <a:ln/>
        </p:spPr>
      </p:sp>
      <p:sp>
        <p:nvSpPr>
          <p:cNvPr id="222211" name="2 Marcador de notas"/>
          <p:cNvSpPr>
            <a:spLocks noGrp="1"/>
          </p:cNvSpPr>
          <p:nvPr>
            <p:ph type="body" idx="1"/>
          </p:nvPr>
        </p:nvSpPr>
        <p:spPr>
          <a:noFill/>
          <a:ln/>
        </p:spPr>
        <p:txBody>
          <a:bodyPr/>
          <a:lstStyle/>
          <a:p>
            <a:r>
              <a:rPr lang="es-MX" smtClean="0"/>
              <a:t>Comparativo de beneficios antes de esta lamina. </a:t>
            </a:r>
          </a:p>
        </p:txBody>
      </p:sp>
      <p:sp>
        <p:nvSpPr>
          <p:cNvPr id="192516" name="3 Marcador de número de diapositiva"/>
          <p:cNvSpPr>
            <a:spLocks noGrp="1"/>
          </p:cNvSpPr>
          <p:nvPr>
            <p:ph type="sldNum" sz="quarter" idx="5"/>
          </p:nvPr>
        </p:nvSpPr>
        <p:spPr/>
        <p:txBody>
          <a:bodyPr/>
          <a:lstStyle/>
          <a:p>
            <a:pPr>
              <a:defRPr/>
            </a:pPr>
            <a:fld id="{7147D6C3-6611-4CF2-89CE-496446CE4ACB}" type="slidenum">
              <a:rPr lang="es-ES" smtClean="0"/>
              <a:pPr>
                <a:defRPr/>
              </a:pPr>
              <a:t>125</a:t>
            </a:fld>
            <a:endParaRPr lang="es-ES" dirty="0"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1 Marcador de imagen de diapositiva"/>
          <p:cNvSpPr>
            <a:spLocks noGrp="1" noRot="1" noChangeAspect="1" noTextEdit="1"/>
          </p:cNvSpPr>
          <p:nvPr>
            <p:ph type="sldImg"/>
          </p:nvPr>
        </p:nvSpPr>
        <p:spPr>
          <a:ln/>
        </p:spPr>
      </p:sp>
      <p:sp>
        <p:nvSpPr>
          <p:cNvPr id="223235" name="2 Marcador de notas"/>
          <p:cNvSpPr>
            <a:spLocks noGrp="1"/>
          </p:cNvSpPr>
          <p:nvPr>
            <p:ph type="body" idx="1"/>
          </p:nvPr>
        </p:nvSpPr>
        <p:spPr>
          <a:noFill/>
          <a:ln/>
        </p:spPr>
        <p:txBody>
          <a:bodyPr/>
          <a:lstStyle/>
          <a:p>
            <a:r>
              <a:rPr lang="es-MX" smtClean="0"/>
              <a:t>Comparativo de beneficios antes de esta lamina. </a:t>
            </a:r>
          </a:p>
        </p:txBody>
      </p:sp>
      <p:sp>
        <p:nvSpPr>
          <p:cNvPr id="195588" name="3 Marcador de número de diapositiva"/>
          <p:cNvSpPr>
            <a:spLocks noGrp="1"/>
          </p:cNvSpPr>
          <p:nvPr>
            <p:ph type="sldNum" sz="quarter" idx="5"/>
          </p:nvPr>
        </p:nvSpPr>
        <p:spPr/>
        <p:txBody>
          <a:bodyPr/>
          <a:lstStyle/>
          <a:p>
            <a:pPr>
              <a:defRPr/>
            </a:pPr>
            <a:fld id="{A8697E64-4BEE-4617-96B1-AF692EBF9C4D}" type="slidenum">
              <a:rPr lang="es-ES" smtClean="0"/>
              <a:pPr>
                <a:defRPr/>
              </a:pPr>
              <a:t>126</a:t>
            </a:fld>
            <a:endParaRPr lang="es-ES" dirty="0"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1 Marcador de imagen de diapositiva"/>
          <p:cNvSpPr>
            <a:spLocks noGrp="1" noRot="1" noChangeAspect="1" noTextEdit="1"/>
          </p:cNvSpPr>
          <p:nvPr>
            <p:ph type="sldImg"/>
          </p:nvPr>
        </p:nvSpPr>
        <p:spPr>
          <a:ln/>
        </p:spPr>
      </p:sp>
      <p:sp>
        <p:nvSpPr>
          <p:cNvPr id="224259" name="2 Marcador de notas"/>
          <p:cNvSpPr>
            <a:spLocks noGrp="1"/>
          </p:cNvSpPr>
          <p:nvPr>
            <p:ph type="body" idx="1"/>
          </p:nvPr>
        </p:nvSpPr>
        <p:spPr>
          <a:noFill/>
          <a:ln/>
        </p:spPr>
        <p:txBody>
          <a:bodyPr/>
          <a:lstStyle/>
          <a:p>
            <a:r>
              <a:rPr lang="es-MX" smtClean="0"/>
              <a:t>Comparativo de beneficios antes de esta lamina. </a:t>
            </a:r>
          </a:p>
        </p:txBody>
      </p:sp>
      <p:sp>
        <p:nvSpPr>
          <p:cNvPr id="196612" name="3 Marcador de número de diapositiva"/>
          <p:cNvSpPr>
            <a:spLocks noGrp="1"/>
          </p:cNvSpPr>
          <p:nvPr>
            <p:ph type="sldNum" sz="quarter" idx="5"/>
          </p:nvPr>
        </p:nvSpPr>
        <p:spPr/>
        <p:txBody>
          <a:bodyPr/>
          <a:lstStyle/>
          <a:p>
            <a:pPr>
              <a:defRPr/>
            </a:pPr>
            <a:fld id="{A17367B7-4172-4025-8578-07806C4E4BFF}" type="slidenum">
              <a:rPr lang="es-ES" smtClean="0"/>
              <a:pPr>
                <a:defRPr/>
              </a:pPr>
              <a:t>127</a:t>
            </a:fld>
            <a:endParaRPr lang="es-ES" dirty="0"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1 Marcador de imagen de diapositiva"/>
          <p:cNvSpPr>
            <a:spLocks noGrp="1" noRot="1" noChangeAspect="1" noTextEdit="1"/>
          </p:cNvSpPr>
          <p:nvPr>
            <p:ph type="sldImg"/>
          </p:nvPr>
        </p:nvSpPr>
        <p:spPr>
          <a:ln/>
        </p:spPr>
      </p:sp>
      <p:sp>
        <p:nvSpPr>
          <p:cNvPr id="225283" name="2 Marcador de notas"/>
          <p:cNvSpPr>
            <a:spLocks noGrp="1"/>
          </p:cNvSpPr>
          <p:nvPr>
            <p:ph type="body" idx="1"/>
          </p:nvPr>
        </p:nvSpPr>
        <p:spPr>
          <a:noFill/>
          <a:ln/>
        </p:spPr>
        <p:txBody>
          <a:bodyPr/>
          <a:lstStyle/>
          <a:p>
            <a:r>
              <a:rPr lang="es-MX" smtClean="0"/>
              <a:t>Comparativo de beneficios antes de esta lamina. </a:t>
            </a:r>
          </a:p>
        </p:txBody>
      </p:sp>
      <p:sp>
        <p:nvSpPr>
          <p:cNvPr id="197636" name="3 Marcador de número de diapositiva"/>
          <p:cNvSpPr>
            <a:spLocks noGrp="1"/>
          </p:cNvSpPr>
          <p:nvPr>
            <p:ph type="sldNum" sz="quarter" idx="5"/>
          </p:nvPr>
        </p:nvSpPr>
        <p:spPr/>
        <p:txBody>
          <a:bodyPr/>
          <a:lstStyle/>
          <a:p>
            <a:pPr>
              <a:defRPr/>
            </a:pPr>
            <a:fld id="{5B41F8EE-5472-4C79-B8B9-361E358E18C5}" type="slidenum">
              <a:rPr lang="es-ES" smtClean="0"/>
              <a:pPr>
                <a:defRPr/>
              </a:pPr>
              <a:t>128</a:t>
            </a:fld>
            <a:endParaRPr lang="es-ES" dirty="0"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1 Marcador de imagen de diapositiva"/>
          <p:cNvSpPr>
            <a:spLocks noGrp="1" noRot="1" noChangeAspect="1" noTextEdit="1"/>
          </p:cNvSpPr>
          <p:nvPr>
            <p:ph type="sldImg"/>
          </p:nvPr>
        </p:nvSpPr>
        <p:spPr>
          <a:ln/>
        </p:spPr>
      </p:sp>
      <p:sp>
        <p:nvSpPr>
          <p:cNvPr id="226307" name="2 Marcador de notas"/>
          <p:cNvSpPr>
            <a:spLocks noGrp="1"/>
          </p:cNvSpPr>
          <p:nvPr>
            <p:ph type="body" idx="1"/>
          </p:nvPr>
        </p:nvSpPr>
        <p:spPr>
          <a:noFill/>
          <a:ln/>
        </p:spPr>
        <p:txBody>
          <a:bodyPr/>
          <a:lstStyle/>
          <a:p>
            <a:r>
              <a:rPr lang="es-MX" smtClean="0"/>
              <a:t>Comparativo de beneficios antes de esta lamina. </a:t>
            </a:r>
          </a:p>
        </p:txBody>
      </p:sp>
      <p:sp>
        <p:nvSpPr>
          <p:cNvPr id="198660" name="3 Marcador de número de diapositiva"/>
          <p:cNvSpPr>
            <a:spLocks noGrp="1"/>
          </p:cNvSpPr>
          <p:nvPr>
            <p:ph type="sldNum" sz="quarter" idx="5"/>
          </p:nvPr>
        </p:nvSpPr>
        <p:spPr/>
        <p:txBody>
          <a:bodyPr/>
          <a:lstStyle/>
          <a:p>
            <a:pPr>
              <a:defRPr/>
            </a:pPr>
            <a:fld id="{7C7CA396-B627-4AD0-AA15-F6C4D4F03613}" type="slidenum">
              <a:rPr lang="es-ES" smtClean="0"/>
              <a:pPr>
                <a:defRPr/>
              </a:pPr>
              <a:t>129</a:t>
            </a:fld>
            <a:endParaRPr lang="es-ES" dirty="0"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1 Marcador de imagen de diapositiva"/>
          <p:cNvSpPr>
            <a:spLocks noGrp="1" noRot="1" noChangeAspect="1" noTextEdit="1"/>
          </p:cNvSpPr>
          <p:nvPr>
            <p:ph type="sldImg"/>
          </p:nvPr>
        </p:nvSpPr>
        <p:spPr>
          <a:ln/>
        </p:spPr>
      </p:sp>
      <p:sp>
        <p:nvSpPr>
          <p:cNvPr id="227331" name="2 Marcador de notas"/>
          <p:cNvSpPr>
            <a:spLocks noGrp="1"/>
          </p:cNvSpPr>
          <p:nvPr>
            <p:ph type="body" idx="1"/>
          </p:nvPr>
        </p:nvSpPr>
        <p:spPr>
          <a:noFill/>
          <a:ln/>
        </p:spPr>
        <p:txBody>
          <a:bodyPr/>
          <a:lstStyle/>
          <a:p>
            <a:r>
              <a:rPr lang="es-MX" smtClean="0"/>
              <a:t>Comparativo de beneficios antes de esta lamina. </a:t>
            </a:r>
          </a:p>
        </p:txBody>
      </p:sp>
      <p:sp>
        <p:nvSpPr>
          <p:cNvPr id="199684" name="3 Marcador de número de diapositiva"/>
          <p:cNvSpPr>
            <a:spLocks noGrp="1"/>
          </p:cNvSpPr>
          <p:nvPr>
            <p:ph type="sldNum" sz="quarter" idx="5"/>
          </p:nvPr>
        </p:nvSpPr>
        <p:spPr/>
        <p:txBody>
          <a:bodyPr/>
          <a:lstStyle/>
          <a:p>
            <a:pPr>
              <a:defRPr/>
            </a:pPr>
            <a:fld id="{C8DFE99B-EE7F-45FD-A2E4-1671B15ADF18}" type="slidenum">
              <a:rPr lang="es-ES" smtClean="0"/>
              <a:pPr>
                <a:defRPr/>
              </a:pPr>
              <a:t>130</a:t>
            </a:fld>
            <a:endParaRPr lang="es-ES" dirty="0"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1 Marcador de imagen de diapositiva"/>
          <p:cNvSpPr>
            <a:spLocks noGrp="1" noRot="1" noChangeAspect="1" noTextEdit="1"/>
          </p:cNvSpPr>
          <p:nvPr>
            <p:ph type="sldImg"/>
          </p:nvPr>
        </p:nvSpPr>
        <p:spPr>
          <a:ln/>
        </p:spPr>
      </p:sp>
      <p:sp>
        <p:nvSpPr>
          <p:cNvPr id="228355" name="2 Marcador de notas"/>
          <p:cNvSpPr>
            <a:spLocks noGrp="1"/>
          </p:cNvSpPr>
          <p:nvPr>
            <p:ph type="body" idx="1"/>
          </p:nvPr>
        </p:nvSpPr>
        <p:spPr>
          <a:noFill/>
          <a:ln/>
        </p:spPr>
        <p:txBody>
          <a:bodyPr/>
          <a:lstStyle/>
          <a:p>
            <a:r>
              <a:rPr lang="es-MX" smtClean="0"/>
              <a:t>Comparativo de beneficios antes de esta lamina. </a:t>
            </a:r>
          </a:p>
        </p:txBody>
      </p:sp>
      <p:sp>
        <p:nvSpPr>
          <p:cNvPr id="203780" name="3 Marcador de número de diapositiva"/>
          <p:cNvSpPr>
            <a:spLocks noGrp="1"/>
          </p:cNvSpPr>
          <p:nvPr>
            <p:ph type="sldNum" sz="quarter" idx="5"/>
          </p:nvPr>
        </p:nvSpPr>
        <p:spPr/>
        <p:txBody>
          <a:bodyPr/>
          <a:lstStyle/>
          <a:p>
            <a:pPr>
              <a:defRPr/>
            </a:pPr>
            <a:fld id="{E5D87089-5FD1-48E6-99AC-4B176E2592A6}" type="slidenum">
              <a:rPr lang="es-ES" smtClean="0"/>
              <a:pPr>
                <a:defRPr/>
              </a:pPr>
              <a:t>131</a:t>
            </a:fld>
            <a:endParaRPr lang="es-E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1 Marcador de imagen de diapositiva"/>
          <p:cNvSpPr>
            <a:spLocks noGrp="1" noRot="1" noChangeAspect="1" noTextEdit="1"/>
          </p:cNvSpPr>
          <p:nvPr>
            <p:ph type="sldImg"/>
          </p:nvPr>
        </p:nvSpPr>
        <p:spPr>
          <a:ln/>
        </p:spPr>
      </p:sp>
      <p:sp>
        <p:nvSpPr>
          <p:cNvPr id="165891" name="2 Marcador de notas"/>
          <p:cNvSpPr>
            <a:spLocks noGrp="1"/>
          </p:cNvSpPr>
          <p:nvPr>
            <p:ph type="body" idx="1"/>
          </p:nvPr>
        </p:nvSpPr>
        <p:spPr>
          <a:noFill/>
          <a:ln/>
        </p:spPr>
        <p:txBody>
          <a:bodyPr/>
          <a:lstStyle/>
          <a:p>
            <a:r>
              <a:rPr lang="es-MX" smtClean="0"/>
              <a:t>R1</a:t>
            </a:r>
          </a:p>
          <a:p>
            <a:endParaRPr lang="es-MX" smtClean="0"/>
          </a:p>
        </p:txBody>
      </p:sp>
      <p:sp>
        <p:nvSpPr>
          <p:cNvPr id="4" name="3 Marcador de número de diapositiva"/>
          <p:cNvSpPr>
            <a:spLocks noGrp="1"/>
          </p:cNvSpPr>
          <p:nvPr>
            <p:ph type="sldNum" sz="quarter" idx="5"/>
          </p:nvPr>
        </p:nvSpPr>
        <p:spPr/>
        <p:txBody>
          <a:bodyPr/>
          <a:lstStyle/>
          <a:p>
            <a:pPr>
              <a:defRPr/>
            </a:pPr>
            <a:fld id="{5F2A691C-BD2C-45AC-944C-87999D1F638F}" type="slidenum">
              <a:rPr lang="es-ES" smtClean="0"/>
              <a:pPr>
                <a:defRPr/>
              </a:pPr>
              <a:t>25</a:t>
            </a:fld>
            <a:endParaRPr lang="es-ES" dirty="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1 Marcador de imagen de diapositiva"/>
          <p:cNvSpPr>
            <a:spLocks noGrp="1" noRot="1" noChangeAspect="1" noTextEdit="1"/>
          </p:cNvSpPr>
          <p:nvPr>
            <p:ph type="sldImg"/>
          </p:nvPr>
        </p:nvSpPr>
        <p:spPr>
          <a:ln/>
        </p:spPr>
      </p:sp>
      <p:sp>
        <p:nvSpPr>
          <p:cNvPr id="229379" name="2 Marcador de notas"/>
          <p:cNvSpPr>
            <a:spLocks noGrp="1"/>
          </p:cNvSpPr>
          <p:nvPr>
            <p:ph type="body" idx="1"/>
          </p:nvPr>
        </p:nvSpPr>
        <p:spPr>
          <a:noFill/>
          <a:ln/>
        </p:spPr>
        <p:txBody>
          <a:bodyPr/>
          <a:lstStyle/>
          <a:p>
            <a:r>
              <a:rPr lang="es-MX" smtClean="0"/>
              <a:t>Comparativo de beneficios antes de esta lamina. </a:t>
            </a:r>
          </a:p>
        </p:txBody>
      </p:sp>
      <p:sp>
        <p:nvSpPr>
          <p:cNvPr id="201732" name="3 Marcador de número de diapositiva"/>
          <p:cNvSpPr>
            <a:spLocks noGrp="1"/>
          </p:cNvSpPr>
          <p:nvPr>
            <p:ph type="sldNum" sz="quarter" idx="5"/>
          </p:nvPr>
        </p:nvSpPr>
        <p:spPr/>
        <p:txBody>
          <a:bodyPr/>
          <a:lstStyle/>
          <a:p>
            <a:pPr>
              <a:defRPr/>
            </a:pPr>
            <a:fld id="{5CCC1174-CC42-4DA3-8394-19E879338415}" type="slidenum">
              <a:rPr lang="es-ES" smtClean="0"/>
              <a:pPr>
                <a:defRPr/>
              </a:pPr>
              <a:t>132</a:t>
            </a:fld>
            <a:endParaRPr lang="es-ES" dirty="0"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1 Marcador de imagen de diapositiva"/>
          <p:cNvSpPr>
            <a:spLocks noGrp="1" noRot="1" noChangeAspect="1" noTextEdit="1"/>
          </p:cNvSpPr>
          <p:nvPr>
            <p:ph type="sldImg"/>
          </p:nvPr>
        </p:nvSpPr>
        <p:spPr>
          <a:ln/>
        </p:spPr>
      </p:sp>
      <p:sp>
        <p:nvSpPr>
          <p:cNvPr id="230403" name="2 Marcador de notas"/>
          <p:cNvSpPr>
            <a:spLocks noGrp="1"/>
          </p:cNvSpPr>
          <p:nvPr>
            <p:ph type="body" idx="1"/>
          </p:nvPr>
        </p:nvSpPr>
        <p:spPr>
          <a:noFill/>
          <a:ln/>
        </p:spPr>
        <p:txBody>
          <a:bodyPr/>
          <a:lstStyle/>
          <a:p>
            <a:r>
              <a:rPr lang="es-MX" smtClean="0"/>
              <a:t>Comparativo de beneficios antes de esta lamina. </a:t>
            </a:r>
          </a:p>
        </p:txBody>
      </p:sp>
      <p:sp>
        <p:nvSpPr>
          <p:cNvPr id="204804" name="3 Marcador de número de diapositiva"/>
          <p:cNvSpPr>
            <a:spLocks noGrp="1"/>
          </p:cNvSpPr>
          <p:nvPr>
            <p:ph type="sldNum" sz="quarter" idx="5"/>
          </p:nvPr>
        </p:nvSpPr>
        <p:spPr/>
        <p:txBody>
          <a:bodyPr/>
          <a:lstStyle/>
          <a:p>
            <a:pPr>
              <a:defRPr/>
            </a:pPr>
            <a:fld id="{C8E0ED19-5ABC-4511-B718-5438107555F7}" type="slidenum">
              <a:rPr lang="es-ES" smtClean="0"/>
              <a:pPr>
                <a:defRPr/>
              </a:pPr>
              <a:t>133</a:t>
            </a:fld>
            <a:endParaRPr lang="es-ES" dirty="0"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1 Marcador de imagen de diapositiva"/>
          <p:cNvSpPr>
            <a:spLocks noGrp="1" noRot="1" noChangeAspect="1" noTextEdit="1"/>
          </p:cNvSpPr>
          <p:nvPr>
            <p:ph type="sldImg"/>
          </p:nvPr>
        </p:nvSpPr>
        <p:spPr>
          <a:ln/>
        </p:spPr>
      </p:sp>
      <p:sp>
        <p:nvSpPr>
          <p:cNvPr id="231427" name="2 Marcador de notas"/>
          <p:cNvSpPr>
            <a:spLocks noGrp="1"/>
          </p:cNvSpPr>
          <p:nvPr>
            <p:ph type="body" idx="1"/>
          </p:nvPr>
        </p:nvSpPr>
        <p:spPr>
          <a:noFill/>
          <a:ln/>
        </p:spPr>
        <p:txBody>
          <a:bodyPr/>
          <a:lstStyle/>
          <a:p>
            <a:r>
              <a:rPr lang="es-MX" smtClean="0"/>
              <a:t>Comparativo de beneficios antes de esta lamina. </a:t>
            </a:r>
          </a:p>
        </p:txBody>
      </p:sp>
      <p:sp>
        <p:nvSpPr>
          <p:cNvPr id="205828" name="3 Marcador de número de diapositiva"/>
          <p:cNvSpPr>
            <a:spLocks noGrp="1"/>
          </p:cNvSpPr>
          <p:nvPr>
            <p:ph type="sldNum" sz="quarter" idx="5"/>
          </p:nvPr>
        </p:nvSpPr>
        <p:spPr/>
        <p:txBody>
          <a:bodyPr/>
          <a:lstStyle/>
          <a:p>
            <a:pPr>
              <a:defRPr/>
            </a:pPr>
            <a:fld id="{7FB229D5-AF68-4438-8798-95F253787B3D}" type="slidenum">
              <a:rPr lang="es-ES" smtClean="0"/>
              <a:pPr>
                <a:defRPr/>
              </a:pPr>
              <a:t>134</a:t>
            </a:fld>
            <a:endParaRPr lang="es-ES" dirty="0" smtClean="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1 Marcador de imagen de diapositiva"/>
          <p:cNvSpPr>
            <a:spLocks noGrp="1" noRot="1" noChangeAspect="1" noTextEdit="1"/>
          </p:cNvSpPr>
          <p:nvPr>
            <p:ph type="sldImg"/>
          </p:nvPr>
        </p:nvSpPr>
        <p:spPr>
          <a:ln/>
        </p:spPr>
      </p:sp>
      <p:sp>
        <p:nvSpPr>
          <p:cNvPr id="232451" name="2 Marcador de notas"/>
          <p:cNvSpPr>
            <a:spLocks noGrp="1"/>
          </p:cNvSpPr>
          <p:nvPr>
            <p:ph type="body" idx="1"/>
          </p:nvPr>
        </p:nvSpPr>
        <p:spPr>
          <a:noFill/>
          <a:ln/>
        </p:spPr>
        <p:txBody>
          <a:bodyPr/>
          <a:lstStyle/>
          <a:p>
            <a:r>
              <a:rPr lang="es-MX" smtClean="0"/>
              <a:t>Comparativo de beneficios antes de esta lamina. </a:t>
            </a:r>
          </a:p>
        </p:txBody>
      </p:sp>
      <p:sp>
        <p:nvSpPr>
          <p:cNvPr id="205828" name="3 Marcador de número de diapositiva"/>
          <p:cNvSpPr>
            <a:spLocks noGrp="1"/>
          </p:cNvSpPr>
          <p:nvPr>
            <p:ph type="sldNum" sz="quarter" idx="5"/>
          </p:nvPr>
        </p:nvSpPr>
        <p:spPr/>
        <p:txBody>
          <a:bodyPr/>
          <a:lstStyle/>
          <a:p>
            <a:pPr>
              <a:defRPr/>
            </a:pPr>
            <a:fld id="{C6451E09-0099-410A-99AB-E2A7876C19C8}" type="slidenum">
              <a:rPr lang="es-ES" smtClean="0"/>
              <a:pPr>
                <a:defRPr/>
              </a:pPr>
              <a:t>135</a:t>
            </a:fld>
            <a:endParaRPr lang="es-ES" dirty="0" smtClean="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1 Marcador de imagen de diapositiva"/>
          <p:cNvSpPr>
            <a:spLocks noGrp="1" noRot="1" noChangeAspect="1" noTextEdit="1"/>
          </p:cNvSpPr>
          <p:nvPr>
            <p:ph type="sldImg"/>
          </p:nvPr>
        </p:nvSpPr>
        <p:spPr>
          <a:ln/>
        </p:spPr>
      </p:sp>
      <p:sp>
        <p:nvSpPr>
          <p:cNvPr id="233475" name="2 Marcador de notas"/>
          <p:cNvSpPr>
            <a:spLocks noGrp="1"/>
          </p:cNvSpPr>
          <p:nvPr>
            <p:ph type="body" idx="1"/>
          </p:nvPr>
        </p:nvSpPr>
        <p:spPr>
          <a:noFill/>
          <a:ln/>
        </p:spPr>
        <p:txBody>
          <a:bodyPr/>
          <a:lstStyle/>
          <a:p>
            <a:r>
              <a:rPr lang="es-MX" smtClean="0"/>
              <a:t>Comparativo de beneficios antes de esta lamina. </a:t>
            </a:r>
          </a:p>
        </p:txBody>
      </p:sp>
      <p:sp>
        <p:nvSpPr>
          <p:cNvPr id="206852" name="3 Marcador de número de diapositiva"/>
          <p:cNvSpPr>
            <a:spLocks noGrp="1"/>
          </p:cNvSpPr>
          <p:nvPr>
            <p:ph type="sldNum" sz="quarter" idx="5"/>
          </p:nvPr>
        </p:nvSpPr>
        <p:spPr/>
        <p:txBody>
          <a:bodyPr/>
          <a:lstStyle/>
          <a:p>
            <a:pPr>
              <a:defRPr/>
            </a:pPr>
            <a:fld id="{DE155B94-E049-430D-A4D6-4466430C5269}" type="slidenum">
              <a:rPr lang="es-ES" smtClean="0"/>
              <a:pPr>
                <a:defRPr/>
              </a:pPr>
              <a:t>136</a:t>
            </a:fld>
            <a:endParaRPr lang="es-ES" dirty="0" smtClean="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1 Marcador de imagen de diapositiva"/>
          <p:cNvSpPr>
            <a:spLocks noGrp="1" noRot="1" noChangeAspect="1" noTextEdit="1"/>
          </p:cNvSpPr>
          <p:nvPr>
            <p:ph type="sldImg"/>
          </p:nvPr>
        </p:nvSpPr>
        <p:spPr>
          <a:ln/>
        </p:spPr>
      </p:sp>
      <p:sp>
        <p:nvSpPr>
          <p:cNvPr id="234499" name="2 Marcador de notas"/>
          <p:cNvSpPr>
            <a:spLocks noGrp="1"/>
          </p:cNvSpPr>
          <p:nvPr>
            <p:ph type="body" idx="1"/>
          </p:nvPr>
        </p:nvSpPr>
        <p:spPr>
          <a:noFill/>
          <a:ln/>
        </p:spPr>
        <p:txBody>
          <a:bodyPr/>
          <a:lstStyle/>
          <a:p>
            <a:r>
              <a:rPr lang="es-MX" smtClean="0"/>
              <a:t>Comparativo de beneficios antes de esta lamina. </a:t>
            </a:r>
          </a:p>
        </p:txBody>
      </p:sp>
      <p:sp>
        <p:nvSpPr>
          <p:cNvPr id="207876" name="3 Marcador de número de diapositiva"/>
          <p:cNvSpPr>
            <a:spLocks noGrp="1"/>
          </p:cNvSpPr>
          <p:nvPr>
            <p:ph type="sldNum" sz="quarter" idx="5"/>
          </p:nvPr>
        </p:nvSpPr>
        <p:spPr/>
        <p:txBody>
          <a:bodyPr/>
          <a:lstStyle/>
          <a:p>
            <a:pPr>
              <a:defRPr/>
            </a:pPr>
            <a:fld id="{D23910E1-2626-4A6C-B5FA-FB81D676BD46}" type="slidenum">
              <a:rPr lang="es-ES" smtClean="0"/>
              <a:pPr>
                <a:defRPr/>
              </a:pPr>
              <a:t>137</a:t>
            </a:fld>
            <a:endParaRPr lang="es-ES" dirty="0" smtClean="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1 Marcador de imagen de diapositiva"/>
          <p:cNvSpPr>
            <a:spLocks noGrp="1" noRot="1" noChangeAspect="1" noTextEdit="1"/>
          </p:cNvSpPr>
          <p:nvPr>
            <p:ph type="sldImg"/>
          </p:nvPr>
        </p:nvSpPr>
        <p:spPr>
          <a:ln/>
        </p:spPr>
      </p:sp>
      <p:sp>
        <p:nvSpPr>
          <p:cNvPr id="235523" name="2 Marcador de notas"/>
          <p:cNvSpPr>
            <a:spLocks noGrp="1"/>
          </p:cNvSpPr>
          <p:nvPr>
            <p:ph type="body" idx="1"/>
          </p:nvPr>
        </p:nvSpPr>
        <p:spPr>
          <a:noFill/>
          <a:ln/>
        </p:spPr>
        <p:txBody>
          <a:bodyPr/>
          <a:lstStyle/>
          <a:p>
            <a:r>
              <a:rPr lang="es-MX" smtClean="0"/>
              <a:t>Comparativo de beneficios antes de esta lamina. </a:t>
            </a:r>
          </a:p>
        </p:txBody>
      </p:sp>
      <p:sp>
        <p:nvSpPr>
          <p:cNvPr id="207876" name="3 Marcador de número de diapositiva"/>
          <p:cNvSpPr>
            <a:spLocks noGrp="1"/>
          </p:cNvSpPr>
          <p:nvPr>
            <p:ph type="sldNum" sz="quarter" idx="5"/>
          </p:nvPr>
        </p:nvSpPr>
        <p:spPr/>
        <p:txBody>
          <a:bodyPr/>
          <a:lstStyle/>
          <a:p>
            <a:pPr>
              <a:defRPr/>
            </a:pPr>
            <a:fld id="{31EF016C-1F42-4E1E-B914-C59F1E1EC349}" type="slidenum">
              <a:rPr lang="es-ES" smtClean="0"/>
              <a:pPr>
                <a:defRPr/>
              </a:pPr>
              <a:t>138</a:t>
            </a:fld>
            <a:endParaRPr lang="es-ES" dirty="0" smtClean="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1 Marcador de imagen de diapositiva"/>
          <p:cNvSpPr>
            <a:spLocks noGrp="1" noRot="1" noChangeAspect="1" noTextEdit="1"/>
          </p:cNvSpPr>
          <p:nvPr>
            <p:ph type="sldImg"/>
          </p:nvPr>
        </p:nvSpPr>
        <p:spPr>
          <a:ln/>
        </p:spPr>
      </p:sp>
      <p:sp>
        <p:nvSpPr>
          <p:cNvPr id="229379" name="2 Marcador de notas"/>
          <p:cNvSpPr>
            <a:spLocks noGrp="1"/>
          </p:cNvSpPr>
          <p:nvPr>
            <p:ph type="body" idx="1"/>
          </p:nvPr>
        </p:nvSpPr>
        <p:spPr>
          <a:noFill/>
          <a:ln/>
        </p:spPr>
        <p:txBody>
          <a:bodyPr/>
          <a:lstStyle/>
          <a:p>
            <a:r>
              <a:rPr lang="es-MX" dirty="0" smtClean="0"/>
              <a:t>Comparativo de beneficios antes de esta lamina. </a:t>
            </a:r>
          </a:p>
        </p:txBody>
      </p:sp>
      <p:sp>
        <p:nvSpPr>
          <p:cNvPr id="201732" name="3 Marcador de número de diapositiva"/>
          <p:cNvSpPr>
            <a:spLocks noGrp="1"/>
          </p:cNvSpPr>
          <p:nvPr>
            <p:ph type="sldNum" sz="quarter" idx="5"/>
          </p:nvPr>
        </p:nvSpPr>
        <p:spPr/>
        <p:txBody>
          <a:bodyPr/>
          <a:lstStyle/>
          <a:p>
            <a:pPr>
              <a:defRPr/>
            </a:pPr>
            <a:fld id="{5CCC1174-CC42-4DA3-8394-19E879338415}" type="slidenum">
              <a:rPr lang="es-ES" smtClean="0"/>
              <a:pPr>
                <a:defRPr/>
              </a:pPr>
              <a:t>139</a:t>
            </a:fld>
            <a:endParaRPr lang="es-ES" dirty="0" smtClean="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1 Marcador de imagen de diapositiva"/>
          <p:cNvSpPr>
            <a:spLocks noGrp="1" noRot="1" noChangeAspect="1" noTextEdit="1"/>
          </p:cNvSpPr>
          <p:nvPr>
            <p:ph type="sldImg"/>
          </p:nvPr>
        </p:nvSpPr>
        <p:spPr>
          <a:ln/>
        </p:spPr>
      </p:sp>
      <p:sp>
        <p:nvSpPr>
          <p:cNvPr id="229379" name="2 Marcador de notas"/>
          <p:cNvSpPr>
            <a:spLocks noGrp="1"/>
          </p:cNvSpPr>
          <p:nvPr>
            <p:ph type="body" idx="1"/>
          </p:nvPr>
        </p:nvSpPr>
        <p:spPr>
          <a:noFill/>
          <a:ln/>
        </p:spPr>
        <p:txBody>
          <a:bodyPr/>
          <a:lstStyle/>
          <a:p>
            <a:r>
              <a:rPr lang="es-MX" smtClean="0"/>
              <a:t>Comparativo de beneficios antes de esta lamina. </a:t>
            </a:r>
          </a:p>
        </p:txBody>
      </p:sp>
      <p:sp>
        <p:nvSpPr>
          <p:cNvPr id="201732" name="3 Marcador de número de diapositiva"/>
          <p:cNvSpPr>
            <a:spLocks noGrp="1"/>
          </p:cNvSpPr>
          <p:nvPr>
            <p:ph type="sldNum" sz="quarter" idx="5"/>
          </p:nvPr>
        </p:nvSpPr>
        <p:spPr/>
        <p:txBody>
          <a:bodyPr/>
          <a:lstStyle/>
          <a:p>
            <a:pPr>
              <a:defRPr/>
            </a:pPr>
            <a:fld id="{5CCC1174-CC42-4DA3-8394-19E879338415}" type="slidenum">
              <a:rPr lang="es-ES" smtClean="0"/>
              <a:pPr>
                <a:defRPr/>
              </a:pPr>
              <a:t>140</a:t>
            </a:fld>
            <a:endParaRPr lang="es-ES" dirty="0" smtClean="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1 Marcador de imagen de diapositiva"/>
          <p:cNvSpPr>
            <a:spLocks noGrp="1" noRot="1" noChangeAspect="1" noTextEdit="1"/>
          </p:cNvSpPr>
          <p:nvPr>
            <p:ph type="sldImg"/>
          </p:nvPr>
        </p:nvSpPr>
        <p:spPr>
          <a:ln/>
        </p:spPr>
      </p:sp>
      <p:sp>
        <p:nvSpPr>
          <p:cNvPr id="229379" name="2 Marcador de notas"/>
          <p:cNvSpPr>
            <a:spLocks noGrp="1"/>
          </p:cNvSpPr>
          <p:nvPr>
            <p:ph type="body" idx="1"/>
          </p:nvPr>
        </p:nvSpPr>
        <p:spPr>
          <a:noFill/>
          <a:ln/>
        </p:spPr>
        <p:txBody>
          <a:bodyPr/>
          <a:lstStyle/>
          <a:p>
            <a:r>
              <a:rPr lang="es-MX" smtClean="0"/>
              <a:t>Comparativo de beneficios antes de esta lamina. </a:t>
            </a:r>
          </a:p>
        </p:txBody>
      </p:sp>
      <p:sp>
        <p:nvSpPr>
          <p:cNvPr id="201732" name="3 Marcador de número de diapositiva"/>
          <p:cNvSpPr>
            <a:spLocks noGrp="1"/>
          </p:cNvSpPr>
          <p:nvPr>
            <p:ph type="sldNum" sz="quarter" idx="5"/>
          </p:nvPr>
        </p:nvSpPr>
        <p:spPr/>
        <p:txBody>
          <a:bodyPr/>
          <a:lstStyle/>
          <a:p>
            <a:pPr>
              <a:defRPr/>
            </a:pPr>
            <a:fld id="{5CCC1174-CC42-4DA3-8394-19E879338415}" type="slidenum">
              <a:rPr lang="es-ES" smtClean="0"/>
              <a:pPr>
                <a:defRPr/>
              </a:pPr>
              <a:t>141</a:t>
            </a:fld>
            <a:endParaRPr lang="es-E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1 Marcador de imagen de diapositiva"/>
          <p:cNvSpPr>
            <a:spLocks noGrp="1" noRot="1" noChangeAspect="1" noTextEdit="1"/>
          </p:cNvSpPr>
          <p:nvPr>
            <p:ph type="sldImg"/>
          </p:nvPr>
        </p:nvSpPr>
        <p:spPr>
          <a:ln/>
        </p:spPr>
      </p:sp>
      <p:sp>
        <p:nvSpPr>
          <p:cNvPr id="166915" name="2 Marcador de notas"/>
          <p:cNvSpPr>
            <a:spLocks noGrp="1"/>
          </p:cNvSpPr>
          <p:nvPr>
            <p:ph type="body" idx="1"/>
          </p:nvPr>
        </p:nvSpPr>
        <p:spPr>
          <a:noFill/>
          <a:ln/>
        </p:spPr>
        <p:txBody>
          <a:bodyPr/>
          <a:lstStyle/>
          <a:p>
            <a:endParaRPr lang="es-MX" smtClean="0"/>
          </a:p>
        </p:txBody>
      </p:sp>
      <p:sp>
        <p:nvSpPr>
          <p:cNvPr id="4" name="3 Marcador de número de diapositiva"/>
          <p:cNvSpPr>
            <a:spLocks noGrp="1"/>
          </p:cNvSpPr>
          <p:nvPr>
            <p:ph type="sldNum" sz="quarter" idx="5"/>
          </p:nvPr>
        </p:nvSpPr>
        <p:spPr/>
        <p:txBody>
          <a:bodyPr/>
          <a:lstStyle/>
          <a:p>
            <a:pPr>
              <a:defRPr/>
            </a:pPr>
            <a:fld id="{E99E2724-AA93-462F-8F40-3569803FA11C}" type="slidenum">
              <a:rPr lang="es-ES" smtClean="0"/>
              <a:pPr>
                <a:defRPr/>
              </a:pPr>
              <a:t>44</a:t>
            </a:fld>
            <a:endParaRPr lang="es-ES" dirty="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1 Marcador de imagen de diapositiva"/>
          <p:cNvSpPr>
            <a:spLocks noGrp="1" noRot="1" noChangeAspect="1" noTextEdit="1"/>
          </p:cNvSpPr>
          <p:nvPr>
            <p:ph type="sldImg"/>
          </p:nvPr>
        </p:nvSpPr>
        <p:spPr>
          <a:ln/>
        </p:spPr>
      </p:sp>
      <p:sp>
        <p:nvSpPr>
          <p:cNvPr id="229379" name="2 Marcador de notas"/>
          <p:cNvSpPr>
            <a:spLocks noGrp="1"/>
          </p:cNvSpPr>
          <p:nvPr>
            <p:ph type="body" idx="1"/>
          </p:nvPr>
        </p:nvSpPr>
        <p:spPr>
          <a:noFill/>
          <a:ln/>
        </p:spPr>
        <p:txBody>
          <a:bodyPr/>
          <a:lstStyle/>
          <a:p>
            <a:r>
              <a:rPr lang="es-MX" smtClean="0"/>
              <a:t>Comparativo de beneficios antes de esta lamina. </a:t>
            </a:r>
          </a:p>
        </p:txBody>
      </p:sp>
      <p:sp>
        <p:nvSpPr>
          <p:cNvPr id="201732" name="3 Marcador de número de diapositiva"/>
          <p:cNvSpPr>
            <a:spLocks noGrp="1"/>
          </p:cNvSpPr>
          <p:nvPr>
            <p:ph type="sldNum" sz="quarter" idx="5"/>
          </p:nvPr>
        </p:nvSpPr>
        <p:spPr/>
        <p:txBody>
          <a:bodyPr/>
          <a:lstStyle/>
          <a:p>
            <a:pPr>
              <a:defRPr/>
            </a:pPr>
            <a:fld id="{5CCC1174-CC42-4DA3-8394-19E879338415}" type="slidenum">
              <a:rPr lang="es-ES" smtClean="0"/>
              <a:pPr>
                <a:defRPr/>
              </a:pPr>
              <a:t>142</a:t>
            </a:fld>
            <a:endParaRPr lang="es-ES" dirty="0" smtClean="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1 Marcador de imagen de diapositiva"/>
          <p:cNvSpPr>
            <a:spLocks noGrp="1" noRot="1" noChangeAspect="1" noTextEdit="1"/>
          </p:cNvSpPr>
          <p:nvPr>
            <p:ph type="sldImg"/>
          </p:nvPr>
        </p:nvSpPr>
        <p:spPr>
          <a:ln/>
        </p:spPr>
      </p:sp>
      <p:sp>
        <p:nvSpPr>
          <p:cNvPr id="229379" name="2 Marcador de notas"/>
          <p:cNvSpPr>
            <a:spLocks noGrp="1"/>
          </p:cNvSpPr>
          <p:nvPr>
            <p:ph type="body" idx="1"/>
          </p:nvPr>
        </p:nvSpPr>
        <p:spPr>
          <a:noFill/>
          <a:ln/>
        </p:spPr>
        <p:txBody>
          <a:bodyPr/>
          <a:lstStyle/>
          <a:p>
            <a:r>
              <a:rPr lang="es-MX" dirty="0" smtClean="0"/>
              <a:t>Comparativo de beneficios antes de esta lamina. </a:t>
            </a:r>
          </a:p>
        </p:txBody>
      </p:sp>
      <p:sp>
        <p:nvSpPr>
          <p:cNvPr id="201732" name="3 Marcador de número de diapositiva"/>
          <p:cNvSpPr>
            <a:spLocks noGrp="1"/>
          </p:cNvSpPr>
          <p:nvPr>
            <p:ph type="sldNum" sz="quarter" idx="5"/>
          </p:nvPr>
        </p:nvSpPr>
        <p:spPr/>
        <p:txBody>
          <a:bodyPr/>
          <a:lstStyle/>
          <a:p>
            <a:pPr>
              <a:defRPr/>
            </a:pPr>
            <a:fld id="{5CCC1174-CC42-4DA3-8394-19E879338415}" type="slidenum">
              <a:rPr lang="es-ES" smtClean="0"/>
              <a:pPr>
                <a:defRPr/>
              </a:pPr>
              <a:t>143</a:t>
            </a:fld>
            <a:endParaRPr lang="es-ES" dirty="0" smtClean="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1 Marcador de imagen de diapositiva"/>
          <p:cNvSpPr>
            <a:spLocks noGrp="1" noRot="1" noChangeAspect="1" noTextEdit="1"/>
          </p:cNvSpPr>
          <p:nvPr>
            <p:ph type="sldImg"/>
          </p:nvPr>
        </p:nvSpPr>
        <p:spPr>
          <a:ln/>
        </p:spPr>
      </p:sp>
      <p:sp>
        <p:nvSpPr>
          <p:cNvPr id="229379" name="2 Marcador de notas"/>
          <p:cNvSpPr>
            <a:spLocks noGrp="1"/>
          </p:cNvSpPr>
          <p:nvPr>
            <p:ph type="body" idx="1"/>
          </p:nvPr>
        </p:nvSpPr>
        <p:spPr>
          <a:noFill/>
          <a:ln/>
        </p:spPr>
        <p:txBody>
          <a:bodyPr/>
          <a:lstStyle/>
          <a:p>
            <a:r>
              <a:rPr lang="es-MX" dirty="0" smtClean="0"/>
              <a:t>Comparativo de beneficios antes de esta lamina. </a:t>
            </a:r>
          </a:p>
        </p:txBody>
      </p:sp>
      <p:sp>
        <p:nvSpPr>
          <p:cNvPr id="201732" name="3 Marcador de número de diapositiva"/>
          <p:cNvSpPr>
            <a:spLocks noGrp="1"/>
          </p:cNvSpPr>
          <p:nvPr>
            <p:ph type="sldNum" sz="quarter" idx="5"/>
          </p:nvPr>
        </p:nvSpPr>
        <p:spPr/>
        <p:txBody>
          <a:bodyPr/>
          <a:lstStyle/>
          <a:p>
            <a:pPr>
              <a:defRPr/>
            </a:pPr>
            <a:fld id="{5CCC1174-CC42-4DA3-8394-19E879338415}" type="slidenum">
              <a:rPr lang="es-ES" smtClean="0"/>
              <a:pPr>
                <a:defRPr/>
              </a:pPr>
              <a:t>144</a:t>
            </a:fld>
            <a:endParaRPr lang="es-ES" dirty="0" smtClean="0"/>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1 Marcador de imagen de diapositiva"/>
          <p:cNvSpPr>
            <a:spLocks noGrp="1" noRot="1" noChangeAspect="1" noTextEdit="1"/>
          </p:cNvSpPr>
          <p:nvPr>
            <p:ph type="sldImg"/>
          </p:nvPr>
        </p:nvSpPr>
        <p:spPr>
          <a:ln/>
        </p:spPr>
      </p:sp>
      <p:sp>
        <p:nvSpPr>
          <p:cNvPr id="229379" name="2 Marcador de notas"/>
          <p:cNvSpPr>
            <a:spLocks noGrp="1"/>
          </p:cNvSpPr>
          <p:nvPr>
            <p:ph type="body" idx="1"/>
          </p:nvPr>
        </p:nvSpPr>
        <p:spPr>
          <a:noFill/>
          <a:ln/>
        </p:spPr>
        <p:txBody>
          <a:bodyPr/>
          <a:lstStyle/>
          <a:p>
            <a:r>
              <a:rPr lang="es-MX" smtClean="0"/>
              <a:t>Comparativo de beneficios antes de esta lamina. </a:t>
            </a:r>
          </a:p>
        </p:txBody>
      </p:sp>
      <p:sp>
        <p:nvSpPr>
          <p:cNvPr id="201732" name="3 Marcador de número de diapositiva"/>
          <p:cNvSpPr>
            <a:spLocks noGrp="1"/>
          </p:cNvSpPr>
          <p:nvPr>
            <p:ph type="sldNum" sz="quarter" idx="5"/>
          </p:nvPr>
        </p:nvSpPr>
        <p:spPr/>
        <p:txBody>
          <a:bodyPr/>
          <a:lstStyle/>
          <a:p>
            <a:pPr>
              <a:defRPr/>
            </a:pPr>
            <a:fld id="{5CCC1174-CC42-4DA3-8394-19E879338415}" type="slidenum">
              <a:rPr lang="es-ES" smtClean="0"/>
              <a:pPr>
                <a:defRPr/>
              </a:pPr>
              <a:t>145</a:t>
            </a:fld>
            <a:endParaRPr lang="es-ES" dirty="0" smtClean="0"/>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1 Marcador de imagen de diapositiva"/>
          <p:cNvSpPr>
            <a:spLocks noGrp="1" noRot="1" noChangeAspect="1" noTextEdit="1"/>
          </p:cNvSpPr>
          <p:nvPr>
            <p:ph type="sldImg"/>
          </p:nvPr>
        </p:nvSpPr>
        <p:spPr>
          <a:ln/>
        </p:spPr>
      </p:sp>
      <p:sp>
        <p:nvSpPr>
          <p:cNvPr id="229379" name="2 Marcador de notas"/>
          <p:cNvSpPr>
            <a:spLocks noGrp="1"/>
          </p:cNvSpPr>
          <p:nvPr>
            <p:ph type="body" idx="1"/>
          </p:nvPr>
        </p:nvSpPr>
        <p:spPr>
          <a:noFill/>
          <a:ln/>
        </p:spPr>
        <p:txBody>
          <a:bodyPr/>
          <a:lstStyle/>
          <a:p>
            <a:r>
              <a:rPr lang="es-MX" dirty="0" smtClean="0"/>
              <a:t>Comparativo de beneficios antes de esta lamina. </a:t>
            </a:r>
          </a:p>
        </p:txBody>
      </p:sp>
      <p:sp>
        <p:nvSpPr>
          <p:cNvPr id="201732" name="3 Marcador de número de diapositiva"/>
          <p:cNvSpPr>
            <a:spLocks noGrp="1"/>
          </p:cNvSpPr>
          <p:nvPr>
            <p:ph type="sldNum" sz="quarter" idx="5"/>
          </p:nvPr>
        </p:nvSpPr>
        <p:spPr/>
        <p:txBody>
          <a:bodyPr/>
          <a:lstStyle/>
          <a:p>
            <a:pPr>
              <a:defRPr/>
            </a:pPr>
            <a:fld id="{5CCC1174-CC42-4DA3-8394-19E879338415}" type="slidenum">
              <a:rPr lang="es-ES" smtClean="0"/>
              <a:pPr>
                <a:defRPr/>
              </a:pPr>
              <a:t>146</a:t>
            </a:fld>
            <a:endParaRPr lang="es-ES" dirty="0" smtClean="0"/>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1 Marcador de imagen de diapositiva"/>
          <p:cNvSpPr>
            <a:spLocks noGrp="1" noRot="1" noChangeAspect="1" noTextEdit="1"/>
          </p:cNvSpPr>
          <p:nvPr>
            <p:ph type="sldImg"/>
          </p:nvPr>
        </p:nvSpPr>
        <p:spPr>
          <a:ln/>
        </p:spPr>
      </p:sp>
      <p:sp>
        <p:nvSpPr>
          <p:cNvPr id="229379" name="2 Marcador de notas"/>
          <p:cNvSpPr>
            <a:spLocks noGrp="1"/>
          </p:cNvSpPr>
          <p:nvPr>
            <p:ph type="body" idx="1"/>
          </p:nvPr>
        </p:nvSpPr>
        <p:spPr>
          <a:noFill/>
          <a:ln/>
        </p:spPr>
        <p:txBody>
          <a:bodyPr/>
          <a:lstStyle/>
          <a:p>
            <a:r>
              <a:rPr lang="es-MX" smtClean="0"/>
              <a:t>Comparativo de beneficios antes de esta lamina. </a:t>
            </a:r>
          </a:p>
        </p:txBody>
      </p:sp>
      <p:sp>
        <p:nvSpPr>
          <p:cNvPr id="201732" name="3 Marcador de número de diapositiva"/>
          <p:cNvSpPr>
            <a:spLocks noGrp="1"/>
          </p:cNvSpPr>
          <p:nvPr>
            <p:ph type="sldNum" sz="quarter" idx="5"/>
          </p:nvPr>
        </p:nvSpPr>
        <p:spPr/>
        <p:txBody>
          <a:bodyPr/>
          <a:lstStyle/>
          <a:p>
            <a:pPr>
              <a:defRPr/>
            </a:pPr>
            <a:fld id="{5CCC1174-CC42-4DA3-8394-19E879338415}" type="slidenum">
              <a:rPr lang="es-ES" smtClean="0"/>
              <a:pPr>
                <a:defRPr/>
              </a:pPr>
              <a:t>147</a:t>
            </a:fld>
            <a:endParaRPr lang="es-E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1 Marcador de imagen de diapositiva"/>
          <p:cNvSpPr>
            <a:spLocks noGrp="1" noRot="1" noChangeAspect="1" noTextEdit="1"/>
          </p:cNvSpPr>
          <p:nvPr>
            <p:ph type="sldImg"/>
          </p:nvPr>
        </p:nvSpPr>
        <p:spPr>
          <a:ln/>
        </p:spPr>
      </p:sp>
      <p:sp>
        <p:nvSpPr>
          <p:cNvPr id="167939" name="2 Marcador de notas"/>
          <p:cNvSpPr>
            <a:spLocks noGrp="1"/>
          </p:cNvSpPr>
          <p:nvPr>
            <p:ph type="body" idx="1"/>
          </p:nvPr>
        </p:nvSpPr>
        <p:spPr>
          <a:noFill/>
          <a:ln/>
        </p:spPr>
        <p:txBody>
          <a:bodyPr/>
          <a:lstStyle/>
          <a:p>
            <a:endParaRPr lang="es-MX" smtClean="0"/>
          </a:p>
        </p:txBody>
      </p:sp>
      <p:sp>
        <p:nvSpPr>
          <p:cNvPr id="28676" name="3 Marcador de número de diapositiva"/>
          <p:cNvSpPr>
            <a:spLocks noGrp="1"/>
          </p:cNvSpPr>
          <p:nvPr>
            <p:ph type="sldNum" sz="quarter" idx="5"/>
          </p:nvPr>
        </p:nvSpPr>
        <p:spPr/>
        <p:txBody>
          <a:bodyPr/>
          <a:lstStyle/>
          <a:p>
            <a:pPr>
              <a:defRPr/>
            </a:pPr>
            <a:fld id="{5CF795AE-B753-452F-817D-56637C3151A9}" type="slidenum">
              <a:rPr lang="es-ES" smtClean="0"/>
              <a:pPr>
                <a:defRPr/>
              </a:pPr>
              <a:t>45</a:t>
            </a:fld>
            <a:endParaRPr lang="es-ES" dirty="0"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67586" name="Rectangle 2"/>
          <p:cNvSpPr>
            <a:spLocks noGrp="1" noChangeArrowheads="1"/>
          </p:cNvSpPr>
          <p:nvPr>
            <p:ph type="ctrTitle"/>
          </p:nvPr>
        </p:nvSpPr>
        <p:spPr>
          <a:xfrm>
            <a:off x="274638" y="550863"/>
            <a:ext cx="8237537" cy="1143000"/>
          </a:xfrm>
        </p:spPr>
        <p:txBody>
          <a:bodyPr/>
          <a:lstStyle>
            <a:lvl1pPr>
              <a:defRPr sz="4000"/>
            </a:lvl1pPr>
          </a:lstStyle>
          <a:p>
            <a:r>
              <a:rPr lang="en-US"/>
              <a:t>Click to edit Master title style</a:t>
            </a:r>
          </a:p>
        </p:txBody>
      </p:sp>
      <p:sp>
        <p:nvSpPr>
          <p:cNvPr id="67587" name="Rectangle 3"/>
          <p:cNvSpPr>
            <a:spLocks noGrp="1" noChangeArrowheads="1"/>
          </p:cNvSpPr>
          <p:nvPr>
            <p:ph type="subTitle" idx="1"/>
          </p:nvPr>
        </p:nvSpPr>
        <p:spPr>
          <a:xfrm>
            <a:off x="206375" y="2754313"/>
            <a:ext cx="5697538" cy="608012"/>
          </a:xfrm>
        </p:spPr>
        <p:txBody>
          <a:bodyPr/>
          <a:lstStyle>
            <a:lvl1pPr marL="0" indent="0">
              <a:buFontTx/>
              <a:buNone/>
              <a:defRPr/>
            </a:lvl1pPr>
          </a:lstStyle>
          <a:p>
            <a:r>
              <a:rPr lang="en-US"/>
              <a:t>Click to edit Master subtitle style</a:t>
            </a:r>
          </a:p>
        </p:txBody>
      </p:sp>
      <p:sp>
        <p:nvSpPr>
          <p:cNvPr id="4" name="Rectangle 4"/>
          <p:cNvSpPr>
            <a:spLocks noGrp="1" noChangeArrowheads="1"/>
          </p:cNvSpPr>
          <p:nvPr>
            <p:ph type="dt" sz="half" idx="10"/>
          </p:nvPr>
        </p:nvSpPr>
        <p:spPr>
          <a:xfrm>
            <a:off x="292100" y="6196013"/>
            <a:ext cx="1905000" cy="458787"/>
          </a:xfrm>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2746375" y="6196013"/>
            <a:ext cx="3981450" cy="458787"/>
          </a:xfrm>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7246938" y="6196013"/>
            <a:ext cx="1676400" cy="458787"/>
          </a:xfrm>
        </p:spPr>
        <p:txBody>
          <a:bodyPr/>
          <a:lstStyle>
            <a:lvl1pPr>
              <a:defRPr sz="1400"/>
            </a:lvl1pPr>
          </a:lstStyle>
          <a:p>
            <a:pPr>
              <a:defRPr/>
            </a:pPr>
            <a:fld id="{FDBEA7BE-AA17-407C-A1BD-50D2AF055DB3}" type="slidenum">
              <a:rPr lang="en-US"/>
              <a:pPr>
                <a:defRPr/>
              </a:pPr>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83716DC-6692-42CC-A1E7-37267D6244AE}" type="slidenum">
              <a:rPr lang="en-US"/>
              <a:pPr>
                <a:defRPr/>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7513" y="138113"/>
            <a:ext cx="2195512" cy="59213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77800" y="138113"/>
            <a:ext cx="6437313" cy="59213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B2D3652-A343-4B77-A7AB-19D10A5F619D}" type="slidenum">
              <a:rPr lang="en-US"/>
              <a:pPr>
                <a:defRPr/>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0D07224-804A-42FB-AA18-D80DAEE45905}" type="slidenum">
              <a:rPr lang="en-US"/>
              <a:pPr>
                <a:defRPr/>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C70675A-F48C-4FDC-8ECE-0D0F0ED19B7E}" type="slidenum">
              <a:rPr lang="en-US"/>
              <a:pPr>
                <a:defRPr/>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77800" y="1652588"/>
            <a:ext cx="4316413" cy="4406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652588"/>
            <a:ext cx="4316412" cy="4406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54A5B3E-67A8-4212-8A6A-E46CC22D77E0}" type="slidenum">
              <a:rPr lang="en-US"/>
              <a:pPr>
                <a:defRPr/>
              </a:pPr>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3DE10CD-7BB7-46BC-8A05-1167DFF63953}" type="slidenum">
              <a:rPr lang="en-US"/>
              <a:pPr>
                <a:defRPr/>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A5F48DF-1F6B-4D7F-B4C7-5C8E6008B8C0}" type="slidenum">
              <a:rPr lang="en-US"/>
              <a:pPr>
                <a:defRPr/>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069A43F-F1A0-44C1-B8E9-859DC54CB4D3}" type="slidenum">
              <a:rPr lang="en-US"/>
              <a:pPr>
                <a:defRPr/>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4635EE1-A0CA-4493-BE0C-E396BC33E866}" type="slidenum">
              <a:rPr lang="en-US"/>
              <a:pPr>
                <a:defRPr/>
              </a:pPr>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15F061C-E6EC-4898-A8C9-712E1B81DECD}" type="slidenum">
              <a:rPr lang="en-US"/>
              <a:pPr>
                <a:defRPr/>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06375" y="138113"/>
            <a:ext cx="7343775" cy="846137"/>
          </a:xfrm>
          <a:prstGeom prst="rect">
            <a:avLst/>
          </a:prstGeom>
          <a:noFill/>
          <a:ln w="9525">
            <a:noFill/>
            <a:miter lim="800000"/>
            <a:headEnd/>
            <a:tailEnd/>
          </a:ln>
        </p:spPr>
        <p:txBody>
          <a:bodyPr vert="horz" wrap="square" lIns="91436" tIns="45718" rIns="91436" bIns="45718"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177800" y="1652588"/>
            <a:ext cx="8785225" cy="4406900"/>
          </a:xfrm>
          <a:prstGeom prst="rect">
            <a:avLst/>
          </a:prstGeom>
          <a:noFill/>
          <a:ln w="9525">
            <a:noFill/>
            <a:miter lim="800000"/>
            <a:headEnd/>
            <a:tailEnd/>
          </a:ln>
        </p:spPr>
        <p:txBody>
          <a:bodyPr vert="horz" wrap="square" lIns="91436" tIns="45718" rIns="91436" bIns="4571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6564" name="Rectangle 4"/>
          <p:cNvSpPr>
            <a:spLocks noGrp="1" noChangeArrowheads="1"/>
          </p:cNvSpPr>
          <p:nvPr>
            <p:ph type="dt" sz="half" idx="2"/>
          </p:nvPr>
        </p:nvSpPr>
        <p:spPr bwMode="auto">
          <a:xfrm>
            <a:off x="153988" y="6248400"/>
            <a:ext cx="1905000" cy="457200"/>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algn="l" eaLnBrk="0" hangingPunct="0">
              <a:defRPr sz="1300">
                <a:cs typeface="+mn-cs"/>
              </a:defRPr>
            </a:lvl1pPr>
          </a:lstStyle>
          <a:p>
            <a:pPr>
              <a:defRPr/>
            </a:pPr>
            <a:endParaRPr lang="en-US"/>
          </a:p>
        </p:txBody>
      </p:sp>
      <p:sp>
        <p:nvSpPr>
          <p:cNvPr id="66565" name="Rectangle 5"/>
          <p:cNvSpPr>
            <a:spLocks noGrp="1" noChangeArrowheads="1"/>
          </p:cNvSpPr>
          <p:nvPr>
            <p:ph type="ftr" sz="quarter" idx="3"/>
          </p:nvPr>
        </p:nvSpPr>
        <p:spPr bwMode="auto">
          <a:xfrm>
            <a:off x="3157538" y="6248400"/>
            <a:ext cx="2894012" cy="457200"/>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algn="ctr" eaLnBrk="0" hangingPunct="0">
              <a:defRPr sz="1300">
                <a:cs typeface="+mn-cs"/>
              </a:defRPr>
            </a:lvl1pPr>
          </a:lstStyle>
          <a:p>
            <a:pPr>
              <a:defRPr/>
            </a:pPr>
            <a:endParaRPr lang="en-US"/>
          </a:p>
        </p:txBody>
      </p:sp>
      <p:sp>
        <p:nvSpPr>
          <p:cNvPr id="66566" name="Rectangle 6"/>
          <p:cNvSpPr>
            <a:spLocks noGrp="1" noChangeArrowheads="1"/>
          </p:cNvSpPr>
          <p:nvPr>
            <p:ph type="sldNum" sz="quarter" idx="4"/>
          </p:nvPr>
        </p:nvSpPr>
        <p:spPr bwMode="auto">
          <a:xfrm>
            <a:off x="7070725" y="6221413"/>
            <a:ext cx="1905000" cy="457200"/>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algn="r" eaLnBrk="0" hangingPunct="0">
              <a:defRPr sz="1300">
                <a:cs typeface="+mn-cs"/>
              </a:defRPr>
            </a:lvl1pPr>
          </a:lstStyle>
          <a:p>
            <a:pPr>
              <a:defRPr/>
            </a:pPr>
            <a:fld id="{86C82A50-05ED-4B58-B230-10122F4A0067}" type="slidenum">
              <a:rPr lang="en-US"/>
              <a:pPr>
                <a:defRPr/>
              </a:pPr>
              <a:t>‹Nº›</a:t>
            </a:fld>
            <a:endParaRPr lang="en-US" dirty="0"/>
          </a:p>
        </p:txBody>
      </p:sp>
      <p:pic>
        <p:nvPicPr>
          <p:cNvPr id="1031" name="Picture 8"/>
          <p:cNvPicPr>
            <a:picLocks noChangeAspect="1" noChangeArrowheads="1"/>
          </p:cNvPicPr>
          <p:nvPr/>
        </p:nvPicPr>
        <p:blipFill>
          <a:blip r:embed="rId14" cstate="print"/>
          <a:srcRect/>
          <a:stretch>
            <a:fillRect/>
          </a:stretch>
        </p:blipFill>
        <p:spPr bwMode="auto">
          <a:xfrm>
            <a:off x="177800" y="115888"/>
            <a:ext cx="1441450" cy="752475"/>
          </a:xfrm>
          <a:prstGeom prst="rect">
            <a:avLst/>
          </a:prstGeom>
          <a:noFill/>
          <a:ln w="9525">
            <a:noFill/>
            <a:miter lim="800000"/>
            <a:headEnd/>
            <a:tailEnd/>
          </a:ln>
        </p:spPr>
      </p:pic>
      <p:pic>
        <p:nvPicPr>
          <p:cNvPr id="1032" name="Picture 9" descr=" taller horiz"/>
          <p:cNvPicPr>
            <a:picLocks noChangeAspect="1" noChangeArrowheads="1"/>
          </p:cNvPicPr>
          <p:nvPr/>
        </p:nvPicPr>
        <p:blipFill>
          <a:blip r:embed="rId15" cstate="print"/>
          <a:srcRect l="11325" t="7361" r="13278" b="12646"/>
          <a:stretch>
            <a:fillRect/>
          </a:stretch>
        </p:blipFill>
        <p:spPr bwMode="auto">
          <a:xfrm>
            <a:off x="298450" y="6216650"/>
            <a:ext cx="457200" cy="452438"/>
          </a:xfrm>
          <a:prstGeom prst="rect">
            <a:avLst/>
          </a:prstGeom>
          <a:noFill/>
          <a:ln w="9525">
            <a:noFill/>
            <a:miter lim="800000"/>
            <a:headEnd/>
            <a:tailEnd/>
          </a:ln>
        </p:spPr>
      </p:pic>
      <p:pic>
        <p:nvPicPr>
          <p:cNvPr id="1033" name="Picture 10" descr="anab_mark"/>
          <p:cNvPicPr>
            <a:picLocks noChangeAspect="1" noChangeArrowheads="1"/>
          </p:cNvPicPr>
          <p:nvPr/>
        </p:nvPicPr>
        <p:blipFill>
          <a:blip r:embed="rId16" cstate="print">
            <a:clrChange>
              <a:clrFrom>
                <a:srgbClr val="FFFFFF"/>
              </a:clrFrom>
              <a:clrTo>
                <a:srgbClr val="FFFFFF">
                  <a:alpha val="0"/>
                </a:srgbClr>
              </a:clrTo>
            </a:clrChange>
          </a:blip>
          <a:srcRect/>
          <a:stretch>
            <a:fillRect/>
          </a:stretch>
        </p:blipFill>
        <p:spPr bwMode="auto">
          <a:xfrm>
            <a:off x="701675" y="6267450"/>
            <a:ext cx="846138" cy="474663"/>
          </a:xfrm>
          <a:prstGeom prst="rect">
            <a:avLst/>
          </a:prstGeom>
          <a:noFill/>
          <a:ln w="9525">
            <a:noFill/>
            <a:miter lim="800000"/>
            <a:headEnd/>
            <a:tailEnd/>
          </a:ln>
        </p:spPr>
      </p:pic>
      <p:sp>
        <p:nvSpPr>
          <p:cNvPr id="1034" name="Rectangle 11"/>
          <p:cNvSpPr>
            <a:spLocks noChangeArrowheads="1"/>
          </p:cNvSpPr>
          <p:nvPr/>
        </p:nvSpPr>
        <p:spPr bwMode="auto">
          <a:xfrm>
            <a:off x="41275" y="6659563"/>
            <a:ext cx="1577975" cy="198437"/>
          </a:xfrm>
          <a:prstGeom prst="rect">
            <a:avLst/>
          </a:prstGeom>
          <a:noFill/>
          <a:ln w="9525">
            <a:noFill/>
            <a:miter lim="800000"/>
            <a:headEnd/>
            <a:tailEnd/>
          </a:ln>
        </p:spPr>
        <p:txBody>
          <a:bodyPr wrap="none" anchor="ctr">
            <a:spAutoFit/>
          </a:bodyPr>
          <a:lstStyle/>
          <a:p>
            <a:r>
              <a:rPr lang="en-US" sz="700">
                <a:cs typeface="Times New Roman" pitchFamily="18" charset="0"/>
              </a:rPr>
              <a:t> An ISO 9001 Registered Company</a:t>
            </a:r>
          </a:p>
        </p:txBody>
      </p:sp>
    </p:spTree>
  </p:cSld>
  <p:clrMap bg1="lt1" tx1="dk1" bg2="lt2" tx2="dk2" accent1="accent1" accent2="accent2" accent3="accent3" accent4="accent4" accent5="accent5" accent6="accent6" hlink="hlink" folHlink="folHlink"/>
  <p:sldLayoutIdLst>
    <p:sldLayoutId id="2147483977" r:id="rId1"/>
    <p:sldLayoutId id="2147483967" r:id="rId2"/>
    <p:sldLayoutId id="2147483968" r:id="rId3"/>
    <p:sldLayoutId id="2147483969" r:id="rId4"/>
    <p:sldLayoutId id="2147483970" r:id="rId5"/>
    <p:sldLayoutId id="2147483971" r:id="rId6"/>
    <p:sldLayoutId id="2147483972" r:id="rId7"/>
    <p:sldLayoutId id="2147483973" r:id="rId8"/>
    <p:sldLayoutId id="2147483974" r:id="rId9"/>
    <p:sldLayoutId id="2147483975" r:id="rId10"/>
    <p:sldLayoutId id="2147483976" r:id="rId11"/>
  </p:sldLayoutIdLst>
  <p:txStyles>
    <p:title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Century Gothic" pitchFamily="34" charset="0"/>
        </a:defRPr>
      </a:lvl2pPr>
      <a:lvl3pPr algn="l" rtl="0" eaLnBrk="0" fontAlgn="base" hangingPunct="0">
        <a:spcBef>
          <a:spcPct val="0"/>
        </a:spcBef>
        <a:spcAft>
          <a:spcPct val="0"/>
        </a:spcAft>
        <a:defRPr sz="3600" b="1">
          <a:solidFill>
            <a:schemeClr val="tx2"/>
          </a:solidFill>
          <a:latin typeface="Century Gothic" pitchFamily="34" charset="0"/>
        </a:defRPr>
      </a:lvl3pPr>
      <a:lvl4pPr algn="l" rtl="0" eaLnBrk="0" fontAlgn="base" hangingPunct="0">
        <a:spcBef>
          <a:spcPct val="0"/>
        </a:spcBef>
        <a:spcAft>
          <a:spcPct val="0"/>
        </a:spcAft>
        <a:defRPr sz="3600" b="1">
          <a:solidFill>
            <a:schemeClr val="tx2"/>
          </a:solidFill>
          <a:latin typeface="Century Gothic" pitchFamily="34" charset="0"/>
        </a:defRPr>
      </a:lvl4pPr>
      <a:lvl5pPr algn="l" rtl="0" eaLnBrk="0" fontAlgn="base" hangingPunct="0">
        <a:spcBef>
          <a:spcPct val="0"/>
        </a:spcBef>
        <a:spcAft>
          <a:spcPct val="0"/>
        </a:spcAft>
        <a:defRPr sz="3600" b="1">
          <a:solidFill>
            <a:schemeClr val="tx2"/>
          </a:solidFill>
          <a:latin typeface="Century Gothic" pitchFamily="34" charset="0"/>
        </a:defRPr>
      </a:lvl5pPr>
      <a:lvl6pPr marL="457200" algn="l" rtl="0" eaLnBrk="0" fontAlgn="base" hangingPunct="0">
        <a:spcBef>
          <a:spcPct val="0"/>
        </a:spcBef>
        <a:spcAft>
          <a:spcPct val="0"/>
        </a:spcAft>
        <a:defRPr sz="3600" b="1">
          <a:solidFill>
            <a:schemeClr val="tx2"/>
          </a:solidFill>
          <a:latin typeface="Arial" charset="0"/>
        </a:defRPr>
      </a:lvl6pPr>
      <a:lvl7pPr marL="914400" algn="l" rtl="0" eaLnBrk="0" fontAlgn="base" hangingPunct="0">
        <a:spcBef>
          <a:spcPct val="0"/>
        </a:spcBef>
        <a:spcAft>
          <a:spcPct val="0"/>
        </a:spcAft>
        <a:defRPr sz="3600" b="1">
          <a:solidFill>
            <a:schemeClr val="tx2"/>
          </a:solidFill>
          <a:latin typeface="Arial" charset="0"/>
        </a:defRPr>
      </a:lvl7pPr>
      <a:lvl8pPr marL="1371600" algn="l" rtl="0" eaLnBrk="0" fontAlgn="base" hangingPunct="0">
        <a:spcBef>
          <a:spcPct val="0"/>
        </a:spcBef>
        <a:spcAft>
          <a:spcPct val="0"/>
        </a:spcAft>
        <a:defRPr sz="3600" b="1">
          <a:solidFill>
            <a:schemeClr val="tx2"/>
          </a:solidFill>
          <a:latin typeface="Arial" charset="0"/>
        </a:defRPr>
      </a:lvl8pPr>
      <a:lvl9pPr marL="1828800" algn="l" rtl="0" eaLnBrk="0" fontAlgn="base" hangingPunct="0">
        <a:spcBef>
          <a:spcPct val="0"/>
        </a:spcBef>
        <a:spcAft>
          <a:spcPct val="0"/>
        </a:spcAft>
        <a:defRPr sz="36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29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500">
          <a:solidFill>
            <a:schemeClr val="tx1"/>
          </a:solidFill>
          <a:latin typeface="+mn-lt"/>
        </a:defRPr>
      </a:lvl2pPr>
      <a:lvl3pPr marL="1143000" indent="-228600" algn="l" rtl="0" eaLnBrk="0" fontAlgn="base" hangingPunct="0">
        <a:spcBef>
          <a:spcPct val="20000"/>
        </a:spcBef>
        <a:spcAft>
          <a:spcPct val="0"/>
        </a:spcAft>
        <a:buChar char="•"/>
        <a:defRPr sz="22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a:solidFill>
            <a:schemeClr val="tx1"/>
          </a:solidFill>
          <a:latin typeface="+mn-lt"/>
        </a:defRPr>
      </a:lvl6pPr>
      <a:lvl7pPr marL="2971800" indent="-228600" algn="l" rtl="0" eaLnBrk="0" fontAlgn="base" hangingPunct="0">
        <a:spcBef>
          <a:spcPct val="20000"/>
        </a:spcBef>
        <a:spcAft>
          <a:spcPct val="0"/>
        </a:spcAft>
        <a:buChar char="»"/>
        <a:defRPr>
          <a:solidFill>
            <a:schemeClr val="tx1"/>
          </a:solidFill>
          <a:latin typeface="+mn-lt"/>
        </a:defRPr>
      </a:lvl7pPr>
      <a:lvl8pPr marL="3429000" indent="-228600" algn="l" rtl="0" eaLnBrk="0" fontAlgn="base" hangingPunct="0">
        <a:spcBef>
          <a:spcPct val="20000"/>
        </a:spcBef>
        <a:spcAft>
          <a:spcPct val="0"/>
        </a:spcAft>
        <a:buChar char="»"/>
        <a:defRPr>
          <a:solidFill>
            <a:schemeClr val="tx1"/>
          </a:solidFill>
          <a:latin typeface="+mn-lt"/>
        </a:defRPr>
      </a:lvl8pPr>
      <a:lvl9pPr marL="3886200" indent="-228600" algn="l" rtl="0" eaLnBrk="0" fontAlgn="base" hangingPunct="0">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hyperlink" Target="Manual%20Administraci&#243;n%20de%20usuarios%20Externos%20-%20vucem007600.PDF" TargetMode="External"/></Relationships>
</file>

<file path=ppt/slides/_rels/slide100.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85.png"/></Relationships>
</file>

<file path=ppt/slides/_rels/slide116.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60.xml"/><Relationship Id="rId1" Type="http://schemas.openxmlformats.org/officeDocument/2006/relationships/slideLayout" Target="../slideLayouts/slideLayout2.xml"/><Relationship Id="rId6" Type="http://schemas.openxmlformats.org/officeDocument/2006/relationships/slide" Target="slide142.xml"/><Relationship Id="rId5" Type="http://schemas.openxmlformats.org/officeDocument/2006/relationships/slide" Target="slide143.xml"/><Relationship Id="rId4" Type="http://schemas.openxmlformats.org/officeDocument/2006/relationships/slide" Target="slide141.xml"/></Relationships>
</file>

<file path=ppt/slides/_rels/slide123.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61.xml"/><Relationship Id="rId1" Type="http://schemas.openxmlformats.org/officeDocument/2006/relationships/slideLayout" Target="../slideLayouts/slideLayout2.xml"/><Relationship Id="rId5" Type="http://schemas.openxmlformats.org/officeDocument/2006/relationships/slide" Target="slide144.xml"/><Relationship Id="rId4" Type="http://schemas.openxmlformats.org/officeDocument/2006/relationships/slide" Target="slide145.xml"/></Relationships>
</file>

<file path=ppt/slides/_rels/slide124.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62.xml"/><Relationship Id="rId1" Type="http://schemas.openxmlformats.org/officeDocument/2006/relationships/slideLayout" Target="../slideLayouts/slideLayout2.xml"/><Relationship Id="rId4" Type="http://schemas.openxmlformats.org/officeDocument/2006/relationships/slide" Target="slide146.xml"/></Relationships>
</file>

<file path=ppt/slides/_rels/slide125.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76.xml"/><Relationship Id="rId1" Type="http://schemas.openxmlformats.org/officeDocument/2006/relationships/slideLayout" Target="../slideLayouts/slideLayout2.xml"/><Relationship Id="rId4" Type="http://schemas.openxmlformats.org/officeDocument/2006/relationships/image" Target="../media/image86.jpeg"/></Relationships>
</file>

<file path=ppt/slides/_rels/slide139.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77.xml"/><Relationship Id="rId1" Type="http://schemas.openxmlformats.org/officeDocument/2006/relationships/slideLayout" Target="../slideLayouts/slideLayout2.xml"/><Relationship Id="rId4" Type="http://schemas.openxmlformats.org/officeDocument/2006/relationships/image" Target="../media/image87.jpe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78.xml"/><Relationship Id="rId1" Type="http://schemas.openxmlformats.org/officeDocument/2006/relationships/slideLayout" Target="../slideLayouts/slideLayout2.xml"/><Relationship Id="rId4" Type="http://schemas.openxmlformats.org/officeDocument/2006/relationships/image" Target="../media/image87.jpeg"/></Relationships>
</file>

<file path=ppt/slides/_rels/slide141.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79.xml"/><Relationship Id="rId1" Type="http://schemas.openxmlformats.org/officeDocument/2006/relationships/slideLayout" Target="../slideLayouts/slideLayout2.xml"/><Relationship Id="rId4" Type="http://schemas.openxmlformats.org/officeDocument/2006/relationships/image" Target="../media/image87.jpeg"/></Relationships>
</file>

<file path=ppt/slides/_rels/slide142.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80.xml"/><Relationship Id="rId1" Type="http://schemas.openxmlformats.org/officeDocument/2006/relationships/slideLayout" Target="../slideLayouts/slideLayout2.xml"/><Relationship Id="rId4" Type="http://schemas.openxmlformats.org/officeDocument/2006/relationships/image" Target="../media/image87.jpeg"/></Relationships>
</file>

<file path=ppt/slides/_rels/slide143.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81.xml"/><Relationship Id="rId1" Type="http://schemas.openxmlformats.org/officeDocument/2006/relationships/slideLayout" Target="../slideLayouts/slideLayout2.xml"/><Relationship Id="rId4" Type="http://schemas.openxmlformats.org/officeDocument/2006/relationships/image" Target="../media/image87.jpeg"/></Relationships>
</file>

<file path=ppt/slides/_rels/slide144.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82.xml"/><Relationship Id="rId1" Type="http://schemas.openxmlformats.org/officeDocument/2006/relationships/slideLayout" Target="../slideLayouts/slideLayout2.xml"/><Relationship Id="rId4" Type="http://schemas.openxmlformats.org/officeDocument/2006/relationships/image" Target="../media/image87.jpeg"/></Relationships>
</file>

<file path=ppt/slides/_rels/slide145.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83.xml"/><Relationship Id="rId1" Type="http://schemas.openxmlformats.org/officeDocument/2006/relationships/slideLayout" Target="../slideLayouts/slideLayout2.xml"/><Relationship Id="rId4" Type="http://schemas.openxmlformats.org/officeDocument/2006/relationships/image" Target="../media/image87.jpeg"/></Relationships>
</file>

<file path=ppt/slides/_rels/slide146.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84.xml"/><Relationship Id="rId1" Type="http://schemas.openxmlformats.org/officeDocument/2006/relationships/slideLayout" Target="../slideLayouts/slideLayout2.xml"/><Relationship Id="rId4" Type="http://schemas.openxmlformats.org/officeDocument/2006/relationships/image" Target="../media/image87.jpeg"/></Relationships>
</file>

<file path=ppt/slides/_rels/slide147.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85.xml"/><Relationship Id="rId1" Type="http://schemas.openxmlformats.org/officeDocument/2006/relationships/slideLayout" Target="../slideLayouts/slideLayout2.xml"/><Relationship Id="rId4" Type="http://schemas.openxmlformats.org/officeDocument/2006/relationships/image" Target="../media/image87.jpe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10.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43.png"/><Relationship Id="rId5" Type="http://schemas.openxmlformats.org/officeDocument/2006/relationships/image" Target="../media/image10.png"/><Relationship Id="rId4" Type="http://schemas.openxmlformats.org/officeDocument/2006/relationships/image" Target="../media/image42.png"/></Relationships>
</file>

<file path=ppt/slides/_rels/slide3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Decreto%20Ventanilla%20Unica.pdf"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11.gif"/></Relationships>
</file>

<file path=ppt/slides/_rels/slide4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55.png"/><Relationship Id="rId4" Type="http://schemas.openxmlformats.org/officeDocument/2006/relationships/image" Target="../media/image54.png"/></Relationships>
</file>

<file path=ppt/slides/_rels/slide4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7.xml"/><Relationship Id="rId4" Type="http://schemas.openxmlformats.org/officeDocument/2006/relationships/image" Target="../media/image58.png"/></Relationships>
</file>

<file path=ppt/slides/_rels/slide4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53.png"/></Relationships>
</file>

<file path=ppt/slides/_rels/slide4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49.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56.xml.rels><?xml version="1.0" encoding="UTF-8" standalone="yes"?>
<Relationships xmlns="http://schemas.openxmlformats.org/package/2006/relationships"><Relationship Id="rId8" Type="http://schemas.openxmlformats.org/officeDocument/2006/relationships/hyperlink" Target="http://www.caaarem.mx/Bases/BoletinACI.nsf/9b207c5c2a138d7986256f7e004f6dbe/866ea555846a090386257399004a8b86?OpenDocument" TargetMode="External"/><Relationship Id="rId3" Type="http://schemas.openxmlformats.org/officeDocument/2006/relationships/hyperlink" Target="http://www.caaarem.mx/Bases/LeyAdu.nsf/7a19c73e3b37bd9a06256291005e3a98/0813d11673cb77928625640300688aba?OpenDocument" TargetMode="External"/><Relationship Id="rId7" Type="http://schemas.openxmlformats.org/officeDocument/2006/relationships/hyperlink" Target="http://www.caaarem.mx/Bases/BoletinACI.nsf/9b207c5c2a138d7986256f7e004f6dbe/330efc7de2f2b0cb86257110007dbfb8?OpenDocument"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http://www.caaarem.mx/Bases/LeyAdu.nsf/ed56de9361361eb3862563ff005e2509/85ff246657eec5a4862573070069fc21?OpenDocument" TargetMode="External"/><Relationship Id="rId11" Type="http://schemas.openxmlformats.org/officeDocument/2006/relationships/hyperlink" Target="http://www.caaarem.mx/Bases/LeyAdu.nsf/ed56de9361361eb3862563ff005e2509/d09f0783cf6924f486256bcb0054bb22?OpenDocument" TargetMode="External"/><Relationship Id="rId5" Type="http://schemas.openxmlformats.org/officeDocument/2006/relationships/hyperlink" Target="http://www.caaarem.mx/Bases/LeyAdu.nsf/ed56de9361361eb3862563ff005e2509/9034e9fb9cbadd0086257148005c97ff?OpenDocument" TargetMode="External"/><Relationship Id="rId10" Type="http://schemas.openxmlformats.org/officeDocument/2006/relationships/hyperlink" Target="http://www.caaarem.mx/Bases/CIRCULAR2007.nsf/a4b8dfedc7185381862564bc007d1773/146d0cdde0f1d8a38625731e007b2eb5?OpenDocument" TargetMode="External"/><Relationship Id="rId4" Type="http://schemas.openxmlformats.org/officeDocument/2006/relationships/hyperlink" Target="http://www.caaarem.mx/Bases/LeyAdu.nsf/7a19c73e3b37bd9a06256291005e3a98/d38c9091eca90b63862564030068de51?OpenDocument" TargetMode="External"/><Relationship Id="rId9" Type="http://schemas.openxmlformats.org/officeDocument/2006/relationships/hyperlink" Target="http://www.caaarem.mx/Bases/CATLC.nsf/7a19c73e3b37bd9a06256291005e3a98/5e5bb2885edb3217862563c10059a78f?OpenDocument" TargetMode="External"/></Relationships>
</file>

<file path=ppt/slides/_rels/slide57.xml.rels><?xml version="1.0" encoding="UTF-8" standalone="yes"?>
<Relationships xmlns="http://schemas.openxmlformats.org/package/2006/relationships"><Relationship Id="rId8" Type="http://schemas.openxmlformats.org/officeDocument/2006/relationships/hyperlink" Target="http://www.caaarem.mx/Bases/BoletinACI.nsf/9b207c5c2a138d7986256f7e004f6dbe/330efc7de2f2b0cb86257110007dbfb8?OpenDocument" TargetMode="External"/><Relationship Id="rId13" Type="http://schemas.openxmlformats.org/officeDocument/2006/relationships/hyperlink" Target="http://www.caaarem.mx/Bases/BoletinACI.nsf/9b207c5c2a138d7986256f7e004f6dbe/1580fd8988e66b36862573670055fde6?OpenDocument" TargetMode="External"/><Relationship Id="rId18" Type="http://schemas.openxmlformats.org/officeDocument/2006/relationships/hyperlink" Target="http://www.caaarem.mx/Bases/LeyAdu.nsf/33f0ed68c0c809b68625649e00642d69/a064e75fe131e7aa862566ce005d434d?OpenDocument" TargetMode="External"/><Relationship Id="rId3" Type="http://schemas.openxmlformats.org/officeDocument/2006/relationships/hyperlink" Target="http://www.caaarem.mx/Bases/LeyAdu.nsf/ed56de9361361eb3862563ff005e2509/d09f0783cf6924f486256bcb0054bb22?OpenDocument" TargetMode="External"/><Relationship Id="rId21" Type="http://schemas.openxmlformats.org/officeDocument/2006/relationships/hyperlink" Target="http://www.caaarem.mx/Bases/CIRCULAR2007.nsf/a4b8dfedc7185381862564bc007d1773/146d0cdde0f1d8a38625731e007b2eb5?OpenDocument" TargetMode="External"/><Relationship Id="rId7" Type="http://schemas.openxmlformats.org/officeDocument/2006/relationships/hyperlink" Target="http://www.caaarem.mx/Bases/LeyAdu.nsf/ed56de9361361eb3862563ff005e2509/85ff246657eec5a4862573070069fc21?OpenDocument" TargetMode="External"/><Relationship Id="rId12" Type="http://schemas.openxmlformats.org/officeDocument/2006/relationships/hyperlink" Target="http://www.caaarem.mx/Bases/CIRCULAR2007.nsf/a4b8dfedc7185381862564bc007d1773/f8bb66369894199486257363007acbf3?OpenDocument" TargetMode="External"/><Relationship Id="rId17" Type="http://schemas.openxmlformats.org/officeDocument/2006/relationships/hyperlink" Target="http://www.caaarem.mx/Bases/LeyAdu.nsf/7a19c73e3b37bd9a06256291005e3a98/de82fc6134e78f4f86256402005e1d9f?OpenDocument" TargetMode="External"/><Relationship Id="rId2" Type="http://schemas.openxmlformats.org/officeDocument/2006/relationships/notesSlide" Target="../notesSlides/notesSlide20.xml"/><Relationship Id="rId16" Type="http://schemas.openxmlformats.org/officeDocument/2006/relationships/hyperlink" Target="http://www.caaarem.mx/Bases/LeyAdu.nsf/ed56de9361361eb3862563ff005e2509/487a37d35097bf3f86256bca007eb340?OpenDocument" TargetMode="External"/><Relationship Id="rId20" Type="http://schemas.openxmlformats.org/officeDocument/2006/relationships/hyperlink" Target="http://www.caaarem.mx/Bases/CATLC.nsf/7a19c73e3b37bd9a06256291005e3a98/5e5bb2885edb3217862563c10059a78f?OpenDocument" TargetMode="External"/><Relationship Id="rId1" Type="http://schemas.openxmlformats.org/officeDocument/2006/relationships/slideLayout" Target="../slideLayouts/slideLayout2.xml"/><Relationship Id="rId6" Type="http://schemas.openxmlformats.org/officeDocument/2006/relationships/hyperlink" Target="http://www.caaarem.mx/Bases/LeyAdu.nsf/ed56de9361361eb3862563ff005e2509/9034e9fb9cbadd0086257148005c97ff?OpenDocument" TargetMode="External"/><Relationship Id="rId11" Type="http://schemas.openxmlformats.org/officeDocument/2006/relationships/hyperlink" Target="http://www.caaarem.mx/Bases/LeyAdu.nsf/ed56de9361361eb3862563ff005e2509/c7df9645cc33324186256bca005c6f2c?OpenDocument" TargetMode="External"/><Relationship Id="rId5" Type="http://schemas.openxmlformats.org/officeDocument/2006/relationships/hyperlink" Target="http://www.caaarem.mx/Bases/LeyAdu.nsf/7a19c73e3b37bd9a06256291005e3a98/d38c9091eca90b63862564030068de51?OpenDocument" TargetMode="External"/><Relationship Id="rId15" Type="http://schemas.openxmlformats.org/officeDocument/2006/relationships/hyperlink" Target="http://www.caaarem.mx/Bases/LeyAdu.nsf/ed56de9361361eb3862563ff005e2509/81141f17f969f66b862576e30068faa2?OpenDocument" TargetMode="External"/><Relationship Id="rId10" Type="http://schemas.openxmlformats.org/officeDocument/2006/relationships/hyperlink" Target="http://www.caaarem.mx/Bases/LeyAdu.nsf/7a19c73e3b37bd9a06256291005e3a98/7dae8c62243dc1ad8625640300662f8c?OpenDocument" TargetMode="External"/><Relationship Id="rId19" Type="http://schemas.openxmlformats.org/officeDocument/2006/relationships/hyperlink" Target="http://www.caaarem.mx/Bases/LeyAdu.nsf/ed56de9361361eb3862563ff005e2509/98e847a765a1a0c886256c4f0046abda?OpenDocument" TargetMode="External"/><Relationship Id="rId4" Type="http://schemas.openxmlformats.org/officeDocument/2006/relationships/hyperlink" Target="http://www.caaarem.mx/Bases/LeyAdu.nsf/7a19c73e3b37bd9a06256291005e3a98/0813d11673cb77928625640300688aba?OpenDocument" TargetMode="External"/><Relationship Id="rId9" Type="http://schemas.openxmlformats.org/officeDocument/2006/relationships/hyperlink" Target="http://www.caaarem.mx/Bases/BoletinACI.nsf/9b207c5c2a138d7986256f7e004f6dbe/866ea555846a090386257399004a8b86?OpenDocument" TargetMode="External"/><Relationship Id="rId14" Type="http://schemas.openxmlformats.org/officeDocument/2006/relationships/hyperlink" Target="http://www.caaarem.mx/Bases/LeyAdu.nsf/7a19c73e3b37bd9a06256291005e3a98/ed13db6c6222aeff8625678900623ded?OpenDocument" TargetMode="External"/></Relationships>
</file>

<file path=ppt/slides/_rels/slide58.xml.rels><?xml version="1.0" encoding="UTF-8" standalone="yes"?>
<Relationships xmlns="http://schemas.openxmlformats.org/package/2006/relationships"><Relationship Id="rId8" Type="http://schemas.openxmlformats.org/officeDocument/2006/relationships/hyperlink" Target="http://www.caaarem.mx/Bases/BoletinACI.nsf/9b207c5c2a138d7986256f7e004f6dbe/330efc7de2f2b0cb86257110007dbfb8?OpenDocument" TargetMode="External"/><Relationship Id="rId13" Type="http://schemas.openxmlformats.org/officeDocument/2006/relationships/hyperlink" Target="http://www.caaarem.mx/Bases/BoletinACI.nsf/9b207c5c2a138d7986256f7e004f6dbe/1580fd8988e66b36862573670055fde6?OpenDocument" TargetMode="External"/><Relationship Id="rId18" Type="http://schemas.openxmlformats.org/officeDocument/2006/relationships/hyperlink" Target="http://www.caaarem.mx/Bases/CIRCULAR08.nsf/a4b8dfedc7185381862564bc007d1773/d26182b285209af6862573e0005e2f53?OpenDocument" TargetMode="External"/><Relationship Id="rId26" Type="http://schemas.openxmlformats.org/officeDocument/2006/relationships/hyperlink" Target="http://www.caaarem.mx/Bases/Acuerdos.nsf/33f0ed68c0c809b68625649e00642d69/187f4dfeda01ceb88625730f006292a0?OpenDocument" TargetMode="External"/><Relationship Id="rId3" Type="http://schemas.openxmlformats.org/officeDocument/2006/relationships/hyperlink" Target="http://www.caaarem.mx/Bases/LeyAdu.nsf/ed56de9361361eb3862563ff005e2509/d09f0783cf6924f486256bcb0054bb22?OpenDocument" TargetMode="External"/><Relationship Id="rId21" Type="http://schemas.openxmlformats.org/officeDocument/2006/relationships/hyperlink" Target="http://www.caaarem.mx/Bases/LeyAdu.nsf/ed56de9361361eb3862563ff005e2509/5050b3f4544d802486256bca0060a5e7?OpenDocument" TargetMode="External"/><Relationship Id="rId34" Type="http://schemas.openxmlformats.org/officeDocument/2006/relationships/hyperlink" Target="http://www.caaarem.mx/Bases/CATLC.nsf/7a19c73e3b37bd9a06256291005e3a98/5e5bb2885edb3217862563c10059a78f?OpenDocument" TargetMode="External"/><Relationship Id="rId7" Type="http://schemas.openxmlformats.org/officeDocument/2006/relationships/hyperlink" Target="http://www.caaarem.mx/Bases/LeyAdu.nsf/ed56de9361361eb3862563ff005e2509/85ff246657eec5a4862573070069fc21?OpenDocument" TargetMode="External"/><Relationship Id="rId12" Type="http://schemas.openxmlformats.org/officeDocument/2006/relationships/hyperlink" Target="http://www.caaarem.mx/Bases/CIRCULAR2007.nsf/a4b8dfedc7185381862564bc007d1773/f8bb66369894199486257363007acbf3?OpenDocument" TargetMode="External"/><Relationship Id="rId17" Type="http://schemas.openxmlformats.org/officeDocument/2006/relationships/hyperlink" Target="http://www.caaarem.mx/Bases/LeyAdu.nsf/7a19c73e3b37bd9a06256291005e3a98/de82fc6134e78f4f86256402005e1d9f?OpenDocument" TargetMode="External"/><Relationship Id="rId25" Type="http://schemas.openxmlformats.org/officeDocument/2006/relationships/hyperlink" Target="http://www.caaarem.mx/Bases/LeyAdu.nsf/00000000000000000000000000000000/1ea280c24326ca5e86256bca005bfde4?OpenDocument" TargetMode="External"/><Relationship Id="rId33" Type="http://schemas.openxmlformats.org/officeDocument/2006/relationships/hyperlink" Target="http://www.caaarem.mx/Bases/LeyAdu.nsf/ed56de9361361eb3862563ff005e2509/98e847a765a1a0c886256c4f0046abda?OpenDocument" TargetMode="External"/><Relationship Id="rId2" Type="http://schemas.openxmlformats.org/officeDocument/2006/relationships/notesSlide" Target="../notesSlides/notesSlide21.xml"/><Relationship Id="rId16" Type="http://schemas.openxmlformats.org/officeDocument/2006/relationships/hyperlink" Target="http://www.caaarem.mx/Bases/LeyAdu.nsf/ed56de9361361eb3862563ff005e2509/487a37d35097bf3f86256bca007eb340?OpenDocument" TargetMode="External"/><Relationship Id="rId20" Type="http://schemas.openxmlformats.org/officeDocument/2006/relationships/hyperlink" Target="http://www.caaarem.mx/Bases/LeyAdu.nsf/ed56de9361361eb3862563ff005e2509/9d7ab8bc874fa0bb86256bca005ee525?OpenDocument" TargetMode="External"/><Relationship Id="rId29" Type="http://schemas.openxmlformats.org/officeDocument/2006/relationships/hyperlink" Target="http://www.caaarem.mx/Bases/LeyAdu.nsf/ed56de9361361eb3862563ff005e2509/4fc19b639ffbc4e686257967005244a9?OpenDocument" TargetMode="External"/><Relationship Id="rId1" Type="http://schemas.openxmlformats.org/officeDocument/2006/relationships/slideLayout" Target="../slideLayouts/slideLayout2.xml"/><Relationship Id="rId6" Type="http://schemas.openxmlformats.org/officeDocument/2006/relationships/hyperlink" Target="http://www.caaarem.mx/Bases/LeyAdu.nsf/ed56de9361361eb3862563ff005e2509/9034e9fb9cbadd0086257148005c97ff?OpenDocument" TargetMode="External"/><Relationship Id="rId11" Type="http://schemas.openxmlformats.org/officeDocument/2006/relationships/hyperlink" Target="http://www.caaarem.mx/Bases/LeyAdu.nsf/ed56de9361361eb3862563ff005e2509/c7df9645cc33324186256bca005c6f2c?OpenDocument" TargetMode="External"/><Relationship Id="rId24" Type="http://schemas.openxmlformats.org/officeDocument/2006/relationships/hyperlink" Target="http://www.caaarem.mx/Bases/CIRCULAR08.nsf/a4b8dfedc7185381862564bc007d1773/9a91aab95443b34d8625750f005b9387?OpenDocument" TargetMode="External"/><Relationship Id="rId32" Type="http://schemas.openxmlformats.org/officeDocument/2006/relationships/hyperlink" Target="http://www.caaarem.mx/Bases/TIGIE2002.nsf/76139c8ec2e1d72906256b92005227a1/5169b749d40409e386256c09004b9ffb?OpenDocument" TargetMode="External"/><Relationship Id="rId5" Type="http://schemas.openxmlformats.org/officeDocument/2006/relationships/hyperlink" Target="http://www.caaarem.mx/Bases/LeyAdu.nsf/7a19c73e3b37bd9a06256291005e3a98/d38c9091eca90b63862564030068de51?OpenDocument" TargetMode="External"/><Relationship Id="rId15" Type="http://schemas.openxmlformats.org/officeDocument/2006/relationships/hyperlink" Target="http://www.caaarem.mx/Bases/LeyAdu.nsf/ed56de9361361eb3862563ff005e2509/81141f17f969f66b862576e30068faa2?OpenDocument" TargetMode="External"/><Relationship Id="rId23" Type="http://schemas.openxmlformats.org/officeDocument/2006/relationships/hyperlink" Target="http://www.caaarem.mx/Bases/CIRCULAR08.nsf/a4b8dfedc7185381862564bc007d1773/c0ac55df20ca8159862574e900632fde?OpenDocument" TargetMode="External"/><Relationship Id="rId28" Type="http://schemas.openxmlformats.org/officeDocument/2006/relationships/hyperlink" Target="http://www.caaarem.mx/Bases/LeyAdu.nsf/7a19c73e3b37bd9a06256291005e3a98/517b16d62a0b41dd86256402006caccf?OpenDocument" TargetMode="External"/><Relationship Id="rId10" Type="http://schemas.openxmlformats.org/officeDocument/2006/relationships/hyperlink" Target="http://www.caaarem.mx/Bases/LeyAdu.nsf/7a19c73e3b37bd9a06256291005e3a98/7dae8c62243dc1ad8625640300662f8c?OpenDocument" TargetMode="External"/><Relationship Id="rId19" Type="http://schemas.openxmlformats.org/officeDocument/2006/relationships/hyperlink" Target="http://www.caaarem.mx/Bases/LeyAdu.nsf/33f0ed68c0c809b68625649e00642d69/a064e75fe131e7aa862566ce005d434d?OpenDocument" TargetMode="External"/><Relationship Id="rId31" Type="http://schemas.openxmlformats.org/officeDocument/2006/relationships/hyperlink" Target="http://www.caaarem.mx/Bases/BoletinACI.nsf/9b207c5c2a138d7986256f7e004f6dbe/db8fa2e3cf4f364f862575a100737fee?OpenDocument" TargetMode="External"/><Relationship Id="rId4" Type="http://schemas.openxmlformats.org/officeDocument/2006/relationships/hyperlink" Target="http://www.caaarem.mx/Bases/LeyAdu.nsf/7a19c73e3b37bd9a06256291005e3a98/0813d11673cb77928625640300688aba?OpenDocument" TargetMode="External"/><Relationship Id="rId9" Type="http://schemas.openxmlformats.org/officeDocument/2006/relationships/hyperlink" Target="http://www.caaarem.mx/Bases/BoletinACI.nsf/9b207c5c2a138d7986256f7e004f6dbe/866ea555846a090386257399004a8b86?OpenDocument" TargetMode="External"/><Relationship Id="rId14" Type="http://schemas.openxmlformats.org/officeDocument/2006/relationships/hyperlink" Target="http://www.caaarem.mx/Bases/LeyAdu.nsf/7a19c73e3b37bd9a06256291005e3a98/ed13db6c6222aeff8625678900623ded?OpenDocument" TargetMode="External"/><Relationship Id="rId22" Type="http://schemas.openxmlformats.org/officeDocument/2006/relationships/hyperlink" Target="http://www.caaarem.mx/Bases/CIRCULAR2005.nsf/a4b8dfedc7185381862564bc007d1773/95555014d0f31a4a8625707a00580e2c?OpenDocument" TargetMode="External"/><Relationship Id="rId27" Type="http://schemas.openxmlformats.org/officeDocument/2006/relationships/hyperlink" Target="http://www.caaarem.mx/Bases/Acuerdos.nsf/33f0ed68c0c809b68625649e00642d69/8a24e9deb0aa4df806256b9700600fc1?OpenDocument" TargetMode="External"/><Relationship Id="rId30" Type="http://schemas.openxmlformats.org/officeDocument/2006/relationships/hyperlink" Target="http://www.caaarem.mx/Bases/BoletinACI.nsf/9b207c5c2a138d7986256f7e004f6dbe/db0dcfbdf95560af8625738d0057d144?OpenDocument" TargetMode="External"/><Relationship Id="rId35" Type="http://schemas.openxmlformats.org/officeDocument/2006/relationships/hyperlink" Target="http://www.caaarem.mx/Bases/CIRCULAR2007.nsf/a4b8dfedc7185381862564bc007d1773/146d0cdde0f1d8a38625731e007b2eb5?OpenDocument" TargetMode="External"/></Relationships>
</file>

<file path=ppt/slides/_rels/slide59.xml.rels><?xml version="1.0" encoding="UTF-8" standalone="yes"?>
<Relationships xmlns="http://schemas.openxmlformats.org/package/2006/relationships"><Relationship Id="rId8" Type="http://schemas.openxmlformats.org/officeDocument/2006/relationships/hyperlink" Target="http://www.caaarem.mx/Bases/BoletinACI.nsf/9b207c5c2a138d7986256f7e004f6dbe/330efc7de2f2b0cb86257110007dbfb8?OpenDocument" TargetMode="External"/><Relationship Id="rId13" Type="http://schemas.openxmlformats.org/officeDocument/2006/relationships/hyperlink" Target="http://www.caaarem.mx/Bases/BoletinACI.nsf/9b207c5c2a138d7986256f7e004f6dbe/1580fd8988e66b36862573670055fde6?OpenDocument" TargetMode="External"/><Relationship Id="rId18" Type="http://schemas.openxmlformats.org/officeDocument/2006/relationships/hyperlink" Target="http://www.caaarem.mx/Bases/CIRCULAR08.nsf/a4b8dfedc7185381862564bc007d1773/d26182b285209af6862573e0005e2f53?OpenDocument" TargetMode="External"/><Relationship Id="rId26" Type="http://schemas.openxmlformats.org/officeDocument/2006/relationships/hyperlink" Target="http://www.caaarem.mx/Bases/Acuerdos.nsf/33f0ed68c0c809b68625649e00642d69/187f4dfeda01ceb88625730f006292a0?OpenDocument" TargetMode="External"/><Relationship Id="rId39" Type="http://schemas.openxmlformats.org/officeDocument/2006/relationships/hyperlink" Target="http://www.caaarem.mx/Bases/LeyAdu.nsf/7a19c73e3b37bd9a06256291005e3a98/c4046633dffe1ac18625640300616744?OpenDocument" TargetMode="External"/><Relationship Id="rId3" Type="http://schemas.openxmlformats.org/officeDocument/2006/relationships/hyperlink" Target="http://www.caaarem.mx/Bases/LeyAdu.nsf/ed56de9361361eb3862563ff005e2509/d09f0783cf6924f486256bcb0054bb22?OpenDocument" TargetMode="External"/><Relationship Id="rId21" Type="http://schemas.openxmlformats.org/officeDocument/2006/relationships/hyperlink" Target="http://www.caaarem.mx/Bases/LeyAdu.nsf/ed56de9361361eb3862563ff005e2509/5050b3f4544d802486256bca0060a5e7?OpenDocument" TargetMode="External"/><Relationship Id="rId34" Type="http://schemas.openxmlformats.org/officeDocument/2006/relationships/hyperlink" Target="http://www.caaarem.mx/Bases/BoletinACI.nsf/9b207c5c2a138d7986256f7e004f6dbe/f559fa62429179f1862571f4007e6054?OpenDocument" TargetMode="External"/><Relationship Id="rId42" Type="http://schemas.openxmlformats.org/officeDocument/2006/relationships/hyperlink" Target="http://www.caaarem.mx/Bases/CIRCULAR2007.nsf/a4b8dfedc7185381862564bc007d1773/146d0cdde0f1d8a38625731e007b2eb5?OpenDocument" TargetMode="External"/><Relationship Id="rId7" Type="http://schemas.openxmlformats.org/officeDocument/2006/relationships/hyperlink" Target="http://www.caaarem.mx/Bases/LeyAdu.nsf/ed56de9361361eb3862563ff005e2509/85ff246657eec5a4862573070069fc21?OpenDocument" TargetMode="External"/><Relationship Id="rId12" Type="http://schemas.openxmlformats.org/officeDocument/2006/relationships/hyperlink" Target="http://www.caaarem.mx/Bases/CIRCULAR2007.nsf/a4b8dfedc7185381862564bc007d1773/f8bb66369894199486257363007acbf3?OpenDocument" TargetMode="External"/><Relationship Id="rId17" Type="http://schemas.openxmlformats.org/officeDocument/2006/relationships/hyperlink" Target="http://www.caaarem.mx/Bases/LeyAdu.nsf/7a19c73e3b37bd9a06256291005e3a98/de82fc6134e78f4f86256402005e1d9f?OpenDocument" TargetMode="External"/><Relationship Id="rId25" Type="http://schemas.openxmlformats.org/officeDocument/2006/relationships/hyperlink" Target="http://www.caaarem.mx/Bases/LeyAdu.nsf/00000000000000000000000000000000/1ea280c24326ca5e86256bca005bfde4?OpenDocument" TargetMode="External"/><Relationship Id="rId33" Type="http://schemas.openxmlformats.org/officeDocument/2006/relationships/hyperlink" Target="http://www.caaarem.mx/Bases/CIRCULAR2000.nsf/a4b8dfedc7185381862564bc007d1773/16b60f3bdf80dca58625699a0066fadb?OpenDocument" TargetMode="External"/><Relationship Id="rId38" Type="http://schemas.openxmlformats.org/officeDocument/2006/relationships/hyperlink" Target="http://www.caaarem.mx/Bases/LeyAdu.nsf/ed56de9361361eb3862563ff005e2509/ed63788238fa5d3e86256bca0079e63d?OpenDocument" TargetMode="External"/><Relationship Id="rId2" Type="http://schemas.openxmlformats.org/officeDocument/2006/relationships/notesSlide" Target="../notesSlides/notesSlide22.xml"/><Relationship Id="rId16" Type="http://schemas.openxmlformats.org/officeDocument/2006/relationships/hyperlink" Target="http://www.caaarem.mx/Bases/LeyAdu.nsf/ed56de9361361eb3862563ff005e2509/487a37d35097bf3f86256bca007eb340?OpenDocument" TargetMode="External"/><Relationship Id="rId20" Type="http://schemas.openxmlformats.org/officeDocument/2006/relationships/hyperlink" Target="http://www.caaarem.mx/Bases/LeyAdu.nsf/ed56de9361361eb3862563ff005e2509/9d7ab8bc874fa0bb86256bca005ee525?OpenDocument" TargetMode="External"/><Relationship Id="rId29" Type="http://schemas.openxmlformats.org/officeDocument/2006/relationships/hyperlink" Target="http://www.caaarem.mx/Bases/LeyAdu.nsf/ed56de9361361eb3862563ff005e2509/4fc19b639ffbc4e686257967005244a9?OpenDocument" TargetMode="External"/><Relationship Id="rId41" Type="http://schemas.openxmlformats.org/officeDocument/2006/relationships/hyperlink" Target="http://www.caaarem.mx/Bases/CATLC.nsf/7a19c73e3b37bd9a06256291005e3a98/5e5bb2885edb3217862563c10059a78f?OpenDocument" TargetMode="External"/><Relationship Id="rId1" Type="http://schemas.openxmlformats.org/officeDocument/2006/relationships/slideLayout" Target="../slideLayouts/slideLayout2.xml"/><Relationship Id="rId6" Type="http://schemas.openxmlformats.org/officeDocument/2006/relationships/hyperlink" Target="http://www.caaarem.mx/Bases/LeyAdu.nsf/ed56de9361361eb3862563ff005e2509/9034e9fb9cbadd0086257148005c97ff?OpenDocument" TargetMode="External"/><Relationship Id="rId11" Type="http://schemas.openxmlformats.org/officeDocument/2006/relationships/hyperlink" Target="http://www.caaarem.mx/Bases/LeyAdu.nsf/ed56de9361361eb3862563ff005e2509/c7df9645cc33324186256bca005c6f2c?OpenDocument" TargetMode="External"/><Relationship Id="rId24" Type="http://schemas.openxmlformats.org/officeDocument/2006/relationships/hyperlink" Target="http://www.caaarem.mx/Bases/CIRCULAR08.nsf/a4b8dfedc7185381862564bc007d1773/9a91aab95443b34d8625750f005b9387?OpenDocument" TargetMode="External"/><Relationship Id="rId32" Type="http://schemas.openxmlformats.org/officeDocument/2006/relationships/hyperlink" Target="http://www.caaarem.mx/Bases/CIRCULAR2000.nsf/a4b8dfedc7185381862564bc007d1773/104ae981f8345a848625699a0064c6b2?OpenDocument" TargetMode="External"/><Relationship Id="rId37" Type="http://schemas.openxmlformats.org/officeDocument/2006/relationships/hyperlink" Target="http://www.caaarem.mx/Bases/LeyAdu.nsf/7a19c73e3b37bd9a06256291005e3a98/796003b2772131d18625640300657267?OpenDocument" TargetMode="External"/><Relationship Id="rId40" Type="http://schemas.openxmlformats.org/officeDocument/2006/relationships/hyperlink" Target="http://www.caaarem.mx/Bases/LeyAdu.nsf/ed56de9361361eb3862563ff005e2509/98e847a765a1a0c886256c4f0046abda?OpenDocument" TargetMode="External"/><Relationship Id="rId5" Type="http://schemas.openxmlformats.org/officeDocument/2006/relationships/hyperlink" Target="http://www.caaarem.mx/Bases/LeyAdu.nsf/7a19c73e3b37bd9a06256291005e3a98/d38c9091eca90b63862564030068de51?OpenDocument" TargetMode="External"/><Relationship Id="rId15" Type="http://schemas.openxmlformats.org/officeDocument/2006/relationships/hyperlink" Target="http://www.caaarem.mx/Bases/LeyAdu.nsf/ed56de9361361eb3862563ff005e2509/81141f17f969f66b862576e30068faa2?OpenDocument" TargetMode="External"/><Relationship Id="rId23" Type="http://schemas.openxmlformats.org/officeDocument/2006/relationships/hyperlink" Target="http://www.caaarem.mx/Bases/CIRCULAR08.nsf/a4b8dfedc7185381862564bc007d1773/c0ac55df20ca8159862574e900632fde?OpenDocument" TargetMode="External"/><Relationship Id="rId28" Type="http://schemas.openxmlformats.org/officeDocument/2006/relationships/hyperlink" Target="http://www.caaarem.mx/Bases/LeyAdu.nsf/7a19c73e3b37bd9a06256291005e3a98/517b16d62a0b41dd86256402006caccf?OpenDocument" TargetMode="External"/><Relationship Id="rId36" Type="http://schemas.openxmlformats.org/officeDocument/2006/relationships/hyperlink" Target="http://www.caaarem.mx/Bases/LeyAdu.nsf/7a19c73e3b37bd9a06256291005e3a98/9068b222cc8cb081862564030069cd3b?OpenDocument" TargetMode="External"/><Relationship Id="rId10" Type="http://schemas.openxmlformats.org/officeDocument/2006/relationships/hyperlink" Target="http://www.caaarem.mx/Bases/LeyAdu.nsf/7a19c73e3b37bd9a06256291005e3a98/7dae8c62243dc1ad8625640300662f8c?OpenDocument" TargetMode="External"/><Relationship Id="rId19" Type="http://schemas.openxmlformats.org/officeDocument/2006/relationships/hyperlink" Target="http://www.caaarem.mx/Bases/LeyAdu.nsf/33f0ed68c0c809b68625649e00642d69/a064e75fe131e7aa862566ce005d434d?OpenDocument" TargetMode="External"/><Relationship Id="rId31" Type="http://schemas.openxmlformats.org/officeDocument/2006/relationships/hyperlink" Target="http://www.caaarem.mx/Bases/BoletinACI.nsf/9b207c5c2a138d7986256f7e004f6dbe/db8fa2e3cf4f364f862575a100737fee?OpenDocument" TargetMode="External"/><Relationship Id="rId4" Type="http://schemas.openxmlformats.org/officeDocument/2006/relationships/hyperlink" Target="http://www.caaarem.mx/Bases/LeyAdu.nsf/7a19c73e3b37bd9a06256291005e3a98/0813d11673cb77928625640300688aba?OpenDocument" TargetMode="External"/><Relationship Id="rId9" Type="http://schemas.openxmlformats.org/officeDocument/2006/relationships/hyperlink" Target="http://www.caaarem.mx/Bases/BoletinACI.nsf/9b207c5c2a138d7986256f7e004f6dbe/866ea555846a090386257399004a8b86?OpenDocument" TargetMode="External"/><Relationship Id="rId14" Type="http://schemas.openxmlformats.org/officeDocument/2006/relationships/hyperlink" Target="http://www.caaarem.mx/Bases/LeyAdu.nsf/7a19c73e3b37bd9a06256291005e3a98/ed13db6c6222aeff8625678900623ded?OpenDocument" TargetMode="External"/><Relationship Id="rId22" Type="http://schemas.openxmlformats.org/officeDocument/2006/relationships/hyperlink" Target="http://www.caaarem.mx/Bases/CIRCULAR2005.nsf/a4b8dfedc7185381862564bc007d1773/95555014d0f31a4a8625707a00580e2c?OpenDocument" TargetMode="External"/><Relationship Id="rId27" Type="http://schemas.openxmlformats.org/officeDocument/2006/relationships/hyperlink" Target="http://www.caaarem.mx/Bases/Acuerdos.nsf/33f0ed68c0c809b68625649e00642d69/8a24e9deb0aa4df806256b9700600fc1?OpenDocument" TargetMode="External"/><Relationship Id="rId30" Type="http://schemas.openxmlformats.org/officeDocument/2006/relationships/hyperlink" Target="http://www.caaarem.mx/Bases/BoletinACI.nsf/9b207c5c2a138d7986256f7e004f6dbe/db0dcfbdf95560af8625738d0057d144?OpenDocument" TargetMode="External"/><Relationship Id="rId35" Type="http://schemas.openxmlformats.org/officeDocument/2006/relationships/hyperlink" Target="http://www.caaarem.mx/Bases/TIGIE2002.nsf/76139c8ec2e1d72906256b92005227a1/5169b749d40409e386256c09004b9ffb?OpenDocument"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3.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5.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8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0.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90.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10 Conector recto"/>
          <p:cNvCxnSpPr/>
          <p:nvPr/>
        </p:nvCxnSpPr>
        <p:spPr>
          <a:xfrm rot="5400000">
            <a:off x="7786688" y="5572125"/>
            <a:ext cx="2571750"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2" name="11 Conector recto"/>
          <p:cNvCxnSpPr/>
          <p:nvPr/>
        </p:nvCxnSpPr>
        <p:spPr>
          <a:xfrm rot="5400000">
            <a:off x="7786687" y="5643563"/>
            <a:ext cx="24288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3" name="12 Conector recto"/>
          <p:cNvCxnSpPr/>
          <p:nvPr/>
        </p:nvCxnSpPr>
        <p:spPr>
          <a:xfrm rot="5400000">
            <a:off x="7858125" y="5786438"/>
            <a:ext cx="214312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4" name="13 Conector recto"/>
          <p:cNvCxnSpPr/>
          <p:nvPr/>
        </p:nvCxnSpPr>
        <p:spPr>
          <a:xfrm>
            <a:off x="5429250" y="6715125"/>
            <a:ext cx="3714750"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5" name="14 Conector recto"/>
          <p:cNvCxnSpPr/>
          <p:nvPr/>
        </p:nvCxnSpPr>
        <p:spPr>
          <a:xfrm>
            <a:off x="6143625" y="6643688"/>
            <a:ext cx="30003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6" name="15 Conector recto"/>
          <p:cNvCxnSpPr/>
          <p:nvPr/>
        </p:nvCxnSpPr>
        <p:spPr>
          <a:xfrm>
            <a:off x="6715125" y="6572250"/>
            <a:ext cx="24288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sp>
        <p:nvSpPr>
          <p:cNvPr id="3080" name="1 Rectángulo"/>
          <p:cNvSpPr>
            <a:spLocks noChangeArrowheads="1"/>
          </p:cNvSpPr>
          <p:nvPr/>
        </p:nvSpPr>
        <p:spPr bwMode="auto">
          <a:xfrm>
            <a:off x="7286625" y="6000750"/>
            <a:ext cx="1519238" cy="369888"/>
          </a:xfrm>
          <a:prstGeom prst="rect">
            <a:avLst/>
          </a:prstGeom>
          <a:noFill/>
          <a:ln w="9525">
            <a:noFill/>
            <a:miter lim="800000"/>
            <a:headEnd/>
            <a:tailEnd/>
          </a:ln>
        </p:spPr>
        <p:txBody>
          <a:bodyPr wrap="none">
            <a:spAutoFit/>
          </a:bodyPr>
          <a:lstStyle/>
          <a:p>
            <a:pPr eaLnBrk="0" hangingPunct="0"/>
            <a:r>
              <a:rPr lang="es-MX" i="1">
                <a:solidFill>
                  <a:srgbClr val="003D7A"/>
                </a:solidFill>
                <a:latin typeface="Century Gothic" pitchFamily="34" charset="0"/>
              </a:rPr>
              <a:t>ENERO 2012</a:t>
            </a:r>
            <a:endParaRPr lang="en-US" i="1">
              <a:solidFill>
                <a:srgbClr val="003D7A"/>
              </a:solidFill>
              <a:latin typeface="Century Gothic" pitchFamily="34" charset="0"/>
            </a:endParaRPr>
          </a:p>
        </p:txBody>
      </p:sp>
      <p:pic>
        <p:nvPicPr>
          <p:cNvPr id="3081" name="Picture 2"/>
          <p:cNvPicPr>
            <a:picLocks noChangeAspect="1" noChangeArrowheads="1"/>
          </p:cNvPicPr>
          <p:nvPr/>
        </p:nvPicPr>
        <p:blipFill>
          <a:blip r:embed="rId3" cstate="print"/>
          <a:srcRect/>
          <a:stretch>
            <a:fillRect/>
          </a:stretch>
        </p:blipFill>
        <p:spPr bwMode="auto">
          <a:xfrm>
            <a:off x="15875" y="6165850"/>
            <a:ext cx="1603375" cy="695325"/>
          </a:xfrm>
          <a:prstGeom prst="rect">
            <a:avLst/>
          </a:prstGeom>
          <a:noFill/>
          <a:ln w="9525">
            <a:noFill/>
            <a:miter lim="800000"/>
            <a:headEnd/>
            <a:tailEnd/>
          </a:ln>
        </p:spPr>
      </p:pic>
      <p:pic>
        <p:nvPicPr>
          <p:cNvPr id="3082" name="Picture 1"/>
          <p:cNvPicPr>
            <a:picLocks noChangeAspect="1" noChangeArrowheads="1"/>
          </p:cNvPicPr>
          <p:nvPr/>
        </p:nvPicPr>
        <p:blipFill>
          <a:blip r:embed="rId4" cstate="print"/>
          <a:srcRect l="17647" t="22461" r="72426" b="67773"/>
          <a:stretch>
            <a:fillRect/>
          </a:stretch>
        </p:blipFill>
        <p:spPr bwMode="auto">
          <a:xfrm>
            <a:off x="0" y="0"/>
            <a:ext cx="1285875" cy="714375"/>
          </a:xfrm>
          <a:prstGeom prst="rect">
            <a:avLst/>
          </a:prstGeom>
          <a:noFill/>
          <a:ln w="9525">
            <a:noFill/>
            <a:miter lim="800000"/>
            <a:headEnd/>
            <a:tailEnd/>
          </a:ln>
        </p:spPr>
      </p:pic>
      <p:sp>
        <p:nvSpPr>
          <p:cNvPr id="19" name="18 Rectángulo"/>
          <p:cNvSpPr/>
          <p:nvPr/>
        </p:nvSpPr>
        <p:spPr>
          <a:xfrm>
            <a:off x="0" y="1500188"/>
            <a:ext cx="6429375" cy="3908425"/>
          </a:xfrm>
          <a:prstGeom prst="rect">
            <a:avLst/>
          </a:prstGeom>
        </p:spPr>
        <p:txBody>
          <a:bodyPr>
            <a:spAutoFit/>
          </a:bodyPr>
          <a:lstStyle/>
          <a:p>
            <a:pPr algn="ctr" eaLnBrk="0" hangingPunct="0">
              <a:defRPr/>
            </a:pPr>
            <a:r>
              <a:rPr lang="es-MX" sz="4400" b="1" kern="0" dirty="0">
                <a:solidFill>
                  <a:srgbClr val="003D7A"/>
                </a:solidFill>
                <a:effectLst>
                  <a:outerShdw blurRad="38100" dist="38100" dir="2700000" algn="tl">
                    <a:srgbClr val="000000">
                      <a:alpha val="43137"/>
                    </a:srgbClr>
                  </a:outerShdw>
                </a:effectLst>
                <a:latin typeface="Baskerville Old Face" pitchFamily="18" charset="0"/>
              </a:rPr>
              <a:t>CURSO PRACTICO </a:t>
            </a:r>
          </a:p>
          <a:p>
            <a:pPr algn="ctr" eaLnBrk="0" hangingPunct="0">
              <a:defRPr/>
            </a:pPr>
            <a:r>
              <a:rPr lang="es-MX" sz="4400" b="1" kern="0" dirty="0">
                <a:solidFill>
                  <a:srgbClr val="003D7A"/>
                </a:solidFill>
                <a:effectLst>
                  <a:outerShdw blurRad="38100" dist="38100" dir="2700000" algn="tl">
                    <a:srgbClr val="000000">
                      <a:alpha val="43137"/>
                    </a:srgbClr>
                  </a:outerShdw>
                </a:effectLst>
                <a:latin typeface="Baskerville Old Face" pitchFamily="18" charset="0"/>
              </a:rPr>
              <a:t>DE REFORMAS</a:t>
            </a:r>
          </a:p>
          <a:p>
            <a:pPr algn="ctr" eaLnBrk="0" hangingPunct="0">
              <a:defRPr/>
            </a:pPr>
            <a:r>
              <a:rPr lang="es-MX" sz="4400" b="1" kern="0" dirty="0">
                <a:solidFill>
                  <a:srgbClr val="003D7A"/>
                </a:solidFill>
                <a:effectLst>
                  <a:outerShdw blurRad="38100" dist="38100" dir="2700000" algn="tl">
                    <a:srgbClr val="000000">
                      <a:alpha val="43137"/>
                    </a:srgbClr>
                  </a:outerShdw>
                </a:effectLst>
                <a:latin typeface="Baskerville Old Face" pitchFamily="18" charset="0"/>
              </a:rPr>
              <a:t> EN MATERIA </a:t>
            </a:r>
          </a:p>
          <a:p>
            <a:pPr algn="ctr" eaLnBrk="0" hangingPunct="0">
              <a:defRPr/>
            </a:pPr>
            <a:r>
              <a:rPr lang="es-MX" sz="4400" b="1" kern="0" dirty="0">
                <a:solidFill>
                  <a:srgbClr val="003D7A"/>
                </a:solidFill>
                <a:effectLst>
                  <a:outerShdw blurRad="38100" dist="38100" dir="2700000" algn="tl">
                    <a:srgbClr val="000000">
                      <a:alpha val="43137"/>
                    </a:srgbClr>
                  </a:outerShdw>
                </a:effectLst>
                <a:latin typeface="Baskerville Old Face" pitchFamily="18" charset="0"/>
              </a:rPr>
              <a:t>ADUANERA 2012</a:t>
            </a:r>
          </a:p>
          <a:p>
            <a:pPr algn="ctr" eaLnBrk="0" hangingPunct="0">
              <a:defRPr/>
            </a:pPr>
            <a:endParaRPr lang="es-MX" sz="4000" b="1" kern="0" dirty="0">
              <a:solidFill>
                <a:srgbClr val="003D7A"/>
              </a:solidFill>
              <a:effectLst>
                <a:outerShdw blurRad="38100" dist="38100" dir="2700000" algn="tl">
                  <a:srgbClr val="000000">
                    <a:alpha val="43137"/>
                  </a:srgbClr>
                </a:outerShdw>
              </a:effectLst>
              <a:latin typeface="Baskerville Old Face" pitchFamily="18" charset="0"/>
            </a:endParaRPr>
          </a:p>
          <a:p>
            <a:pPr algn="ctr" eaLnBrk="0" hangingPunct="0">
              <a:defRPr/>
            </a:pPr>
            <a:r>
              <a:rPr lang="es-MX" sz="3200" b="1" kern="0" dirty="0">
                <a:solidFill>
                  <a:srgbClr val="003D7A"/>
                </a:solidFill>
                <a:effectLst>
                  <a:outerShdw blurRad="38100" dist="38100" dir="2700000" algn="tl">
                    <a:srgbClr val="000000">
                      <a:alpha val="43137"/>
                    </a:srgbClr>
                  </a:outerShdw>
                </a:effectLst>
                <a:latin typeface="Baskerville Old Face" pitchFamily="18" charset="0"/>
              </a:rPr>
              <a:t>Expositor: Lorenzo Bermea Aguilar</a:t>
            </a:r>
          </a:p>
        </p:txBody>
      </p:sp>
      <p:sp>
        <p:nvSpPr>
          <p:cNvPr id="17" name="Rectangle 2"/>
          <p:cNvSpPr txBox="1">
            <a:spLocks noChangeArrowheads="1"/>
          </p:cNvSpPr>
          <p:nvPr/>
        </p:nvSpPr>
        <p:spPr>
          <a:xfrm>
            <a:off x="-142875" y="0"/>
            <a:ext cx="9144000" cy="704850"/>
          </a:xfrm>
          <a:prstGeom prst="rect">
            <a:avLst/>
          </a:prstGeom>
        </p:spPr>
        <p:txBody>
          <a:bodyPr/>
          <a:lstStyle/>
          <a:p>
            <a:pPr algn="ctr" eaLnBrk="0" hangingPunct="0">
              <a:defRPr/>
            </a:pPr>
            <a:r>
              <a:rPr lang="es-MX" sz="2400" kern="0" dirty="0">
                <a:solidFill>
                  <a:srgbClr val="00478E"/>
                </a:solidFill>
                <a:effectLst>
                  <a:outerShdw blurRad="38100" dist="38100" dir="2700000" algn="tl">
                    <a:srgbClr val="C0C0C0"/>
                  </a:outerShdw>
                </a:effectLst>
                <a:latin typeface="Century Gothic" pitchFamily="34" charset="0"/>
                <a:cs typeface="+mn-cs"/>
              </a:rPr>
              <a:t>Almanza Villarreal Agencia Aduanal, S.C.</a:t>
            </a:r>
          </a:p>
          <a:p>
            <a:pPr algn="ctr" eaLnBrk="0" hangingPunct="0">
              <a:defRPr/>
            </a:pPr>
            <a:endParaRPr lang="es-MX" sz="2400" kern="0" dirty="0">
              <a:solidFill>
                <a:srgbClr val="00478E"/>
              </a:solidFill>
              <a:effectLst>
                <a:outerShdw blurRad="38100" dist="38100" dir="2700000" algn="tl">
                  <a:srgbClr val="C0C0C0"/>
                </a:outerShdw>
              </a:effectLst>
              <a:latin typeface="Century Gothic" pitchFamily="34" charset="0"/>
              <a:ea typeface="+mj-ea"/>
              <a:cs typeface="+mj-cs"/>
            </a:endParaRPr>
          </a:p>
          <a:p>
            <a:pPr algn="ctr" eaLnBrk="0" hangingPunct="0">
              <a:defRPr/>
            </a:pPr>
            <a:endParaRPr lang="es-MX" sz="2400" kern="0" dirty="0">
              <a:solidFill>
                <a:srgbClr val="00478E"/>
              </a:solidFill>
              <a:effectLst>
                <a:outerShdw blurRad="38100" dist="38100" dir="2700000" algn="tl">
                  <a:srgbClr val="C0C0C0"/>
                </a:outerShdw>
              </a:effectLst>
              <a:latin typeface="Century Gothic" pitchFamily="34" charset="0"/>
              <a:ea typeface="+mj-ea"/>
              <a:cs typeface="+mj-cs"/>
            </a:endParaRPr>
          </a:p>
        </p:txBody>
      </p:sp>
      <p:pic>
        <p:nvPicPr>
          <p:cNvPr id="3085" name="Picture 2"/>
          <p:cNvPicPr>
            <a:picLocks noChangeAspect="1" noChangeArrowheads="1"/>
          </p:cNvPicPr>
          <p:nvPr/>
        </p:nvPicPr>
        <p:blipFill>
          <a:blip r:embed="rId5" cstate="print"/>
          <a:srcRect/>
          <a:stretch>
            <a:fillRect/>
          </a:stretch>
        </p:blipFill>
        <p:spPr bwMode="auto">
          <a:xfrm>
            <a:off x="7429500" y="-71438"/>
            <a:ext cx="1714500" cy="809626"/>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11"/>
          <p:cNvSpPr txBox="1">
            <a:spLocks noChangeArrowheads="1"/>
          </p:cNvSpPr>
          <p:nvPr/>
        </p:nvSpPr>
        <p:spPr bwMode="auto">
          <a:xfrm>
            <a:off x="1403350" y="1341438"/>
            <a:ext cx="6192838" cy="366712"/>
          </a:xfrm>
          <a:prstGeom prst="rect">
            <a:avLst/>
          </a:prstGeom>
          <a:noFill/>
          <a:ln w="9525">
            <a:noFill/>
            <a:miter lim="800000"/>
            <a:headEnd/>
            <a:tailEnd/>
          </a:ln>
        </p:spPr>
        <p:txBody>
          <a:bodyPr>
            <a:spAutoFit/>
          </a:bodyPr>
          <a:lstStyle/>
          <a:p>
            <a:pPr eaLnBrk="0" hangingPunct="0">
              <a:spcBef>
                <a:spcPct val="50000"/>
              </a:spcBef>
            </a:pPr>
            <a:endParaRPr lang="en-US"/>
          </a:p>
        </p:txBody>
      </p:sp>
      <p:cxnSp>
        <p:nvCxnSpPr>
          <p:cNvPr id="11" name="10 Conector recto"/>
          <p:cNvCxnSpPr/>
          <p:nvPr/>
        </p:nvCxnSpPr>
        <p:spPr>
          <a:xfrm rot="5400000">
            <a:off x="7786688" y="5572125"/>
            <a:ext cx="2571750"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3" name="12 Conector recto"/>
          <p:cNvCxnSpPr/>
          <p:nvPr/>
        </p:nvCxnSpPr>
        <p:spPr>
          <a:xfrm rot="5400000">
            <a:off x="7786687" y="5643563"/>
            <a:ext cx="24288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4" name="13 Conector recto"/>
          <p:cNvCxnSpPr/>
          <p:nvPr/>
        </p:nvCxnSpPr>
        <p:spPr>
          <a:xfrm rot="5400000">
            <a:off x="7858125" y="5786438"/>
            <a:ext cx="214312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5" name="14 Conector recto"/>
          <p:cNvCxnSpPr/>
          <p:nvPr/>
        </p:nvCxnSpPr>
        <p:spPr>
          <a:xfrm>
            <a:off x="5429250" y="6715125"/>
            <a:ext cx="3714750"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6" name="15 Conector recto"/>
          <p:cNvCxnSpPr/>
          <p:nvPr/>
        </p:nvCxnSpPr>
        <p:spPr>
          <a:xfrm>
            <a:off x="6143625" y="6643688"/>
            <a:ext cx="30003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7" name="16 Conector recto"/>
          <p:cNvCxnSpPr/>
          <p:nvPr/>
        </p:nvCxnSpPr>
        <p:spPr>
          <a:xfrm>
            <a:off x="6715125" y="6572250"/>
            <a:ext cx="24288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pic>
        <p:nvPicPr>
          <p:cNvPr id="13321" name="Picture 2"/>
          <p:cNvPicPr>
            <a:picLocks noChangeAspect="1" noChangeArrowheads="1"/>
          </p:cNvPicPr>
          <p:nvPr/>
        </p:nvPicPr>
        <p:blipFill>
          <a:blip r:embed="rId2" cstate="print"/>
          <a:srcRect/>
          <a:stretch>
            <a:fillRect/>
          </a:stretch>
        </p:blipFill>
        <p:spPr bwMode="auto">
          <a:xfrm>
            <a:off x="1563688" y="6230938"/>
            <a:ext cx="631825" cy="557212"/>
          </a:xfrm>
          <a:prstGeom prst="rect">
            <a:avLst/>
          </a:prstGeom>
          <a:noFill/>
          <a:ln w="9525">
            <a:noFill/>
            <a:miter lim="800000"/>
            <a:headEnd/>
            <a:tailEnd/>
          </a:ln>
        </p:spPr>
      </p:pic>
      <p:pic>
        <p:nvPicPr>
          <p:cNvPr id="6147" name="Picture 3"/>
          <p:cNvPicPr>
            <a:picLocks noChangeAspect="1" noChangeArrowheads="1"/>
          </p:cNvPicPr>
          <p:nvPr/>
        </p:nvPicPr>
        <p:blipFill>
          <a:blip r:embed="rId3" cstate="print"/>
          <a:srcRect/>
          <a:stretch>
            <a:fillRect/>
          </a:stretch>
        </p:blipFill>
        <p:spPr bwMode="auto">
          <a:xfrm>
            <a:off x="890588" y="1643063"/>
            <a:ext cx="7426325" cy="3536950"/>
          </a:xfrm>
          <a:prstGeom prst="rect">
            <a:avLst/>
          </a:prstGeom>
          <a:ln>
            <a:noFill/>
          </a:ln>
          <a:effectLst>
            <a:outerShdw blurRad="190500" algn="tl" rotWithShape="0">
              <a:srgbClr val="000000">
                <a:alpha val="70000"/>
              </a:srgbClr>
            </a:outerShdw>
          </a:effectLst>
          <a:extLst/>
        </p:spPr>
      </p:pic>
      <p:sp>
        <p:nvSpPr>
          <p:cNvPr id="2" name="1 Rectángulo"/>
          <p:cNvSpPr/>
          <p:nvPr/>
        </p:nvSpPr>
        <p:spPr>
          <a:xfrm>
            <a:off x="900113" y="5732463"/>
            <a:ext cx="7704137" cy="369887"/>
          </a:xfrm>
          <a:prstGeom prst="rect">
            <a:avLst/>
          </a:prstGeom>
        </p:spPr>
        <p:txBody>
          <a:bodyPr>
            <a:spAutoFit/>
          </a:bodyPr>
          <a:lstStyle/>
          <a:p>
            <a:pPr algn="ctr" eaLnBrk="0" hangingPunct="0">
              <a:defRPr/>
            </a:pPr>
            <a:r>
              <a:rPr lang="es-MX" b="1" kern="0" dirty="0">
                <a:solidFill>
                  <a:srgbClr val="00478E"/>
                </a:solidFill>
                <a:effectLst>
                  <a:outerShdw blurRad="38100" dist="38100" dir="2700000" algn="tl">
                    <a:srgbClr val="000000">
                      <a:alpha val="43137"/>
                    </a:srgbClr>
                  </a:outerShdw>
                </a:effectLst>
                <a:latin typeface="Century Gothic" pitchFamily="34" charset="0"/>
                <a:cs typeface="+mn-cs"/>
              </a:rPr>
              <a:t>Mas información - Manual de Usuarios Externos VU</a:t>
            </a:r>
            <a:endParaRPr lang="es-MX" b="1" dirty="0">
              <a:effectLst>
                <a:outerShdw blurRad="38100" dist="38100" dir="2700000" algn="tl">
                  <a:srgbClr val="000000">
                    <a:alpha val="43137"/>
                  </a:srgbClr>
                </a:outerShdw>
              </a:effectLst>
              <a:latin typeface="Arial" pitchFamily="34" charset="0"/>
              <a:cs typeface="+mn-cs"/>
            </a:endParaRPr>
          </a:p>
        </p:txBody>
      </p:sp>
      <p:pic>
        <p:nvPicPr>
          <p:cNvPr id="13324" name="Picture 5" descr="http://tienda.narava.es/images/cuaderno_1512062-.jpg">
            <a:hlinkClick r:id="rId4" action="ppaction://hlinkfile"/>
          </p:cNvPr>
          <p:cNvPicPr>
            <a:picLocks noChangeAspect="1" noChangeArrowheads="1"/>
          </p:cNvPicPr>
          <p:nvPr/>
        </p:nvPicPr>
        <p:blipFill>
          <a:blip r:embed="rId5" cstate="print"/>
          <a:srcRect/>
          <a:stretch>
            <a:fillRect/>
          </a:stretch>
        </p:blipFill>
        <p:spPr bwMode="auto">
          <a:xfrm>
            <a:off x="7715250" y="5643563"/>
            <a:ext cx="633413" cy="633412"/>
          </a:xfrm>
          <a:prstGeom prst="rect">
            <a:avLst/>
          </a:prstGeom>
          <a:noFill/>
          <a:ln w="9525">
            <a:noFill/>
            <a:miter lim="800000"/>
            <a:headEnd/>
            <a:tailEnd/>
          </a:ln>
        </p:spPr>
      </p:pic>
      <p:sp>
        <p:nvSpPr>
          <p:cNvPr id="19" name="Rectangle 2"/>
          <p:cNvSpPr txBox="1">
            <a:spLocks noChangeArrowheads="1"/>
          </p:cNvSpPr>
          <p:nvPr/>
        </p:nvSpPr>
        <p:spPr>
          <a:xfrm>
            <a:off x="0" y="0"/>
            <a:ext cx="9144000" cy="704850"/>
          </a:xfrm>
          <a:prstGeom prst="rect">
            <a:avLst/>
          </a:prstGeom>
        </p:spPr>
        <p:txBody>
          <a:bodyPr/>
          <a:lstStyle/>
          <a:p>
            <a:pPr algn="ctr" eaLnBrk="0" hangingPunct="0">
              <a:defRPr/>
            </a:pPr>
            <a:r>
              <a:rPr lang="es-MX" sz="2400" kern="0" dirty="0">
                <a:solidFill>
                  <a:srgbClr val="00478E"/>
                </a:solidFill>
                <a:effectLst>
                  <a:outerShdw blurRad="38100" dist="38100" dir="2700000" algn="tl">
                    <a:srgbClr val="C0C0C0"/>
                  </a:outerShdw>
                </a:effectLst>
                <a:latin typeface="Century Gothic" pitchFamily="34" charset="0"/>
                <a:cs typeface="+mn-cs"/>
              </a:rPr>
              <a:t>Almanza Villarreal Agencia Aduanal, S.C.</a:t>
            </a:r>
          </a:p>
          <a:p>
            <a:pPr algn="ctr" eaLnBrk="0" hangingPunct="0">
              <a:defRPr/>
            </a:pPr>
            <a:endParaRPr lang="es-MX" sz="2400" kern="0" dirty="0">
              <a:solidFill>
                <a:srgbClr val="00478E"/>
              </a:solidFill>
              <a:effectLst>
                <a:outerShdw blurRad="38100" dist="38100" dir="2700000" algn="tl">
                  <a:srgbClr val="C0C0C0"/>
                </a:outerShdw>
              </a:effectLst>
              <a:latin typeface="Century Gothic" pitchFamily="34" charset="0"/>
              <a:ea typeface="+mj-ea"/>
              <a:cs typeface="+mj-cs"/>
            </a:endParaRPr>
          </a:p>
          <a:p>
            <a:pPr algn="ctr" eaLnBrk="0" hangingPunct="0">
              <a:defRPr/>
            </a:pPr>
            <a:endParaRPr lang="es-MX" sz="2400" kern="0" dirty="0">
              <a:solidFill>
                <a:srgbClr val="00478E"/>
              </a:solidFill>
              <a:effectLst>
                <a:outerShdw blurRad="38100" dist="38100" dir="2700000" algn="tl">
                  <a:srgbClr val="C0C0C0"/>
                </a:outerShdw>
              </a:effectLst>
              <a:latin typeface="Century Gothic" pitchFamily="34" charset="0"/>
              <a:ea typeface="+mj-ea"/>
              <a:cs typeface="+mj-cs"/>
            </a:endParaRPr>
          </a:p>
        </p:txBody>
      </p:sp>
      <p:sp>
        <p:nvSpPr>
          <p:cNvPr id="20" name="Rectangle 2"/>
          <p:cNvSpPr txBox="1">
            <a:spLocks noChangeArrowheads="1"/>
          </p:cNvSpPr>
          <p:nvPr/>
        </p:nvSpPr>
        <p:spPr>
          <a:xfrm>
            <a:off x="179388" y="476250"/>
            <a:ext cx="8629650" cy="704850"/>
          </a:xfrm>
          <a:prstGeom prst="rect">
            <a:avLst/>
          </a:prstGeom>
        </p:spPr>
        <p:txBody>
          <a:bodyPr/>
          <a:lstStyle/>
          <a:p>
            <a:pPr algn="ctr" eaLnBrk="0" hangingPunct="0">
              <a:defRPr/>
            </a:pPr>
            <a:r>
              <a:rPr lang="es-MX" sz="3200" b="1" kern="0" dirty="0">
                <a:solidFill>
                  <a:srgbClr val="00478E"/>
                </a:solidFill>
                <a:latin typeface="Century Gothic" pitchFamily="34" charset="0"/>
                <a:ea typeface="+mj-ea"/>
                <a:cs typeface="+mj-cs"/>
              </a:rPr>
              <a:t>USUARIOS CON FIEL</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nodeType="withEffect">
                                  <p:stCondLst>
                                    <p:cond delay="0"/>
                                  </p:stCondLst>
                                  <p:childTnLst>
                                    <p:set>
                                      <p:cBhvr>
                                        <p:cTn id="6" dur="1" fill="hold">
                                          <p:stCondLst>
                                            <p:cond delay="0"/>
                                          </p:stCondLst>
                                        </p:cTn>
                                        <p:tgtEl>
                                          <p:spTgt spid="6147"/>
                                        </p:tgtEl>
                                        <p:attrNameLst>
                                          <p:attrName>style.visibility</p:attrName>
                                        </p:attrNameLst>
                                      </p:cBhvr>
                                      <p:to>
                                        <p:strVal val="visible"/>
                                      </p:to>
                                    </p:set>
                                    <p:animEffect transition="in" filter="fade">
                                      <p:cBhvr>
                                        <p:cTn id="7" dur="1000"/>
                                        <p:tgtEl>
                                          <p:spTgt spid="6147"/>
                                        </p:tgtEl>
                                      </p:cBhvr>
                                    </p:animEffect>
                                    <p:anim calcmode="lin" valueType="num">
                                      <p:cBhvr>
                                        <p:cTn id="8" dur="1000" fill="hold"/>
                                        <p:tgtEl>
                                          <p:spTgt spid="6147"/>
                                        </p:tgtEl>
                                        <p:attrNameLst>
                                          <p:attrName>ppt_x</p:attrName>
                                        </p:attrNameLst>
                                      </p:cBhvr>
                                      <p:tavLst>
                                        <p:tav tm="0">
                                          <p:val>
                                            <p:strVal val="#ppt_x"/>
                                          </p:val>
                                        </p:tav>
                                        <p:tav tm="100000">
                                          <p:val>
                                            <p:strVal val="#ppt_x"/>
                                          </p:val>
                                        </p:tav>
                                      </p:tavLst>
                                    </p:anim>
                                    <p:anim calcmode="lin" valueType="num">
                                      <p:cBhvr>
                                        <p:cTn id="9" dur="1000" fill="hold"/>
                                        <p:tgtEl>
                                          <p:spTgt spid="6147"/>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2000"/>
                                        <p:tgtEl>
                                          <p:spTgt spid="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1000"/>
                                        <p:tgtEl>
                                          <p:spTgt spid="20"/>
                                        </p:tgtEl>
                                      </p:cBhvr>
                                    </p:animEffect>
                                  </p:childTnLst>
                                </p:cTn>
                              </p:par>
                              <p:par>
                                <p:cTn id="16" presetID="47" presetClass="entr" presetSubtype="0" fill="hold" grpId="1"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1000"/>
                                        <p:tgtEl>
                                          <p:spTgt spid="20"/>
                                        </p:tgtEl>
                                      </p:cBhvr>
                                    </p:animEffect>
                                    <p:anim calcmode="lin" valueType="num">
                                      <p:cBhvr>
                                        <p:cTn id="19" dur="1000" fill="hold"/>
                                        <p:tgtEl>
                                          <p:spTgt spid="20"/>
                                        </p:tgtEl>
                                        <p:attrNameLst>
                                          <p:attrName>ppt_x</p:attrName>
                                        </p:attrNameLst>
                                      </p:cBhvr>
                                      <p:tavLst>
                                        <p:tav tm="0">
                                          <p:val>
                                            <p:strVal val="#ppt_x"/>
                                          </p:val>
                                        </p:tav>
                                        <p:tav tm="100000">
                                          <p:val>
                                            <p:strVal val="#ppt_x"/>
                                          </p:val>
                                        </p:tav>
                                      </p:tavLst>
                                    </p:anim>
                                    <p:anim calcmode="lin" valueType="num">
                                      <p:cBhvr>
                                        <p:cTn id="20"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0" grpId="0"/>
      <p:bldP spid="20" grpId="1"/>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ext Box 11"/>
          <p:cNvSpPr txBox="1">
            <a:spLocks noChangeArrowheads="1"/>
          </p:cNvSpPr>
          <p:nvPr/>
        </p:nvSpPr>
        <p:spPr bwMode="auto">
          <a:xfrm>
            <a:off x="1403350" y="1341438"/>
            <a:ext cx="6192838" cy="366712"/>
          </a:xfrm>
          <a:prstGeom prst="rect">
            <a:avLst/>
          </a:prstGeom>
          <a:noFill/>
          <a:ln w="9525">
            <a:noFill/>
            <a:miter lim="800000"/>
            <a:headEnd/>
            <a:tailEnd/>
          </a:ln>
        </p:spPr>
        <p:txBody>
          <a:bodyPr>
            <a:spAutoFit/>
          </a:bodyPr>
          <a:lstStyle/>
          <a:p>
            <a:pPr eaLnBrk="0" hangingPunct="0">
              <a:spcBef>
                <a:spcPct val="50000"/>
              </a:spcBef>
            </a:pPr>
            <a:endParaRPr lang="en-US"/>
          </a:p>
        </p:txBody>
      </p:sp>
      <p:sp>
        <p:nvSpPr>
          <p:cNvPr id="12" name="Rectangle 2"/>
          <p:cNvSpPr txBox="1">
            <a:spLocks noChangeArrowheads="1"/>
          </p:cNvSpPr>
          <p:nvPr/>
        </p:nvSpPr>
        <p:spPr>
          <a:xfrm>
            <a:off x="1490663" y="347663"/>
            <a:ext cx="6321425" cy="704850"/>
          </a:xfrm>
          <a:prstGeom prst="rect">
            <a:avLst/>
          </a:prstGeom>
        </p:spPr>
        <p:txBody>
          <a:bodyPr/>
          <a:lstStyle/>
          <a:p>
            <a:pPr algn="ctr" eaLnBrk="0" hangingPunct="0">
              <a:defRPr/>
            </a:pPr>
            <a:endParaRPr lang="es-ES" sz="3800" kern="0" dirty="0">
              <a:solidFill>
                <a:srgbClr val="00478E"/>
              </a:solidFill>
              <a:effectLst>
                <a:outerShdw blurRad="38100" dist="38100" dir="2700000" algn="tl">
                  <a:srgbClr val="C0C0C0"/>
                </a:outerShdw>
              </a:effectLst>
              <a:latin typeface="Century Gothic" pitchFamily="34" charset="0"/>
              <a:ea typeface="+mj-ea"/>
              <a:cs typeface="+mj-cs"/>
            </a:endParaRPr>
          </a:p>
        </p:txBody>
      </p:sp>
      <p:cxnSp>
        <p:nvCxnSpPr>
          <p:cNvPr id="11" name="10 Conector recto"/>
          <p:cNvCxnSpPr/>
          <p:nvPr/>
        </p:nvCxnSpPr>
        <p:spPr>
          <a:xfrm rot="5400000">
            <a:off x="7786688" y="5572125"/>
            <a:ext cx="2571750"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3" name="12 Conector recto"/>
          <p:cNvCxnSpPr/>
          <p:nvPr/>
        </p:nvCxnSpPr>
        <p:spPr>
          <a:xfrm rot="5400000">
            <a:off x="7786687" y="5643563"/>
            <a:ext cx="24288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4" name="13 Conector recto"/>
          <p:cNvCxnSpPr/>
          <p:nvPr/>
        </p:nvCxnSpPr>
        <p:spPr>
          <a:xfrm rot="5400000">
            <a:off x="7858125" y="5786438"/>
            <a:ext cx="214312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5" name="14 Conector recto"/>
          <p:cNvCxnSpPr/>
          <p:nvPr/>
        </p:nvCxnSpPr>
        <p:spPr>
          <a:xfrm>
            <a:off x="5429250" y="6715125"/>
            <a:ext cx="3714750"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6" name="15 Conector recto"/>
          <p:cNvCxnSpPr/>
          <p:nvPr/>
        </p:nvCxnSpPr>
        <p:spPr>
          <a:xfrm>
            <a:off x="6143625" y="6643688"/>
            <a:ext cx="30003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7" name="16 Conector recto"/>
          <p:cNvCxnSpPr/>
          <p:nvPr/>
        </p:nvCxnSpPr>
        <p:spPr>
          <a:xfrm>
            <a:off x="6715125" y="6572250"/>
            <a:ext cx="24288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sp>
        <p:nvSpPr>
          <p:cNvPr id="2" name="1 Rectángulo"/>
          <p:cNvSpPr/>
          <p:nvPr/>
        </p:nvSpPr>
        <p:spPr>
          <a:xfrm>
            <a:off x="179388" y="1628775"/>
            <a:ext cx="8750300" cy="415925"/>
          </a:xfrm>
          <a:prstGeom prst="rect">
            <a:avLst/>
          </a:prstGeom>
        </p:spPr>
        <p:txBody>
          <a:bodyPr>
            <a:spAutoFit/>
          </a:bodyPr>
          <a:lstStyle/>
          <a:p>
            <a:pPr algn="ctr" eaLnBrk="0" hangingPunct="0">
              <a:defRPr/>
            </a:pPr>
            <a:r>
              <a:rPr lang="es-MX" b="1" dirty="0">
                <a:cs typeface="+mn-cs"/>
              </a:rPr>
              <a:t>		</a:t>
            </a:r>
            <a:endParaRPr lang="es-MX" sz="2100" kern="0" dirty="0">
              <a:solidFill>
                <a:srgbClr val="00478E"/>
              </a:solidFill>
              <a:effectLst>
                <a:outerShdw blurRad="38100" dist="38100" dir="2700000" algn="tl">
                  <a:srgbClr val="C0C0C0"/>
                </a:outerShdw>
              </a:effectLst>
              <a:latin typeface="Century Gothic" pitchFamily="34" charset="0"/>
              <a:ea typeface="+mj-ea"/>
              <a:cs typeface="+mj-cs"/>
            </a:endParaRPr>
          </a:p>
        </p:txBody>
      </p:sp>
      <p:pic>
        <p:nvPicPr>
          <p:cNvPr id="19" name="Picture 6"/>
          <p:cNvPicPr>
            <a:picLocks noChangeAspect="1" noChangeArrowheads="1"/>
          </p:cNvPicPr>
          <p:nvPr/>
        </p:nvPicPr>
        <p:blipFill>
          <a:blip r:embed="rId2" cstate="print"/>
          <a:srcRect l="28235" t="27083" r="28235" b="9375"/>
          <a:stretch>
            <a:fillRect/>
          </a:stretch>
        </p:blipFill>
        <p:spPr bwMode="auto">
          <a:xfrm>
            <a:off x="785813" y="1643063"/>
            <a:ext cx="7572375" cy="4514850"/>
          </a:xfrm>
          <a:prstGeom prst="rect">
            <a:avLst/>
          </a:prstGeom>
          <a:ln w="57150" cap="sq">
            <a:solidFill>
              <a:srgbClr val="FF0000"/>
            </a:solidFill>
            <a:prstDash val="solid"/>
            <a:miter lim="800000"/>
          </a:ln>
          <a:effectLst>
            <a:outerShdw blurRad="50800" dist="38100" dir="2700000" algn="tl" rotWithShape="0">
              <a:srgbClr val="000000">
                <a:alpha val="43000"/>
              </a:srgbClr>
            </a:outerShdw>
          </a:effectLst>
        </p:spPr>
      </p:pic>
      <p:sp>
        <p:nvSpPr>
          <p:cNvPr id="18" name="Rectangle 2"/>
          <p:cNvSpPr txBox="1">
            <a:spLocks noChangeArrowheads="1"/>
          </p:cNvSpPr>
          <p:nvPr/>
        </p:nvSpPr>
        <p:spPr>
          <a:xfrm>
            <a:off x="0" y="0"/>
            <a:ext cx="9144000" cy="704850"/>
          </a:xfrm>
          <a:prstGeom prst="rect">
            <a:avLst/>
          </a:prstGeom>
        </p:spPr>
        <p:txBody>
          <a:bodyPr/>
          <a:lstStyle/>
          <a:p>
            <a:pPr algn="ctr" eaLnBrk="0" hangingPunct="0">
              <a:defRPr/>
            </a:pPr>
            <a:r>
              <a:rPr lang="es-MX" sz="2400" kern="0" dirty="0">
                <a:solidFill>
                  <a:srgbClr val="00478E"/>
                </a:solidFill>
                <a:effectLst>
                  <a:outerShdw blurRad="38100" dist="38100" dir="2700000" algn="tl">
                    <a:srgbClr val="C0C0C0"/>
                  </a:outerShdw>
                </a:effectLst>
                <a:latin typeface="Century Gothic" pitchFamily="34" charset="0"/>
                <a:cs typeface="+mn-cs"/>
              </a:rPr>
              <a:t>Almanza Villarreal Agencia Aduanal, S.C.</a:t>
            </a:r>
          </a:p>
          <a:p>
            <a:pPr algn="ctr" eaLnBrk="0" hangingPunct="0">
              <a:defRPr/>
            </a:pPr>
            <a:endParaRPr lang="es-MX" sz="2400" kern="0" dirty="0">
              <a:solidFill>
                <a:srgbClr val="00478E"/>
              </a:solidFill>
              <a:effectLst>
                <a:outerShdw blurRad="38100" dist="38100" dir="2700000" algn="tl">
                  <a:srgbClr val="C0C0C0"/>
                </a:outerShdw>
              </a:effectLst>
              <a:latin typeface="Century Gothic" pitchFamily="34" charset="0"/>
              <a:ea typeface="+mj-ea"/>
              <a:cs typeface="+mj-cs"/>
            </a:endParaRPr>
          </a:p>
          <a:p>
            <a:pPr algn="ctr" eaLnBrk="0" hangingPunct="0">
              <a:defRPr/>
            </a:pPr>
            <a:endParaRPr lang="es-MX" sz="2400" kern="0" dirty="0">
              <a:solidFill>
                <a:srgbClr val="00478E"/>
              </a:solidFill>
              <a:effectLst>
                <a:outerShdw blurRad="38100" dist="38100" dir="2700000" algn="tl">
                  <a:srgbClr val="C0C0C0"/>
                </a:outerShdw>
              </a:effectLst>
              <a:latin typeface="Century Gothic" pitchFamily="34" charset="0"/>
              <a:ea typeface="+mj-ea"/>
              <a:cs typeface="+mj-cs"/>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childTnLst>
                                </p:cTn>
                              </p:par>
                              <p:par>
                                <p:cTn id="8" presetID="47" presetClass="entr" presetSubtype="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1000"/>
                                        <p:tgtEl>
                                          <p:spTgt spid="19"/>
                                        </p:tgtEl>
                                      </p:cBhvr>
                                    </p:animEffect>
                                    <p:anim calcmode="lin" valueType="num">
                                      <p:cBhvr>
                                        <p:cTn id="11" dur="1000" fill="hold"/>
                                        <p:tgtEl>
                                          <p:spTgt spid="19"/>
                                        </p:tgtEl>
                                        <p:attrNameLst>
                                          <p:attrName>ppt_x</p:attrName>
                                        </p:attrNameLst>
                                      </p:cBhvr>
                                      <p:tavLst>
                                        <p:tav tm="0">
                                          <p:val>
                                            <p:strVal val="#ppt_x"/>
                                          </p:val>
                                        </p:tav>
                                        <p:tav tm="100000">
                                          <p:val>
                                            <p:strVal val="#ppt_x"/>
                                          </p:val>
                                        </p:tav>
                                      </p:tavLst>
                                    </p:anim>
                                    <p:anim calcmode="lin" valueType="num">
                                      <p:cBhvr>
                                        <p:cTn id="12"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ext Box 11"/>
          <p:cNvSpPr txBox="1">
            <a:spLocks noChangeArrowheads="1"/>
          </p:cNvSpPr>
          <p:nvPr/>
        </p:nvSpPr>
        <p:spPr bwMode="auto">
          <a:xfrm>
            <a:off x="1403350" y="1341438"/>
            <a:ext cx="6192838" cy="366712"/>
          </a:xfrm>
          <a:prstGeom prst="rect">
            <a:avLst/>
          </a:prstGeom>
          <a:noFill/>
          <a:ln w="9525">
            <a:noFill/>
            <a:miter lim="800000"/>
            <a:headEnd/>
            <a:tailEnd/>
          </a:ln>
        </p:spPr>
        <p:txBody>
          <a:bodyPr>
            <a:spAutoFit/>
          </a:bodyPr>
          <a:lstStyle/>
          <a:p>
            <a:pPr eaLnBrk="0" hangingPunct="0">
              <a:spcBef>
                <a:spcPct val="50000"/>
              </a:spcBef>
            </a:pPr>
            <a:endParaRPr lang="en-US"/>
          </a:p>
        </p:txBody>
      </p:sp>
      <p:sp>
        <p:nvSpPr>
          <p:cNvPr id="12" name="Rectangle 2"/>
          <p:cNvSpPr txBox="1">
            <a:spLocks noChangeArrowheads="1"/>
          </p:cNvSpPr>
          <p:nvPr/>
        </p:nvSpPr>
        <p:spPr>
          <a:xfrm>
            <a:off x="1490663" y="347663"/>
            <a:ext cx="6321425" cy="704850"/>
          </a:xfrm>
          <a:prstGeom prst="rect">
            <a:avLst/>
          </a:prstGeom>
        </p:spPr>
        <p:txBody>
          <a:bodyPr/>
          <a:lstStyle/>
          <a:p>
            <a:pPr algn="ctr" eaLnBrk="0" hangingPunct="0">
              <a:defRPr/>
            </a:pPr>
            <a:endParaRPr lang="es-ES" sz="3800" kern="0" dirty="0">
              <a:solidFill>
                <a:srgbClr val="00478E"/>
              </a:solidFill>
              <a:effectLst>
                <a:outerShdw blurRad="38100" dist="38100" dir="2700000" algn="tl">
                  <a:srgbClr val="C0C0C0"/>
                </a:outerShdw>
              </a:effectLst>
              <a:latin typeface="Century Gothic" pitchFamily="34" charset="0"/>
              <a:ea typeface="+mj-ea"/>
              <a:cs typeface="+mj-cs"/>
            </a:endParaRPr>
          </a:p>
        </p:txBody>
      </p:sp>
      <p:cxnSp>
        <p:nvCxnSpPr>
          <p:cNvPr id="11" name="10 Conector recto"/>
          <p:cNvCxnSpPr/>
          <p:nvPr/>
        </p:nvCxnSpPr>
        <p:spPr>
          <a:xfrm rot="5400000">
            <a:off x="7786688" y="5572125"/>
            <a:ext cx="2571750"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3" name="12 Conector recto"/>
          <p:cNvCxnSpPr/>
          <p:nvPr/>
        </p:nvCxnSpPr>
        <p:spPr>
          <a:xfrm rot="5400000">
            <a:off x="7786687" y="5643563"/>
            <a:ext cx="24288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4" name="13 Conector recto"/>
          <p:cNvCxnSpPr/>
          <p:nvPr/>
        </p:nvCxnSpPr>
        <p:spPr>
          <a:xfrm rot="5400000">
            <a:off x="7858125" y="5786438"/>
            <a:ext cx="214312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5" name="14 Conector recto"/>
          <p:cNvCxnSpPr/>
          <p:nvPr/>
        </p:nvCxnSpPr>
        <p:spPr>
          <a:xfrm>
            <a:off x="5429250" y="6715125"/>
            <a:ext cx="3714750"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6" name="15 Conector recto"/>
          <p:cNvCxnSpPr/>
          <p:nvPr/>
        </p:nvCxnSpPr>
        <p:spPr>
          <a:xfrm>
            <a:off x="6143625" y="6643688"/>
            <a:ext cx="30003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7" name="16 Conector recto"/>
          <p:cNvCxnSpPr/>
          <p:nvPr/>
        </p:nvCxnSpPr>
        <p:spPr>
          <a:xfrm>
            <a:off x="6715125" y="6572250"/>
            <a:ext cx="24288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sp>
        <p:nvSpPr>
          <p:cNvPr id="2" name="1 Rectángulo"/>
          <p:cNvSpPr/>
          <p:nvPr/>
        </p:nvSpPr>
        <p:spPr>
          <a:xfrm>
            <a:off x="179388" y="1628775"/>
            <a:ext cx="8750300" cy="415925"/>
          </a:xfrm>
          <a:prstGeom prst="rect">
            <a:avLst/>
          </a:prstGeom>
        </p:spPr>
        <p:txBody>
          <a:bodyPr>
            <a:spAutoFit/>
          </a:bodyPr>
          <a:lstStyle/>
          <a:p>
            <a:pPr algn="ctr" eaLnBrk="0" hangingPunct="0">
              <a:defRPr/>
            </a:pPr>
            <a:r>
              <a:rPr lang="es-MX" b="1" dirty="0">
                <a:cs typeface="+mn-cs"/>
              </a:rPr>
              <a:t>		</a:t>
            </a:r>
            <a:endParaRPr lang="es-MX" sz="2100" kern="0" dirty="0">
              <a:solidFill>
                <a:srgbClr val="00478E"/>
              </a:solidFill>
              <a:effectLst>
                <a:outerShdw blurRad="38100" dist="38100" dir="2700000" algn="tl">
                  <a:srgbClr val="C0C0C0"/>
                </a:outerShdw>
              </a:effectLst>
              <a:latin typeface="Century Gothic" pitchFamily="34" charset="0"/>
              <a:ea typeface="+mj-ea"/>
              <a:cs typeface="+mj-cs"/>
            </a:endParaRPr>
          </a:p>
        </p:txBody>
      </p:sp>
      <p:pic>
        <p:nvPicPr>
          <p:cNvPr id="19" name="Picture 6"/>
          <p:cNvPicPr>
            <a:picLocks noChangeAspect="1" noChangeArrowheads="1"/>
          </p:cNvPicPr>
          <p:nvPr/>
        </p:nvPicPr>
        <p:blipFill>
          <a:blip r:embed="rId2" cstate="print"/>
          <a:srcRect l="30588" t="26042" r="29412" b="6250"/>
          <a:stretch>
            <a:fillRect/>
          </a:stretch>
        </p:blipFill>
        <p:spPr bwMode="auto">
          <a:xfrm>
            <a:off x="785813" y="1357313"/>
            <a:ext cx="7572375" cy="4857750"/>
          </a:xfrm>
          <a:prstGeom prst="rect">
            <a:avLst/>
          </a:prstGeom>
          <a:ln w="57150" cap="sq">
            <a:solidFill>
              <a:srgbClr val="FF0000"/>
            </a:solidFill>
            <a:prstDash val="solid"/>
            <a:miter lim="800000"/>
          </a:ln>
          <a:effectLst>
            <a:outerShdw blurRad="50800" dist="38100" dir="2700000" algn="tl" rotWithShape="0">
              <a:srgbClr val="000000">
                <a:alpha val="43000"/>
              </a:srgbClr>
            </a:outerShdw>
          </a:effectLst>
        </p:spPr>
      </p:pic>
      <p:sp>
        <p:nvSpPr>
          <p:cNvPr id="18" name="Rectangle 2"/>
          <p:cNvSpPr txBox="1">
            <a:spLocks noChangeArrowheads="1"/>
          </p:cNvSpPr>
          <p:nvPr/>
        </p:nvSpPr>
        <p:spPr>
          <a:xfrm>
            <a:off x="0" y="0"/>
            <a:ext cx="9144000" cy="704850"/>
          </a:xfrm>
          <a:prstGeom prst="rect">
            <a:avLst/>
          </a:prstGeom>
        </p:spPr>
        <p:txBody>
          <a:bodyPr/>
          <a:lstStyle/>
          <a:p>
            <a:pPr algn="ctr" eaLnBrk="0" hangingPunct="0">
              <a:defRPr/>
            </a:pPr>
            <a:r>
              <a:rPr lang="es-MX" sz="2400" kern="0" dirty="0">
                <a:solidFill>
                  <a:srgbClr val="00478E"/>
                </a:solidFill>
                <a:effectLst>
                  <a:outerShdw blurRad="38100" dist="38100" dir="2700000" algn="tl">
                    <a:srgbClr val="C0C0C0"/>
                  </a:outerShdw>
                </a:effectLst>
                <a:latin typeface="Century Gothic" pitchFamily="34" charset="0"/>
                <a:cs typeface="+mn-cs"/>
              </a:rPr>
              <a:t>Almanza Villarreal Agencia Aduanal, S.C.</a:t>
            </a:r>
          </a:p>
          <a:p>
            <a:pPr algn="ctr" eaLnBrk="0" hangingPunct="0">
              <a:defRPr/>
            </a:pPr>
            <a:endParaRPr lang="es-MX" sz="2400" kern="0" dirty="0">
              <a:solidFill>
                <a:srgbClr val="00478E"/>
              </a:solidFill>
              <a:effectLst>
                <a:outerShdw blurRad="38100" dist="38100" dir="2700000" algn="tl">
                  <a:srgbClr val="C0C0C0"/>
                </a:outerShdw>
              </a:effectLst>
              <a:latin typeface="Century Gothic" pitchFamily="34" charset="0"/>
              <a:ea typeface="+mj-ea"/>
              <a:cs typeface="+mj-cs"/>
            </a:endParaRPr>
          </a:p>
          <a:p>
            <a:pPr algn="ctr" eaLnBrk="0" hangingPunct="0">
              <a:defRPr/>
            </a:pPr>
            <a:endParaRPr lang="es-MX" sz="2400" kern="0" dirty="0">
              <a:solidFill>
                <a:srgbClr val="00478E"/>
              </a:solidFill>
              <a:effectLst>
                <a:outerShdw blurRad="38100" dist="38100" dir="2700000" algn="tl">
                  <a:srgbClr val="C0C0C0"/>
                </a:outerShdw>
              </a:effectLst>
              <a:latin typeface="Century Gothic" pitchFamily="34" charset="0"/>
              <a:ea typeface="+mj-ea"/>
              <a:cs typeface="+mj-cs"/>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childTnLst>
                                </p:cTn>
                              </p:par>
                              <p:par>
                                <p:cTn id="8" presetID="47" presetClass="entr" presetSubtype="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1000"/>
                                        <p:tgtEl>
                                          <p:spTgt spid="19"/>
                                        </p:tgtEl>
                                      </p:cBhvr>
                                    </p:animEffect>
                                    <p:anim calcmode="lin" valueType="num">
                                      <p:cBhvr>
                                        <p:cTn id="11" dur="1000" fill="hold"/>
                                        <p:tgtEl>
                                          <p:spTgt spid="19"/>
                                        </p:tgtEl>
                                        <p:attrNameLst>
                                          <p:attrName>ppt_x</p:attrName>
                                        </p:attrNameLst>
                                      </p:cBhvr>
                                      <p:tavLst>
                                        <p:tav tm="0">
                                          <p:val>
                                            <p:strVal val="#ppt_x"/>
                                          </p:val>
                                        </p:tav>
                                        <p:tav tm="100000">
                                          <p:val>
                                            <p:strVal val="#ppt_x"/>
                                          </p:val>
                                        </p:tav>
                                      </p:tavLst>
                                    </p:anim>
                                    <p:anim calcmode="lin" valueType="num">
                                      <p:cBhvr>
                                        <p:cTn id="12"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ext Box 11"/>
          <p:cNvSpPr txBox="1">
            <a:spLocks noChangeArrowheads="1"/>
          </p:cNvSpPr>
          <p:nvPr/>
        </p:nvSpPr>
        <p:spPr bwMode="auto">
          <a:xfrm>
            <a:off x="1403350" y="1341438"/>
            <a:ext cx="6192838" cy="366712"/>
          </a:xfrm>
          <a:prstGeom prst="rect">
            <a:avLst/>
          </a:prstGeom>
          <a:noFill/>
          <a:ln w="9525">
            <a:noFill/>
            <a:miter lim="800000"/>
            <a:headEnd/>
            <a:tailEnd/>
          </a:ln>
        </p:spPr>
        <p:txBody>
          <a:bodyPr>
            <a:spAutoFit/>
          </a:bodyPr>
          <a:lstStyle/>
          <a:p>
            <a:pPr eaLnBrk="0" hangingPunct="0">
              <a:spcBef>
                <a:spcPct val="50000"/>
              </a:spcBef>
            </a:pPr>
            <a:endParaRPr lang="en-US"/>
          </a:p>
        </p:txBody>
      </p:sp>
      <p:sp>
        <p:nvSpPr>
          <p:cNvPr id="12" name="Rectangle 2"/>
          <p:cNvSpPr txBox="1">
            <a:spLocks noChangeArrowheads="1"/>
          </p:cNvSpPr>
          <p:nvPr/>
        </p:nvSpPr>
        <p:spPr>
          <a:xfrm>
            <a:off x="1490663" y="347663"/>
            <a:ext cx="6321425" cy="704850"/>
          </a:xfrm>
          <a:prstGeom prst="rect">
            <a:avLst/>
          </a:prstGeom>
        </p:spPr>
        <p:txBody>
          <a:bodyPr/>
          <a:lstStyle/>
          <a:p>
            <a:pPr algn="ctr" eaLnBrk="0" hangingPunct="0">
              <a:defRPr/>
            </a:pPr>
            <a:endParaRPr lang="es-ES" sz="3800" kern="0" dirty="0">
              <a:solidFill>
                <a:srgbClr val="00478E"/>
              </a:solidFill>
              <a:effectLst>
                <a:outerShdw blurRad="38100" dist="38100" dir="2700000" algn="tl">
                  <a:srgbClr val="C0C0C0"/>
                </a:outerShdw>
              </a:effectLst>
              <a:latin typeface="Century Gothic" pitchFamily="34" charset="0"/>
              <a:ea typeface="+mj-ea"/>
              <a:cs typeface="+mj-cs"/>
            </a:endParaRPr>
          </a:p>
        </p:txBody>
      </p:sp>
      <p:cxnSp>
        <p:nvCxnSpPr>
          <p:cNvPr id="11" name="10 Conector recto"/>
          <p:cNvCxnSpPr/>
          <p:nvPr/>
        </p:nvCxnSpPr>
        <p:spPr>
          <a:xfrm rot="5400000">
            <a:off x="7786688" y="5572125"/>
            <a:ext cx="2571750"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3" name="12 Conector recto"/>
          <p:cNvCxnSpPr/>
          <p:nvPr/>
        </p:nvCxnSpPr>
        <p:spPr>
          <a:xfrm rot="5400000">
            <a:off x="7786687" y="5643563"/>
            <a:ext cx="24288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4" name="13 Conector recto"/>
          <p:cNvCxnSpPr/>
          <p:nvPr/>
        </p:nvCxnSpPr>
        <p:spPr>
          <a:xfrm rot="5400000">
            <a:off x="7858125" y="5786438"/>
            <a:ext cx="214312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5" name="14 Conector recto"/>
          <p:cNvCxnSpPr/>
          <p:nvPr/>
        </p:nvCxnSpPr>
        <p:spPr>
          <a:xfrm>
            <a:off x="5429250" y="6715125"/>
            <a:ext cx="3714750"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6" name="15 Conector recto"/>
          <p:cNvCxnSpPr/>
          <p:nvPr/>
        </p:nvCxnSpPr>
        <p:spPr>
          <a:xfrm>
            <a:off x="6143625" y="6643688"/>
            <a:ext cx="30003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7" name="16 Conector recto"/>
          <p:cNvCxnSpPr/>
          <p:nvPr/>
        </p:nvCxnSpPr>
        <p:spPr>
          <a:xfrm>
            <a:off x="6715125" y="6572250"/>
            <a:ext cx="24288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sp>
        <p:nvSpPr>
          <p:cNvPr id="2" name="1 Rectángulo"/>
          <p:cNvSpPr/>
          <p:nvPr/>
        </p:nvSpPr>
        <p:spPr>
          <a:xfrm>
            <a:off x="179388" y="1628775"/>
            <a:ext cx="8750300" cy="415925"/>
          </a:xfrm>
          <a:prstGeom prst="rect">
            <a:avLst/>
          </a:prstGeom>
        </p:spPr>
        <p:txBody>
          <a:bodyPr>
            <a:spAutoFit/>
          </a:bodyPr>
          <a:lstStyle/>
          <a:p>
            <a:pPr algn="ctr" eaLnBrk="0" hangingPunct="0">
              <a:defRPr/>
            </a:pPr>
            <a:r>
              <a:rPr lang="es-MX" b="1" dirty="0">
                <a:cs typeface="+mn-cs"/>
              </a:rPr>
              <a:t>		</a:t>
            </a:r>
            <a:endParaRPr lang="es-MX" sz="2100" kern="0" dirty="0">
              <a:solidFill>
                <a:srgbClr val="00478E"/>
              </a:solidFill>
              <a:effectLst>
                <a:outerShdw blurRad="38100" dist="38100" dir="2700000" algn="tl">
                  <a:srgbClr val="C0C0C0"/>
                </a:outerShdw>
              </a:effectLst>
              <a:latin typeface="Century Gothic" pitchFamily="34" charset="0"/>
              <a:ea typeface="+mj-ea"/>
              <a:cs typeface="+mj-cs"/>
            </a:endParaRPr>
          </a:p>
        </p:txBody>
      </p:sp>
      <p:pic>
        <p:nvPicPr>
          <p:cNvPr id="19" name="Picture 7"/>
          <p:cNvPicPr>
            <a:picLocks noChangeAspect="1" noChangeArrowheads="1"/>
          </p:cNvPicPr>
          <p:nvPr/>
        </p:nvPicPr>
        <p:blipFill>
          <a:blip r:embed="rId2" cstate="print"/>
          <a:srcRect l="30588" t="29167" r="30000" b="12500"/>
          <a:stretch>
            <a:fillRect/>
          </a:stretch>
        </p:blipFill>
        <p:spPr bwMode="auto">
          <a:xfrm>
            <a:off x="785813" y="1285875"/>
            <a:ext cx="7572375" cy="4929188"/>
          </a:xfrm>
          <a:prstGeom prst="rect">
            <a:avLst/>
          </a:prstGeom>
          <a:ln w="57150" cap="sq">
            <a:solidFill>
              <a:srgbClr val="FF0000"/>
            </a:solidFill>
            <a:prstDash val="solid"/>
            <a:miter lim="800000"/>
          </a:ln>
          <a:effectLst>
            <a:outerShdw blurRad="50800" dist="38100" dir="2700000" algn="tl" rotWithShape="0">
              <a:srgbClr val="000000">
                <a:alpha val="43000"/>
              </a:srgbClr>
            </a:outerShdw>
          </a:effectLst>
        </p:spPr>
      </p:pic>
      <p:sp>
        <p:nvSpPr>
          <p:cNvPr id="18" name="Rectangle 2"/>
          <p:cNvSpPr txBox="1">
            <a:spLocks noChangeArrowheads="1"/>
          </p:cNvSpPr>
          <p:nvPr/>
        </p:nvSpPr>
        <p:spPr>
          <a:xfrm>
            <a:off x="0" y="0"/>
            <a:ext cx="9144000" cy="704850"/>
          </a:xfrm>
          <a:prstGeom prst="rect">
            <a:avLst/>
          </a:prstGeom>
        </p:spPr>
        <p:txBody>
          <a:bodyPr/>
          <a:lstStyle/>
          <a:p>
            <a:pPr algn="ctr" eaLnBrk="0" hangingPunct="0">
              <a:defRPr/>
            </a:pPr>
            <a:r>
              <a:rPr lang="es-MX" sz="2400" kern="0" dirty="0">
                <a:solidFill>
                  <a:srgbClr val="00478E"/>
                </a:solidFill>
                <a:effectLst>
                  <a:outerShdw blurRad="38100" dist="38100" dir="2700000" algn="tl">
                    <a:srgbClr val="C0C0C0"/>
                  </a:outerShdw>
                </a:effectLst>
                <a:latin typeface="Century Gothic" pitchFamily="34" charset="0"/>
                <a:cs typeface="+mn-cs"/>
              </a:rPr>
              <a:t>Almanza Villarreal Agencia Aduanal, S.C.</a:t>
            </a:r>
          </a:p>
          <a:p>
            <a:pPr algn="ctr" eaLnBrk="0" hangingPunct="0">
              <a:defRPr/>
            </a:pPr>
            <a:endParaRPr lang="es-MX" sz="2400" kern="0" dirty="0">
              <a:solidFill>
                <a:srgbClr val="00478E"/>
              </a:solidFill>
              <a:effectLst>
                <a:outerShdw blurRad="38100" dist="38100" dir="2700000" algn="tl">
                  <a:srgbClr val="C0C0C0"/>
                </a:outerShdw>
              </a:effectLst>
              <a:latin typeface="Century Gothic" pitchFamily="34" charset="0"/>
              <a:ea typeface="+mj-ea"/>
              <a:cs typeface="+mj-cs"/>
            </a:endParaRPr>
          </a:p>
          <a:p>
            <a:pPr algn="ctr" eaLnBrk="0" hangingPunct="0">
              <a:defRPr/>
            </a:pPr>
            <a:endParaRPr lang="es-MX" sz="2400" kern="0" dirty="0">
              <a:solidFill>
                <a:srgbClr val="00478E"/>
              </a:solidFill>
              <a:effectLst>
                <a:outerShdw blurRad="38100" dist="38100" dir="2700000" algn="tl">
                  <a:srgbClr val="C0C0C0"/>
                </a:outerShdw>
              </a:effectLst>
              <a:latin typeface="Century Gothic" pitchFamily="34" charset="0"/>
              <a:ea typeface="+mj-ea"/>
              <a:cs typeface="+mj-cs"/>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childTnLst>
                                </p:cTn>
                              </p:par>
                              <p:par>
                                <p:cTn id="8" presetID="47" presetClass="entr" presetSubtype="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1000"/>
                                        <p:tgtEl>
                                          <p:spTgt spid="19"/>
                                        </p:tgtEl>
                                      </p:cBhvr>
                                    </p:animEffect>
                                    <p:anim calcmode="lin" valueType="num">
                                      <p:cBhvr>
                                        <p:cTn id="11" dur="1000" fill="hold"/>
                                        <p:tgtEl>
                                          <p:spTgt spid="19"/>
                                        </p:tgtEl>
                                        <p:attrNameLst>
                                          <p:attrName>ppt_x</p:attrName>
                                        </p:attrNameLst>
                                      </p:cBhvr>
                                      <p:tavLst>
                                        <p:tav tm="0">
                                          <p:val>
                                            <p:strVal val="#ppt_x"/>
                                          </p:val>
                                        </p:tav>
                                        <p:tav tm="100000">
                                          <p:val>
                                            <p:strVal val="#ppt_x"/>
                                          </p:val>
                                        </p:tav>
                                      </p:tavLst>
                                    </p:anim>
                                    <p:anim calcmode="lin" valueType="num">
                                      <p:cBhvr>
                                        <p:cTn id="12"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ext Box 11"/>
          <p:cNvSpPr txBox="1">
            <a:spLocks noChangeArrowheads="1"/>
          </p:cNvSpPr>
          <p:nvPr/>
        </p:nvSpPr>
        <p:spPr bwMode="auto">
          <a:xfrm>
            <a:off x="1403350" y="1341438"/>
            <a:ext cx="6192838" cy="366712"/>
          </a:xfrm>
          <a:prstGeom prst="rect">
            <a:avLst/>
          </a:prstGeom>
          <a:noFill/>
          <a:ln w="9525">
            <a:noFill/>
            <a:miter lim="800000"/>
            <a:headEnd/>
            <a:tailEnd/>
          </a:ln>
        </p:spPr>
        <p:txBody>
          <a:bodyPr>
            <a:spAutoFit/>
          </a:bodyPr>
          <a:lstStyle/>
          <a:p>
            <a:pPr eaLnBrk="0" hangingPunct="0">
              <a:spcBef>
                <a:spcPct val="50000"/>
              </a:spcBef>
            </a:pPr>
            <a:endParaRPr lang="en-US"/>
          </a:p>
        </p:txBody>
      </p:sp>
      <p:sp>
        <p:nvSpPr>
          <p:cNvPr id="12" name="Rectangle 2"/>
          <p:cNvSpPr txBox="1">
            <a:spLocks noChangeArrowheads="1"/>
          </p:cNvSpPr>
          <p:nvPr/>
        </p:nvSpPr>
        <p:spPr>
          <a:xfrm>
            <a:off x="1490663" y="347663"/>
            <a:ext cx="6321425" cy="704850"/>
          </a:xfrm>
          <a:prstGeom prst="rect">
            <a:avLst/>
          </a:prstGeom>
        </p:spPr>
        <p:txBody>
          <a:bodyPr/>
          <a:lstStyle/>
          <a:p>
            <a:pPr algn="ctr" eaLnBrk="0" hangingPunct="0">
              <a:defRPr/>
            </a:pPr>
            <a:endParaRPr lang="es-ES" sz="3800" kern="0" dirty="0">
              <a:solidFill>
                <a:srgbClr val="00478E"/>
              </a:solidFill>
              <a:effectLst>
                <a:outerShdw blurRad="38100" dist="38100" dir="2700000" algn="tl">
                  <a:srgbClr val="C0C0C0"/>
                </a:outerShdw>
              </a:effectLst>
              <a:latin typeface="Century Gothic" pitchFamily="34" charset="0"/>
              <a:ea typeface="+mj-ea"/>
              <a:cs typeface="+mj-cs"/>
            </a:endParaRPr>
          </a:p>
        </p:txBody>
      </p:sp>
      <p:cxnSp>
        <p:nvCxnSpPr>
          <p:cNvPr id="11" name="10 Conector recto"/>
          <p:cNvCxnSpPr/>
          <p:nvPr/>
        </p:nvCxnSpPr>
        <p:spPr>
          <a:xfrm rot="5400000">
            <a:off x="7786688" y="5572125"/>
            <a:ext cx="2571750"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3" name="12 Conector recto"/>
          <p:cNvCxnSpPr/>
          <p:nvPr/>
        </p:nvCxnSpPr>
        <p:spPr>
          <a:xfrm rot="5400000">
            <a:off x="7786687" y="5643563"/>
            <a:ext cx="24288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4" name="13 Conector recto"/>
          <p:cNvCxnSpPr/>
          <p:nvPr/>
        </p:nvCxnSpPr>
        <p:spPr>
          <a:xfrm rot="5400000">
            <a:off x="7858125" y="5786438"/>
            <a:ext cx="214312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5" name="14 Conector recto"/>
          <p:cNvCxnSpPr/>
          <p:nvPr/>
        </p:nvCxnSpPr>
        <p:spPr>
          <a:xfrm>
            <a:off x="5429250" y="6715125"/>
            <a:ext cx="3714750"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6" name="15 Conector recto"/>
          <p:cNvCxnSpPr/>
          <p:nvPr/>
        </p:nvCxnSpPr>
        <p:spPr>
          <a:xfrm>
            <a:off x="6143625" y="6643688"/>
            <a:ext cx="30003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7" name="16 Conector recto"/>
          <p:cNvCxnSpPr/>
          <p:nvPr/>
        </p:nvCxnSpPr>
        <p:spPr>
          <a:xfrm>
            <a:off x="6715125" y="6572250"/>
            <a:ext cx="24288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sp>
        <p:nvSpPr>
          <p:cNvPr id="2" name="1 Rectángulo"/>
          <p:cNvSpPr/>
          <p:nvPr/>
        </p:nvSpPr>
        <p:spPr>
          <a:xfrm>
            <a:off x="179388" y="1628775"/>
            <a:ext cx="8750300" cy="415925"/>
          </a:xfrm>
          <a:prstGeom prst="rect">
            <a:avLst/>
          </a:prstGeom>
        </p:spPr>
        <p:txBody>
          <a:bodyPr>
            <a:spAutoFit/>
          </a:bodyPr>
          <a:lstStyle/>
          <a:p>
            <a:pPr algn="ctr" eaLnBrk="0" hangingPunct="0">
              <a:defRPr/>
            </a:pPr>
            <a:r>
              <a:rPr lang="es-MX" b="1" dirty="0">
                <a:cs typeface="+mn-cs"/>
              </a:rPr>
              <a:t>		</a:t>
            </a:r>
            <a:endParaRPr lang="es-MX" sz="2100" kern="0" dirty="0">
              <a:solidFill>
                <a:srgbClr val="00478E"/>
              </a:solidFill>
              <a:effectLst>
                <a:outerShdw blurRad="38100" dist="38100" dir="2700000" algn="tl">
                  <a:srgbClr val="C0C0C0"/>
                </a:outerShdw>
              </a:effectLst>
              <a:latin typeface="Century Gothic" pitchFamily="34" charset="0"/>
              <a:ea typeface="+mj-ea"/>
              <a:cs typeface="+mj-cs"/>
            </a:endParaRPr>
          </a:p>
        </p:txBody>
      </p:sp>
      <p:pic>
        <p:nvPicPr>
          <p:cNvPr id="18" name="Picture 2"/>
          <p:cNvPicPr>
            <a:picLocks noChangeAspect="1" noChangeArrowheads="1"/>
          </p:cNvPicPr>
          <p:nvPr/>
        </p:nvPicPr>
        <p:blipFill>
          <a:blip r:embed="rId2" cstate="print"/>
          <a:srcRect l="17059" t="30208" r="16471" b="23958"/>
          <a:stretch>
            <a:fillRect/>
          </a:stretch>
        </p:blipFill>
        <p:spPr bwMode="auto">
          <a:xfrm>
            <a:off x="785813" y="1606550"/>
            <a:ext cx="7500937" cy="3536950"/>
          </a:xfrm>
          <a:prstGeom prst="rect">
            <a:avLst/>
          </a:prstGeom>
          <a:ln w="57150" cap="sq">
            <a:solidFill>
              <a:srgbClr val="FF0000"/>
            </a:solidFill>
            <a:prstDash val="solid"/>
            <a:miter lim="800000"/>
          </a:ln>
          <a:effectLst>
            <a:outerShdw blurRad="50800" dist="38100" dir="2700000" algn="tl" rotWithShape="0">
              <a:srgbClr val="000000">
                <a:alpha val="43000"/>
              </a:srgbClr>
            </a:outerShdw>
          </a:effectLst>
        </p:spPr>
      </p:pic>
      <p:sp>
        <p:nvSpPr>
          <p:cNvPr id="19" name="18 Rectángulo"/>
          <p:cNvSpPr/>
          <p:nvPr/>
        </p:nvSpPr>
        <p:spPr>
          <a:xfrm>
            <a:off x="571500" y="5199063"/>
            <a:ext cx="8001000" cy="1016000"/>
          </a:xfrm>
          <a:prstGeom prst="rect">
            <a:avLst/>
          </a:prstGeom>
          <a:ln>
            <a:noFill/>
          </a:ln>
        </p:spPr>
        <p:style>
          <a:lnRef idx="2">
            <a:schemeClr val="accent2"/>
          </a:lnRef>
          <a:fillRef idx="1">
            <a:schemeClr val="lt1"/>
          </a:fillRef>
          <a:effectRef idx="0">
            <a:schemeClr val="accent2"/>
          </a:effectRef>
          <a:fontRef idx="minor">
            <a:schemeClr val="dk1"/>
          </a:fontRef>
        </p:style>
        <p:txBody>
          <a:bodyPr>
            <a:spAutoFit/>
          </a:bodyPr>
          <a:lstStyle/>
          <a:p>
            <a:pPr algn="just" eaLnBrk="0" hangingPunct="0">
              <a:defRPr/>
            </a:pPr>
            <a:r>
              <a:rPr lang="es-ES" sz="2000" b="1" dirty="0">
                <a:solidFill>
                  <a:srgbClr val="003D7A"/>
                </a:solidFill>
              </a:rPr>
              <a:t>d) Cuando el importador opte por rendir una manifestación por un periodo de seis meses, en los términos de la fracción V de este Instructivo, no será necesario acompañar las facturas.</a:t>
            </a:r>
          </a:p>
        </p:txBody>
      </p:sp>
      <p:sp>
        <p:nvSpPr>
          <p:cNvPr id="20" name="Rectangle 2"/>
          <p:cNvSpPr txBox="1">
            <a:spLocks noChangeArrowheads="1"/>
          </p:cNvSpPr>
          <p:nvPr/>
        </p:nvSpPr>
        <p:spPr>
          <a:xfrm>
            <a:off x="0" y="0"/>
            <a:ext cx="9144000" cy="704850"/>
          </a:xfrm>
          <a:prstGeom prst="rect">
            <a:avLst/>
          </a:prstGeom>
        </p:spPr>
        <p:txBody>
          <a:bodyPr/>
          <a:lstStyle/>
          <a:p>
            <a:pPr algn="ctr" eaLnBrk="0" hangingPunct="0">
              <a:defRPr/>
            </a:pPr>
            <a:r>
              <a:rPr lang="es-MX" sz="2400" kern="0" dirty="0">
                <a:solidFill>
                  <a:srgbClr val="00478E"/>
                </a:solidFill>
                <a:effectLst>
                  <a:outerShdw blurRad="38100" dist="38100" dir="2700000" algn="tl">
                    <a:srgbClr val="C0C0C0"/>
                  </a:outerShdw>
                </a:effectLst>
                <a:latin typeface="Century Gothic" pitchFamily="34" charset="0"/>
                <a:cs typeface="+mn-cs"/>
              </a:rPr>
              <a:t>Almanza Villarreal Agencia Aduanal, S.C.</a:t>
            </a:r>
          </a:p>
          <a:p>
            <a:pPr algn="ctr" eaLnBrk="0" hangingPunct="0">
              <a:defRPr/>
            </a:pPr>
            <a:endParaRPr lang="es-MX" sz="2400" kern="0" dirty="0">
              <a:solidFill>
                <a:srgbClr val="00478E"/>
              </a:solidFill>
              <a:effectLst>
                <a:outerShdw blurRad="38100" dist="38100" dir="2700000" algn="tl">
                  <a:srgbClr val="C0C0C0"/>
                </a:outerShdw>
              </a:effectLst>
              <a:latin typeface="Century Gothic" pitchFamily="34" charset="0"/>
              <a:ea typeface="+mj-ea"/>
              <a:cs typeface="+mj-cs"/>
            </a:endParaRPr>
          </a:p>
          <a:p>
            <a:pPr algn="ctr" eaLnBrk="0" hangingPunct="0">
              <a:defRPr/>
            </a:pPr>
            <a:endParaRPr lang="es-MX" sz="2400" kern="0" dirty="0">
              <a:solidFill>
                <a:srgbClr val="00478E"/>
              </a:solidFill>
              <a:effectLst>
                <a:outerShdw blurRad="38100" dist="38100" dir="2700000" algn="tl">
                  <a:srgbClr val="C0C0C0"/>
                </a:outerShdw>
              </a:effectLst>
              <a:latin typeface="Century Gothic" pitchFamily="34" charset="0"/>
              <a:ea typeface="+mj-ea"/>
              <a:cs typeface="+mj-cs"/>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childTnLst>
                                </p:cTn>
                              </p:par>
                              <p:par>
                                <p:cTn id="8" presetID="47"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1000"/>
                                        <p:tgtEl>
                                          <p:spTgt spid="18"/>
                                        </p:tgtEl>
                                      </p:cBhvr>
                                    </p:animEffect>
                                    <p:anim calcmode="lin" valueType="num">
                                      <p:cBhvr>
                                        <p:cTn id="11" dur="1000" fill="hold"/>
                                        <p:tgtEl>
                                          <p:spTgt spid="18"/>
                                        </p:tgtEl>
                                        <p:attrNameLst>
                                          <p:attrName>ppt_x</p:attrName>
                                        </p:attrNameLst>
                                      </p:cBhvr>
                                      <p:tavLst>
                                        <p:tav tm="0">
                                          <p:val>
                                            <p:strVal val="#ppt_x"/>
                                          </p:val>
                                        </p:tav>
                                        <p:tav tm="100000">
                                          <p:val>
                                            <p:strVal val="#ppt_x"/>
                                          </p:val>
                                        </p:tav>
                                      </p:tavLst>
                                    </p:anim>
                                    <p:anim calcmode="lin" valueType="num">
                                      <p:cBhvr>
                                        <p:cTn id="12" dur="1000" fill="hold"/>
                                        <p:tgtEl>
                                          <p:spTgt spid="18"/>
                                        </p:tgtEl>
                                        <p:attrNameLst>
                                          <p:attrName>ppt_y</p:attrName>
                                        </p:attrNameLst>
                                      </p:cBhvr>
                                      <p:tavLst>
                                        <p:tav tm="0">
                                          <p:val>
                                            <p:strVal val="#ppt_y-.1"/>
                                          </p:val>
                                        </p:tav>
                                        <p:tav tm="100000">
                                          <p:val>
                                            <p:strVal val="#ppt_y"/>
                                          </p:val>
                                        </p:tav>
                                      </p:tavLst>
                                    </p:anim>
                                  </p:childTnLst>
                                </p:cTn>
                              </p:par>
                              <p:par>
                                <p:cTn id="13" presetID="47"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1000"/>
                                        <p:tgtEl>
                                          <p:spTgt spid="19"/>
                                        </p:tgtEl>
                                      </p:cBhvr>
                                    </p:animEffect>
                                    <p:anim calcmode="lin" valueType="num">
                                      <p:cBhvr>
                                        <p:cTn id="16" dur="1000" fill="hold"/>
                                        <p:tgtEl>
                                          <p:spTgt spid="19"/>
                                        </p:tgtEl>
                                        <p:attrNameLst>
                                          <p:attrName>ppt_x</p:attrName>
                                        </p:attrNameLst>
                                      </p:cBhvr>
                                      <p:tavLst>
                                        <p:tav tm="0">
                                          <p:val>
                                            <p:strVal val="#ppt_x"/>
                                          </p:val>
                                        </p:tav>
                                        <p:tav tm="100000">
                                          <p:val>
                                            <p:strVal val="#ppt_x"/>
                                          </p:val>
                                        </p:tav>
                                      </p:tavLst>
                                    </p:anim>
                                    <p:anim calcmode="lin" valueType="num">
                                      <p:cBhvr>
                                        <p:cTn id="17"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9" grpId="0" animBg="1"/>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10 Conector recto"/>
          <p:cNvCxnSpPr/>
          <p:nvPr/>
        </p:nvCxnSpPr>
        <p:spPr>
          <a:xfrm rot="5400000">
            <a:off x="7786688" y="5572125"/>
            <a:ext cx="2571750"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3" name="12 Conector recto"/>
          <p:cNvCxnSpPr/>
          <p:nvPr/>
        </p:nvCxnSpPr>
        <p:spPr>
          <a:xfrm rot="5400000">
            <a:off x="7786687" y="5643563"/>
            <a:ext cx="24288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4" name="13 Conector recto"/>
          <p:cNvCxnSpPr/>
          <p:nvPr/>
        </p:nvCxnSpPr>
        <p:spPr>
          <a:xfrm rot="5400000">
            <a:off x="7858125" y="5786438"/>
            <a:ext cx="214312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5" name="14 Conector recto"/>
          <p:cNvCxnSpPr/>
          <p:nvPr/>
        </p:nvCxnSpPr>
        <p:spPr>
          <a:xfrm>
            <a:off x="5429250" y="6715125"/>
            <a:ext cx="3714750"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6" name="15 Conector recto"/>
          <p:cNvCxnSpPr/>
          <p:nvPr/>
        </p:nvCxnSpPr>
        <p:spPr>
          <a:xfrm>
            <a:off x="6143625" y="6643688"/>
            <a:ext cx="30003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7" name="16 Conector recto"/>
          <p:cNvCxnSpPr/>
          <p:nvPr/>
        </p:nvCxnSpPr>
        <p:spPr>
          <a:xfrm>
            <a:off x="6715125" y="6572250"/>
            <a:ext cx="24288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sp>
        <p:nvSpPr>
          <p:cNvPr id="2" name="1 Rectángulo"/>
          <p:cNvSpPr/>
          <p:nvPr/>
        </p:nvSpPr>
        <p:spPr>
          <a:xfrm>
            <a:off x="179388" y="1628775"/>
            <a:ext cx="8750300" cy="415925"/>
          </a:xfrm>
          <a:prstGeom prst="rect">
            <a:avLst/>
          </a:prstGeom>
        </p:spPr>
        <p:txBody>
          <a:bodyPr>
            <a:spAutoFit/>
          </a:bodyPr>
          <a:lstStyle/>
          <a:p>
            <a:pPr algn="ctr" eaLnBrk="0" hangingPunct="0">
              <a:defRPr/>
            </a:pPr>
            <a:r>
              <a:rPr lang="es-MX" b="1" dirty="0">
                <a:solidFill>
                  <a:srgbClr val="003D7A"/>
                </a:solidFill>
                <a:latin typeface="+mn-lt"/>
                <a:cs typeface="+mn-cs"/>
              </a:rPr>
              <a:t>		</a:t>
            </a:r>
            <a:endParaRPr lang="es-MX" sz="2100" kern="0" dirty="0">
              <a:solidFill>
                <a:srgbClr val="003D7A"/>
              </a:solidFill>
              <a:effectLst>
                <a:outerShdw blurRad="38100" dist="38100" dir="2700000" algn="tl">
                  <a:srgbClr val="C0C0C0"/>
                </a:outerShdw>
              </a:effectLst>
              <a:latin typeface="+mn-lt"/>
              <a:ea typeface="+mj-ea"/>
              <a:cs typeface="+mj-cs"/>
            </a:endParaRPr>
          </a:p>
        </p:txBody>
      </p:sp>
      <p:sp>
        <p:nvSpPr>
          <p:cNvPr id="100361" name="TextBox 10"/>
          <p:cNvSpPr txBox="1">
            <a:spLocks noChangeArrowheads="1"/>
          </p:cNvSpPr>
          <p:nvPr/>
        </p:nvSpPr>
        <p:spPr bwMode="auto">
          <a:xfrm>
            <a:off x="1214438" y="2286000"/>
            <a:ext cx="6781800" cy="708025"/>
          </a:xfrm>
          <a:prstGeom prst="rect">
            <a:avLst/>
          </a:prstGeom>
          <a:noFill/>
          <a:ln w="9525">
            <a:noFill/>
            <a:miter lim="800000"/>
            <a:headEnd/>
            <a:tailEnd/>
          </a:ln>
        </p:spPr>
        <p:txBody>
          <a:bodyPr>
            <a:spAutoFit/>
          </a:bodyPr>
          <a:lstStyle/>
          <a:p>
            <a:pPr algn="ctr" eaLnBrk="0" hangingPunct="0"/>
            <a:r>
              <a:rPr lang="es-ES" sz="4000" b="1">
                <a:solidFill>
                  <a:srgbClr val="003D7A"/>
                </a:solidFill>
                <a:latin typeface="Century Gothic" pitchFamily="34" charset="0"/>
              </a:rPr>
              <a:t>III.OTROS METODOS.</a:t>
            </a:r>
          </a:p>
        </p:txBody>
      </p:sp>
      <p:sp>
        <p:nvSpPr>
          <p:cNvPr id="26" name="Rectangle 2"/>
          <p:cNvSpPr txBox="1">
            <a:spLocks noChangeArrowheads="1"/>
          </p:cNvSpPr>
          <p:nvPr/>
        </p:nvSpPr>
        <p:spPr>
          <a:xfrm>
            <a:off x="0" y="0"/>
            <a:ext cx="9144000" cy="704850"/>
          </a:xfrm>
          <a:prstGeom prst="rect">
            <a:avLst/>
          </a:prstGeom>
        </p:spPr>
        <p:txBody>
          <a:bodyPr/>
          <a:lstStyle/>
          <a:p>
            <a:pPr algn="ctr" eaLnBrk="0" hangingPunct="0">
              <a:defRPr/>
            </a:pPr>
            <a:r>
              <a:rPr lang="es-MX" sz="2400" kern="0" dirty="0">
                <a:solidFill>
                  <a:srgbClr val="00478E"/>
                </a:solidFill>
                <a:effectLst>
                  <a:outerShdw blurRad="38100" dist="38100" dir="2700000" algn="tl">
                    <a:srgbClr val="C0C0C0"/>
                  </a:outerShdw>
                </a:effectLst>
                <a:latin typeface="Century Gothic" pitchFamily="34" charset="0"/>
                <a:cs typeface="+mn-cs"/>
              </a:rPr>
              <a:t>Almanza Villarreal Agencia Aduanal, S.C.</a:t>
            </a:r>
          </a:p>
          <a:p>
            <a:pPr algn="ctr" eaLnBrk="0" hangingPunct="0">
              <a:defRPr/>
            </a:pPr>
            <a:endParaRPr lang="es-MX" sz="2400" kern="0" dirty="0">
              <a:solidFill>
                <a:srgbClr val="00478E"/>
              </a:solidFill>
              <a:effectLst>
                <a:outerShdw blurRad="38100" dist="38100" dir="2700000" algn="tl">
                  <a:srgbClr val="C0C0C0"/>
                </a:outerShdw>
              </a:effectLst>
              <a:latin typeface="Century Gothic" pitchFamily="34" charset="0"/>
              <a:ea typeface="+mj-ea"/>
              <a:cs typeface="+mj-cs"/>
            </a:endParaRPr>
          </a:p>
          <a:p>
            <a:pPr algn="ctr" eaLnBrk="0" hangingPunct="0">
              <a:defRPr/>
            </a:pPr>
            <a:endParaRPr lang="es-MX" sz="2400" kern="0" dirty="0">
              <a:solidFill>
                <a:srgbClr val="00478E"/>
              </a:solidFill>
              <a:effectLst>
                <a:outerShdw blurRad="38100" dist="38100" dir="2700000" algn="tl">
                  <a:srgbClr val="C0C0C0"/>
                </a:outerShdw>
              </a:effectLst>
              <a:latin typeface="Century Gothic" pitchFamily="34" charset="0"/>
              <a:ea typeface="+mj-ea"/>
              <a:cs typeface="+mj-cs"/>
            </a:endParaRPr>
          </a:p>
        </p:txBody>
      </p:sp>
      <p:sp>
        <p:nvSpPr>
          <p:cNvPr id="32" name="31 Rectángulo"/>
          <p:cNvSpPr/>
          <p:nvPr/>
        </p:nvSpPr>
        <p:spPr>
          <a:xfrm>
            <a:off x="685800" y="4876800"/>
            <a:ext cx="457200" cy="457200"/>
          </a:xfrm>
          <a:prstGeom prst="rect">
            <a:avLst/>
          </a:prstGeom>
          <a:solidFill>
            <a:srgbClr val="217B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s-MX" dirty="0">
              <a:solidFill>
                <a:srgbClr val="003D7A"/>
              </a:solidFill>
            </a:endParaRPr>
          </a:p>
        </p:txBody>
      </p:sp>
      <p:sp>
        <p:nvSpPr>
          <p:cNvPr id="33" name="32 Rectángulo"/>
          <p:cNvSpPr/>
          <p:nvPr/>
        </p:nvSpPr>
        <p:spPr>
          <a:xfrm>
            <a:off x="685800" y="5562600"/>
            <a:ext cx="457200" cy="45720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s-MX" dirty="0">
              <a:solidFill>
                <a:srgbClr val="003D7A"/>
              </a:solidFill>
            </a:endParaRPr>
          </a:p>
        </p:txBody>
      </p:sp>
      <p:sp>
        <p:nvSpPr>
          <p:cNvPr id="100365" name="8 CuadroTexto"/>
          <p:cNvSpPr txBox="1">
            <a:spLocks noChangeArrowheads="1"/>
          </p:cNvSpPr>
          <p:nvPr/>
        </p:nvSpPr>
        <p:spPr bwMode="auto">
          <a:xfrm>
            <a:off x="1214438" y="4929188"/>
            <a:ext cx="4786312" cy="369887"/>
          </a:xfrm>
          <a:prstGeom prst="rect">
            <a:avLst/>
          </a:prstGeom>
          <a:noFill/>
          <a:ln w="9525">
            <a:noFill/>
            <a:miter lim="800000"/>
            <a:headEnd/>
            <a:tailEnd/>
          </a:ln>
        </p:spPr>
        <p:txBody>
          <a:bodyPr>
            <a:spAutoFit/>
          </a:bodyPr>
          <a:lstStyle/>
          <a:p>
            <a:pPr eaLnBrk="0" hangingPunct="0"/>
            <a:r>
              <a:rPr lang="es-MX" b="1">
                <a:solidFill>
                  <a:srgbClr val="003D7A"/>
                </a:solidFill>
                <a:latin typeface="Century Gothic" pitchFamily="34" charset="0"/>
              </a:rPr>
              <a:t>Obligatorio en la M.V semestral  IMMEX.</a:t>
            </a:r>
          </a:p>
        </p:txBody>
      </p:sp>
      <p:sp>
        <p:nvSpPr>
          <p:cNvPr id="100366" name="13 CuadroTexto"/>
          <p:cNvSpPr txBox="1">
            <a:spLocks noChangeArrowheads="1"/>
          </p:cNvSpPr>
          <p:nvPr/>
        </p:nvSpPr>
        <p:spPr bwMode="auto">
          <a:xfrm>
            <a:off x="1143000" y="5643563"/>
            <a:ext cx="5000625" cy="369887"/>
          </a:xfrm>
          <a:prstGeom prst="rect">
            <a:avLst/>
          </a:prstGeom>
          <a:noFill/>
          <a:ln w="9525">
            <a:noFill/>
            <a:miter lim="800000"/>
            <a:headEnd/>
            <a:tailEnd/>
          </a:ln>
        </p:spPr>
        <p:txBody>
          <a:bodyPr>
            <a:spAutoFit/>
          </a:bodyPr>
          <a:lstStyle/>
          <a:p>
            <a:pPr eaLnBrk="0" hangingPunct="0"/>
            <a:r>
              <a:rPr lang="es-MX" b="1">
                <a:solidFill>
                  <a:srgbClr val="003D7A"/>
                </a:solidFill>
                <a:latin typeface="Century Gothic" pitchFamily="34" charset="0"/>
              </a:rPr>
              <a:t>No obligatorio en la M.V. semestral IMMEX.</a:t>
            </a:r>
          </a:p>
        </p:txBody>
      </p:sp>
      <p:cxnSp>
        <p:nvCxnSpPr>
          <p:cNvPr id="36" name="35 Conector recto"/>
          <p:cNvCxnSpPr/>
          <p:nvPr/>
        </p:nvCxnSpPr>
        <p:spPr bwMode="auto">
          <a:xfrm>
            <a:off x="1214438" y="5286375"/>
            <a:ext cx="4643437"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37" name="36 Conector recto"/>
          <p:cNvCxnSpPr/>
          <p:nvPr/>
        </p:nvCxnSpPr>
        <p:spPr bwMode="auto">
          <a:xfrm>
            <a:off x="1214438" y="6000750"/>
            <a:ext cx="4786312"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Tree>
  </p:cSld>
  <p:clrMapOvr>
    <a:masterClrMapping/>
  </p:clrMapOvr>
  <p:transition spd="med"/>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ext Box 11"/>
          <p:cNvSpPr txBox="1">
            <a:spLocks noChangeArrowheads="1"/>
          </p:cNvSpPr>
          <p:nvPr/>
        </p:nvSpPr>
        <p:spPr bwMode="auto">
          <a:xfrm>
            <a:off x="1403350" y="1341438"/>
            <a:ext cx="6192838" cy="366712"/>
          </a:xfrm>
          <a:prstGeom prst="rect">
            <a:avLst/>
          </a:prstGeom>
          <a:noFill/>
          <a:ln w="9525">
            <a:noFill/>
            <a:miter lim="800000"/>
            <a:headEnd/>
            <a:tailEnd/>
          </a:ln>
        </p:spPr>
        <p:txBody>
          <a:bodyPr>
            <a:spAutoFit/>
          </a:bodyPr>
          <a:lstStyle/>
          <a:p>
            <a:pPr eaLnBrk="0" hangingPunct="0">
              <a:spcBef>
                <a:spcPct val="50000"/>
              </a:spcBef>
            </a:pPr>
            <a:endParaRPr lang="en-US"/>
          </a:p>
        </p:txBody>
      </p:sp>
      <p:sp>
        <p:nvSpPr>
          <p:cNvPr id="12" name="Rectangle 2"/>
          <p:cNvSpPr txBox="1">
            <a:spLocks noChangeArrowheads="1"/>
          </p:cNvSpPr>
          <p:nvPr/>
        </p:nvSpPr>
        <p:spPr>
          <a:xfrm>
            <a:off x="1490663" y="347663"/>
            <a:ext cx="6321425" cy="704850"/>
          </a:xfrm>
          <a:prstGeom prst="rect">
            <a:avLst/>
          </a:prstGeom>
        </p:spPr>
        <p:txBody>
          <a:bodyPr/>
          <a:lstStyle/>
          <a:p>
            <a:pPr algn="ctr" eaLnBrk="0" hangingPunct="0">
              <a:defRPr/>
            </a:pPr>
            <a:endParaRPr lang="es-ES" sz="3800" kern="0" dirty="0">
              <a:solidFill>
                <a:srgbClr val="00478E"/>
              </a:solidFill>
              <a:effectLst>
                <a:outerShdw blurRad="38100" dist="38100" dir="2700000" algn="tl">
                  <a:srgbClr val="C0C0C0"/>
                </a:outerShdw>
              </a:effectLst>
              <a:latin typeface="Century Gothic" pitchFamily="34" charset="0"/>
              <a:ea typeface="+mj-ea"/>
              <a:cs typeface="+mj-cs"/>
            </a:endParaRPr>
          </a:p>
        </p:txBody>
      </p:sp>
      <p:cxnSp>
        <p:nvCxnSpPr>
          <p:cNvPr id="11" name="10 Conector recto"/>
          <p:cNvCxnSpPr/>
          <p:nvPr/>
        </p:nvCxnSpPr>
        <p:spPr>
          <a:xfrm rot="5400000">
            <a:off x="7786688" y="5572125"/>
            <a:ext cx="2571750"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3" name="12 Conector recto"/>
          <p:cNvCxnSpPr/>
          <p:nvPr/>
        </p:nvCxnSpPr>
        <p:spPr>
          <a:xfrm rot="5400000">
            <a:off x="7786687" y="5643563"/>
            <a:ext cx="24288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4" name="13 Conector recto"/>
          <p:cNvCxnSpPr/>
          <p:nvPr/>
        </p:nvCxnSpPr>
        <p:spPr>
          <a:xfrm rot="5400000">
            <a:off x="7858125" y="5786438"/>
            <a:ext cx="214312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5" name="14 Conector recto"/>
          <p:cNvCxnSpPr/>
          <p:nvPr/>
        </p:nvCxnSpPr>
        <p:spPr>
          <a:xfrm>
            <a:off x="5429250" y="6715125"/>
            <a:ext cx="3714750"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6" name="15 Conector recto"/>
          <p:cNvCxnSpPr/>
          <p:nvPr/>
        </p:nvCxnSpPr>
        <p:spPr>
          <a:xfrm>
            <a:off x="6143625" y="6643688"/>
            <a:ext cx="30003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7" name="16 Conector recto"/>
          <p:cNvCxnSpPr/>
          <p:nvPr/>
        </p:nvCxnSpPr>
        <p:spPr>
          <a:xfrm>
            <a:off x="6715125" y="6572250"/>
            <a:ext cx="24288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sp>
        <p:nvSpPr>
          <p:cNvPr id="2" name="1 Rectángulo"/>
          <p:cNvSpPr/>
          <p:nvPr/>
        </p:nvSpPr>
        <p:spPr>
          <a:xfrm>
            <a:off x="179388" y="1628775"/>
            <a:ext cx="8750300" cy="415925"/>
          </a:xfrm>
          <a:prstGeom prst="rect">
            <a:avLst/>
          </a:prstGeom>
        </p:spPr>
        <p:txBody>
          <a:bodyPr>
            <a:spAutoFit/>
          </a:bodyPr>
          <a:lstStyle/>
          <a:p>
            <a:pPr algn="ctr" eaLnBrk="0" hangingPunct="0">
              <a:defRPr/>
            </a:pPr>
            <a:r>
              <a:rPr lang="es-MX" b="1" dirty="0">
                <a:cs typeface="+mn-cs"/>
              </a:rPr>
              <a:t>		</a:t>
            </a:r>
            <a:endParaRPr lang="es-MX" sz="2100" kern="0" dirty="0">
              <a:solidFill>
                <a:srgbClr val="00478E"/>
              </a:solidFill>
              <a:effectLst>
                <a:outerShdw blurRad="38100" dist="38100" dir="2700000" algn="tl">
                  <a:srgbClr val="C0C0C0"/>
                </a:outerShdw>
              </a:effectLst>
              <a:latin typeface="Century Gothic" pitchFamily="34" charset="0"/>
              <a:ea typeface="+mj-ea"/>
              <a:cs typeface="+mj-cs"/>
            </a:endParaRPr>
          </a:p>
        </p:txBody>
      </p:sp>
      <p:pic>
        <p:nvPicPr>
          <p:cNvPr id="18" name="Picture 2"/>
          <p:cNvPicPr>
            <a:picLocks noChangeAspect="1" noChangeArrowheads="1"/>
          </p:cNvPicPr>
          <p:nvPr/>
        </p:nvPicPr>
        <p:blipFill>
          <a:blip r:embed="rId2" cstate="print"/>
          <a:srcRect l="17059" t="38542" r="16471" b="31250"/>
          <a:stretch>
            <a:fillRect/>
          </a:stretch>
        </p:blipFill>
        <p:spPr bwMode="auto">
          <a:xfrm>
            <a:off x="642938" y="1676400"/>
            <a:ext cx="7929562" cy="3967163"/>
          </a:xfrm>
          <a:prstGeom prst="rect">
            <a:avLst/>
          </a:prstGeom>
          <a:ln w="57150" cap="sq">
            <a:solidFill>
              <a:srgbClr val="217BFF"/>
            </a:solidFill>
            <a:prstDash val="solid"/>
            <a:miter lim="800000"/>
          </a:ln>
          <a:effectLst>
            <a:outerShdw blurRad="50800" dist="38100" dir="2700000" algn="tl" rotWithShape="0">
              <a:srgbClr val="000000">
                <a:alpha val="43000"/>
              </a:srgbClr>
            </a:outerShdw>
          </a:effectLst>
        </p:spPr>
      </p:pic>
      <p:sp>
        <p:nvSpPr>
          <p:cNvPr id="20" name="Rectangle 2"/>
          <p:cNvSpPr txBox="1">
            <a:spLocks noChangeArrowheads="1"/>
          </p:cNvSpPr>
          <p:nvPr/>
        </p:nvSpPr>
        <p:spPr>
          <a:xfrm>
            <a:off x="0" y="0"/>
            <a:ext cx="9144000" cy="704850"/>
          </a:xfrm>
          <a:prstGeom prst="rect">
            <a:avLst/>
          </a:prstGeom>
        </p:spPr>
        <p:txBody>
          <a:bodyPr/>
          <a:lstStyle/>
          <a:p>
            <a:pPr algn="ctr" eaLnBrk="0" hangingPunct="0">
              <a:defRPr/>
            </a:pPr>
            <a:r>
              <a:rPr lang="es-MX" sz="2400" kern="0" dirty="0">
                <a:solidFill>
                  <a:srgbClr val="00478E"/>
                </a:solidFill>
                <a:effectLst>
                  <a:outerShdw blurRad="38100" dist="38100" dir="2700000" algn="tl">
                    <a:srgbClr val="C0C0C0"/>
                  </a:outerShdw>
                </a:effectLst>
                <a:latin typeface="Century Gothic" pitchFamily="34" charset="0"/>
                <a:cs typeface="+mn-cs"/>
              </a:rPr>
              <a:t>Almanza Villarreal Agencia Aduanal, S.C.</a:t>
            </a:r>
          </a:p>
          <a:p>
            <a:pPr algn="ctr" eaLnBrk="0" hangingPunct="0">
              <a:defRPr/>
            </a:pPr>
            <a:endParaRPr lang="es-MX" sz="2400" kern="0" dirty="0">
              <a:solidFill>
                <a:srgbClr val="00478E"/>
              </a:solidFill>
              <a:effectLst>
                <a:outerShdw blurRad="38100" dist="38100" dir="2700000" algn="tl">
                  <a:srgbClr val="C0C0C0"/>
                </a:outerShdw>
              </a:effectLst>
              <a:latin typeface="Century Gothic" pitchFamily="34" charset="0"/>
              <a:ea typeface="+mj-ea"/>
              <a:cs typeface="+mj-cs"/>
            </a:endParaRPr>
          </a:p>
          <a:p>
            <a:pPr algn="ctr" eaLnBrk="0" hangingPunct="0">
              <a:defRPr/>
            </a:pPr>
            <a:endParaRPr lang="es-MX" sz="2400" kern="0" dirty="0">
              <a:solidFill>
                <a:srgbClr val="00478E"/>
              </a:solidFill>
              <a:effectLst>
                <a:outerShdw blurRad="38100" dist="38100" dir="2700000" algn="tl">
                  <a:srgbClr val="C0C0C0"/>
                </a:outerShdw>
              </a:effectLst>
              <a:latin typeface="Century Gothic" pitchFamily="34" charset="0"/>
              <a:ea typeface="+mj-ea"/>
              <a:cs typeface="+mj-cs"/>
            </a:endParaRPr>
          </a:p>
        </p:txBody>
      </p:sp>
      <p:sp>
        <p:nvSpPr>
          <p:cNvPr id="19" name="18 CuadroTexto"/>
          <p:cNvSpPr txBox="1">
            <a:spLocks noChangeArrowheads="1"/>
          </p:cNvSpPr>
          <p:nvPr/>
        </p:nvSpPr>
        <p:spPr bwMode="auto">
          <a:xfrm>
            <a:off x="2428875" y="4786313"/>
            <a:ext cx="857250" cy="369887"/>
          </a:xfrm>
          <a:prstGeom prst="rect">
            <a:avLst/>
          </a:prstGeom>
          <a:noFill/>
          <a:ln w="9525">
            <a:noFill/>
            <a:miter lim="800000"/>
            <a:headEnd/>
            <a:tailEnd/>
          </a:ln>
        </p:spPr>
        <p:txBody>
          <a:bodyPr>
            <a:spAutoFit/>
          </a:bodyPr>
          <a:lstStyle/>
          <a:p>
            <a:pPr algn="ctr" eaLnBrk="0" hangingPunct="0"/>
            <a:r>
              <a:rPr lang="es-MX" b="1"/>
              <a:t>X</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childTnLst>
                                </p:cTn>
                              </p:par>
                              <p:par>
                                <p:cTn id="8" presetID="47"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1000"/>
                                        <p:tgtEl>
                                          <p:spTgt spid="18"/>
                                        </p:tgtEl>
                                      </p:cBhvr>
                                    </p:animEffect>
                                    <p:anim calcmode="lin" valueType="num">
                                      <p:cBhvr>
                                        <p:cTn id="11" dur="1000" fill="hold"/>
                                        <p:tgtEl>
                                          <p:spTgt spid="18"/>
                                        </p:tgtEl>
                                        <p:attrNameLst>
                                          <p:attrName>ppt_x</p:attrName>
                                        </p:attrNameLst>
                                      </p:cBhvr>
                                      <p:tavLst>
                                        <p:tav tm="0">
                                          <p:val>
                                            <p:strVal val="#ppt_x"/>
                                          </p:val>
                                        </p:tav>
                                        <p:tav tm="100000">
                                          <p:val>
                                            <p:strVal val="#ppt_x"/>
                                          </p:val>
                                        </p:tav>
                                      </p:tavLst>
                                    </p:anim>
                                    <p:anim calcmode="lin" valueType="num">
                                      <p:cBhvr>
                                        <p:cTn id="12" dur="1000" fill="hold"/>
                                        <p:tgtEl>
                                          <p:spTgt spid="18"/>
                                        </p:tgtEl>
                                        <p:attrNameLst>
                                          <p:attrName>ppt_y</p:attrName>
                                        </p:attrNameLst>
                                      </p:cBhvr>
                                      <p:tavLst>
                                        <p:tav tm="0">
                                          <p:val>
                                            <p:strVal val="#ppt_y-.1"/>
                                          </p:val>
                                        </p:tav>
                                        <p:tav tm="100000">
                                          <p:val>
                                            <p:strVal val="#ppt_y"/>
                                          </p:val>
                                        </p:tav>
                                      </p:tavLst>
                                    </p:anim>
                                  </p:childTnLst>
                                </p:cTn>
                              </p:par>
                            </p:childTnLst>
                          </p:cTn>
                        </p:par>
                        <p:par>
                          <p:cTn id="13" fill="hold" nodeType="afterGroup">
                            <p:stCondLst>
                              <p:cond delay="1000"/>
                            </p:stCondLst>
                            <p:childTnLst>
                              <p:par>
                                <p:cTn id="14" presetID="47" presetClass="entr" presetSubtype="0"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1000"/>
                                        <p:tgtEl>
                                          <p:spTgt spid="19"/>
                                        </p:tgtEl>
                                      </p:cBhvr>
                                    </p:animEffect>
                                    <p:anim calcmode="lin" valueType="num">
                                      <p:cBhvr>
                                        <p:cTn id="17" dur="1000" fill="hold"/>
                                        <p:tgtEl>
                                          <p:spTgt spid="19"/>
                                        </p:tgtEl>
                                        <p:attrNameLst>
                                          <p:attrName>ppt_x</p:attrName>
                                        </p:attrNameLst>
                                      </p:cBhvr>
                                      <p:tavLst>
                                        <p:tav tm="0">
                                          <p:val>
                                            <p:strVal val="#ppt_x"/>
                                          </p:val>
                                        </p:tav>
                                        <p:tav tm="100000">
                                          <p:val>
                                            <p:strVal val="#ppt_x"/>
                                          </p:val>
                                        </p:tav>
                                      </p:tavLst>
                                    </p:anim>
                                    <p:anim calcmode="lin" valueType="num">
                                      <p:cBhvr>
                                        <p:cTn id="18"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9" grpId="0"/>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ext Box 11"/>
          <p:cNvSpPr txBox="1">
            <a:spLocks noChangeArrowheads="1"/>
          </p:cNvSpPr>
          <p:nvPr/>
        </p:nvSpPr>
        <p:spPr bwMode="auto">
          <a:xfrm>
            <a:off x="1403350" y="1341438"/>
            <a:ext cx="6192838" cy="366712"/>
          </a:xfrm>
          <a:prstGeom prst="rect">
            <a:avLst/>
          </a:prstGeom>
          <a:noFill/>
          <a:ln w="9525">
            <a:noFill/>
            <a:miter lim="800000"/>
            <a:headEnd/>
            <a:tailEnd/>
          </a:ln>
        </p:spPr>
        <p:txBody>
          <a:bodyPr>
            <a:spAutoFit/>
          </a:bodyPr>
          <a:lstStyle/>
          <a:p>
            <a:pPr eaLnBrk="0" hangingPunct="0">
              <a:spcBef>
                <a:spcPct val="50000"/>
              </a:spcBef>
            </a:pPr>
            <a:endParaRPr lang="en-US"/>
          </a:p>
        </p:txBody>
      </p:sp>
      <p:sp>
        <p:nvSpPr>
          <p:cNvPr id="12" name="Rectangle 2"/>
          <p:cNvSpPr txBox="1">
            <a:spLocks noChangeArrowheads="1"/>
          </p:cNvSpPr>
          <p:nvPr/>
        </p:nvSpPr>
        <p:spPr>
          <a:xfrm>
            <a:off x="1490663" y="347663"/>
            <a:ext cx="6321425" cy="704850"/>
          </a:xfrm>
          <a:prstGeom prst="rect">
            <a:avLst/>
          </a:prstGeom>
        </p:spPr>
        <p:txBody>
          <a:bodyPr/>
          <a:lstStyle/>
          <a:p>
            <a:pPr algn="ctr" eaLnBrk="0" hangingPunct="0">
              <a:defRPr/>
            </a:pPr>
            <a:endParaRPr lang="es-ES" sz="3800" kern="0" dirty="0">
              <a:solidFill>
                <a:srgbClr val="00478E"/>
              </a:solidFill>
              <a:effectLst>
                <a:outerShdw blurRad="38100" dist="38100" dir="2700000" algn="tl">
                  <a:srgbClr val="C0C0C0"/>
                </a:outerShdw>
              </a:effectLst>
              <a:latin typeface="Century Gothic" pitchFamily="34" charset="0"/>
              <a:ea typeface="+mj-ea"/>
              <a:cs typeface="+mj-cs"/>
            </a:endParaRPr>
          </a:p>
        </p:txBody>
      </p:sp>
      <p:cxnSp>
        <p:nvCxnSpPr>
          <p:cNvPr id="11" name="10 Conector recto"/>
          <p:cNvCxnSpPr/>
          <p:nvPr/>
        </p:nvCxnSpPr>
        <p:spPr>
          <a:xfrm rot="5400000">
            <a:off x="7786688" y="5572125"/>
            <a:ext cx="2571750"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3" name="12 Conector recto"/>
          <p:cNvCxnSpPr/>
          <p:nvPr/>
        </p:nvCxnSpPr>
        <p:spPr>
          <a:xfrm rot="5400000">
            <a:off x="7786687" y="5643563"/>
            <a:ext cx="24288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4" name="13 Conector recto"/>
          <p:cNvCxnSpPr/>
          <p:nvPr/>
        </p:nvCxnSpPr>
        <p:spPr>
          <a:xfrm rot="5400000">
            <a:off x="7858125" y="5786438"/>
            <a:ext cx="214312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5" name="14 Conector recto"/>
          <p:cNvCxnSpPr/>
          <p:nvPr/>
        </p:nvCxnSpPr>
        <p:spPr>
          <a:xfrm>
            <a:off x="5429250" y="6715125"/>
            <a:ext cx="3714750"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6" name="15 Conector recto"/>
          <p:cNvCxnSpPr/>
          <p:nvPr/>
        </p:nvCxnSpPr>
        <p:spPr>
          <a:xfrm>
            <a:off x="6143625" y="6643688"/>
            <a:ext cx="30003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7" name="16 Conector recto"/>
          <p:cNvCxnSpPr/>
          <p:nvPr/>
        </p:nvCxnSpPr>
        <p:spPr>
          <a:xfrm>
            <a:off x="6715125" y="6572250"/>
            <a:ext cx="24288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sp>
        <p:nvSpPr>
          <p:cNvPr id="2" name="1 Rectángulo"/>
          <p:cNvSpPr/>
          <p:nvPr/>
        </p:nvSpPr>
        <p:spPr>
          <a:xfrm>
            <a:off x="179388" y="1628775"/>
            <a:ext cx="8750300" cy="415925"/>
          </a:xfrm>
          <a:prstGeom prst="rect">
            <a:avLst/>
          </a:prstGeom>
        </p:spPr>
        <p:txBody>
          <a:bodyPr>
            <a:spAutoFit/>
          </a:bodyPr>
          <a:lstStyle/>
          <a:p>
            <a:pPr algn="ctr" eaLnBrk="0" hangingPunct="0">
              <a:defRPr/>
            </a:pPr>
            <a:r>
              <a:rPr lang="es-MX" b="1" dirty="0">
                <a:cs typeface="+mn-cs"/>
              </a:rPr>
              <a:t>		</a:t>
            </a:r>
            <a:endParaRPr lang="es-MX" sz="2100" kern="0" dirty="0">
              <a:solidFill>
                <a:srgbClr val="00478E"/>
              </a:solidFill>
              <a:effectLst>
                <a:outerShdw blurRad="38100" dist="38100" dir="2700000" algn="tl">
                  <a:srgbClr val="C0C0C0"/>
                </a:outerShdw>
              </a:effectLst>
              <a:latin typeface="Century Gothic" pitchFamily="34" charset="0"/>
              <a:ea typeface="+mj-ea"/>
              <a:cs typeface="+mj-cs"/>
            </a:endParaRPr>
          </a:p>
        </p:txBody>
      </p:sp>
      <p:pic>
        <p:nvPicPr>
          <p:cNvPr id="18" name="Picture 2"/>
          <p:cNvPicPr>
            <a:picLocks noChangeAspect="1" noChangeArrowheads="1"/>
          </p:cNvPicPr>
          <p:nvPr/>
        </p:nvPicPr>
        <p:blipFill>
          <a:blip r:embed="rId2" cstate="print"/>
          <a:srcRect l="17647" t="31250" r="16471" b="11458"/>
          <a:stretch>
            <a:fillRect/>
          </a:stretch>
        </p:blipFill>
        <p:spPr bwMode="auto">
          <a:xfrm>
            <a:off x="785813" y="1600200"/>
            <a:ext cx="7572375" cy="4614863"/>
          </a:xfrm>
          <a:prstGeom prst="rect">
            <a:avLst/>
          </a:prstGeom>
          <a:ln w="57150" cap="sq">
            <a:solidFill>
              <a:srgbClr val="217BFF"/>
            </a:solidFill>
            <a:prstDash val="solid"/>
            <a:miter lim="800000"/>
          </a:ln>
          <a:effectLst>
            <a:outerShdw blurRad="50800" dist="38100" dir="2700000" algn="tl" rotWithShape="0">
              <a:srgbClr val="000000">
                <a:alpha val="43000"/>
              </a:srgbClr>
            </a:outerShdw>
          </a:effectLst>
        </p:spPr>
      </p:pic>
      <p:sp>
        <p:nvSpPr>
          <p:cNvPr id="19" name="Rectangle 2"/>
          <p:cNvSpPr txBox="1">
            <a:spLocks noChangeArrowheads="1"/>
          </p:cNvSpPr>
          <p:nvPr/>
        </p:nvSpPr>
        <p:spPr>
          <a:xfrm>
            <a:off x="0" y="0"/>
            <a:ext cx="9144000" cy="704850"/>
          </a:xfrm>
          <a:prstGeom prst="rect">
            <a:avLst/>
          </a:prstGeom>
        </p:spPr>
        <p:txBody>
          <a:bodyPr/>
          <a:lstStyle/>
          <a:p>
            <a:pPr algn="ctr" eaLnBrk="0" hangingPunct="0">
              <a:defRPr/>
            </a:pPr>
            <a:r>
              <a:rPr lang="es-MX" sz="2400" kern="0" dirty="0">
                <a:solidFill>
                  <a:srgbClr val="00478E"/>
                </a:solidFill>
                <a:effectLst>
                  <a:outerShdw blurRad="38100" dist="38100" dir="2700000" algn="tl">
                    <a:srgbClr val="C0C0C0"/>
                  </a:outerShdw>
                </a:effectLst>
                <a:latin typeface="Century Gothic" pitchFamily="34" charset="0"/>
                <a:cs typeface="+mn-cs"/>
              </a:rPr>
              <a:t>Almanza Villarreal Agencia Aduanal, S.C.</a:t>
            </a:r>
          </a:p>
          <a:p>
            <a:pPr algn="ctr" eaLnBrk="0" hangingPunct="0">
              <a:defRPr/>
            </a:pPr>
            <a:endParaRPr lang="es-MX" sz="2400" kern="0" dirty="0">
              <a:solidFill>
                <a:srgbClr val="00478E"/>
              </a:solidFill>
              <a:effectLst>
                <a:outerShdw blurRad="38100" dist="38100" dir="2700000" algn="tl">
                  <a:srgbClr val="C0C0C0"/>
                </a:outerShdw>
              </a:effectLst>
              <a:latin typeface="Century Gothic" pitchFamily="34" charset="0"/>
              <a:ea typeface="+mj-ea"/>
              <a:cs typeface="+mj-cs"/>
            </a:endParaRPr>
          </a:p>
          <a:p>
            <a:pPr algn="ctr" eaLnBrk="0" hangingPunct="0">
              <a:defRPr/>
            </a:pPr>
            <a:endParaRPr lang="es-MX" sz="2400" kern="0" dirty="0">
              <a:solidFill>
                <a:srgbClr val="00478E"/>
              </a:solidFill>
              <a:effectLst>
                <a:outerShdw blurRad="38100" dist="38100" dir="2700000" algn="tl">
                  <a:srgbClr val="C0C0C0"/>
                </a:outerShdw>
              </a:effectLst>
              <a:latin typeface="Century Gothic" pitchFamily="34" charset="0"/>
              <a:ea typeface="+mj-ea"/>
              <a:cs typeface="+mj-cs"/>
            </a:endParaRPr>
          </a:p>
        </p:txBody>
      </p:sp>
      <p:sp>
        <p:nvSpPr>
          <p:cNvPr id="20" name="19 CuadroTexto"/>
          <p:cNvSpPr txBox="1">
            <a:spLocks noChangeArrowheads="1"/>
          </p:cNvSpPr>
          <p:nvPr/>
        </p:nvSpPr>
        <p:spPr bwMode="auto">
          <a:xfrm>
            <a:off x="571500" y="5643563"/>
            <a:ext cx="857250" cy="369887"/>
          </a:xfrm>
          <a:prstGeom prst="rect">
            <a:avLst/>
          </a:prstGeom>
          <a:noFill/>
          <a:ln w="9525">
            <a:noFill/>
            <a:miter lim="800000"/>
            <a:headEnd/>
            <a:tailEnd/>
          </a:ln>
        </p:spPr>
        <p:txBody>
          <a:bodyPr>
            <a:spAutoFit/>
          </a:bodyPr>
          <a:lstStyle/>
          <a:p>
            <a:pPr algn="ctr" eaLnBrk="0" hangingPunct="0"/>
            <a:r>
              <a:rPr lang="es-MX" b="1"/>
              <a:t>X</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2000"/>
                                        <p:tgtEl>
                                          <p:spTgt spid="18"/>
                                        </p:tgtEl>
                                      </p:cBhvr>
                                    </p:animEffect>
                                  </p:childTnLst>
                                </p:cTn>
                              </p:par>
                            </p:childTnLst>
                          </p:cTn>
                        </p:par>
                        <p:par>
                          <p:cTn id="11" fill="hold" nodeType="afterGroup">
                            <p:stCondLst>
                              <p:cond delay="2000"/>
                            </p:stCondLst>
                            <p:childTnLst>
                              <p:par>
                                <p:cTn id="12" presetID="47" presetClass="entr" presetSubtype="0" fill="hold" grpId="0" nodeType="after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fade">
                                      <p:cBhvr>
                                        <p:cTn id="14" dur="1000"/>
                                        <p:tgtEl>
                                          <p:spTgt spid="20"/>
                                        </p:tgtEl>
                                      </p:cBhvr>
                                    </p:animEffect>
                                    <p:anim calcmode="lin" valueType="num">
                                      <p:cBhvr>
                                        <p:cTn id="15" dur="1000" fill="hold"/>
                                        <p:tgtEl>
                                          <p:spTgt spid="20"/>
                                        </p:tgtEl>
                                        <p:attrNameLst>
                                          <p:attrName>ppt_x</p:attrName>
                                        </p:attrNameLst>
                                      </p:cBhvr>
                                      <p:tavLst>
                                        <p:tav tm="0">
                                          <p:val>
                                            <p:strVal val="#ppt_x"/>
                                          </p:val>
                                        </p:tav>
                                        <p:tav tm="100000">
                                          <p:val>
                                            <p:strVal val="#ppt_x"/>
                                          </p:val>
                                        </p:tav>
                                      </p:tavLst>
                                    </p:anim>
                                    <p:anim calcmode="lin" valueType="num">
                                      <p:cBhvr>
                                        <p:cTn id="16"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0" grpId="0"/>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ext Box 11"/>
          <p:cNvSpPr txBox="1">
            <a:spLocks noChangeArrowheads="1"/>
          </p:cNvSpPr>
          <p:nvPr/>
        </p:nvSpPr>
        <p:spPr bwMode="auto">
          <a:xfrm>
            <a:off x="1403350" y="1341438"/>
            <a:ext cx="6192838" cy="366712"/>
          </a:xfrm>
          <a:prstGeom prst="rect">
            <a:avLst/>
          </a:prstGeom>
          <a:noFill/>
          <a:ln w="9525">
            <a:noFill/>
            <a:miter lim="800000"/>
            <a:headEnd/>
            <a:tailEnd/>
          </a:ln>
        </p:spPr>
        <p:txBody>
          <a:bodyPr>
            <a:spAutoFit/>
          </a:bodyPr>
          <a:lstStyle/>
          <a:p>
            <a:pPr eaLnBrk="0" hangingPunct="0">
              <a:spcBef>
                <a:spcPct val="50000"/>
              </a:spcBef>
            </a:pPr>
            <a:endParaRPr lang="en-US">
              <a:solidFill>
                <a:srgbClr val="003D7A"/>
              </a:solidFill>
            </a:endParaRPr>
          </a:p>
        </p:txBody>
      </p:sp>
      <p:sp>
        <p:nvSpPr>
          <p:cNvPr id="12" name="Rectangle 2"/>
          <p:cNvSpPr txBox="1">
            <a:spLocks noChangeArrowheads="1"/>
          </p:cNvSpPr>
          <p:nvPr/>
        </p:nvSpPr>
        <p:spPr>
          <a:xfrm>
            <a:off x="1490663" y="347663"/>
            <a:ext cx="6321425" cy="704850"/>
          </a:xfrm>
          <a:prstGeom prst="rect">
            <a:avLst/>
          </a:prstGeom>
        </p:spPr>
        <p:txBody>
          <a:bodyPr/>
          <a:lstStyle/>
          <a:p>
            <a:pPr algn="ctr" eaLnBrk="0" hangingPunct="0">
              <a:defRPr/>
            </a:pPr>
            <a:endParaRPr lang="es-ES" sz="3800" kern="0" dirty="0">
              <a:solidFill>
                <a:srgbClr val="003D7A"/>
              </a:solidFill>
              <a:effectLst>
                <a:outerShdw blurRad="38100" dist="38100" dir="2700000" algn="tl">
                  <a:srgbClr val="C0C0C0"/>
                </a:outerShdw>
              </a:effectLst>
              <a:latin typeface="Century Gothic" pitchFamily="34" charset="0"/>
              <a:ea typeface="+mj-ea"/>
              <a:cs typeface="+mj-cs"/>
            </a:endParaRPr>
          </a:p>
        </p:txBody>
      </p:sp>
      <p:cxnSp>
        <p:nvCxnSpPr>
          <p:cNvPr id="11" name="10 Conector recto"/>
          <p:cNvCxnSpPr/>
          <p:nvPr/>
        </p:nvCxnSpPr>
        <p:spPr>
          <a:xfrm rot="5400000">
            <a:off x="7786688" y="5572125"/>
            <a:ext cx="2571750"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3" name="12 Conector recto"/>
          <p:cNvCxnSpPr/>
          <p:nvPr/>
        </p:nvCxnSpPr>
        <p:spPr>
          <a:xfrm rot="5400000">
            <a:off x="7786687" y="5643563"/>
            <a:ext cx="24288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4" name="13 Conector recto"/>
          <p:cNvCxnSpPr/>
          <p:nvPr/>
        </p:nvCxnSpPr>
        <p:spPr>
          <a:xfrm rot="5400000">
            <a:off x="7858125" y="5786438"/>
            <a:ext cx="214312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5" name="14 Conector recto"/>
          <p:cNvCxnSpPr/>
          <p:nvPr/>
        </p:nvCxnSpPr>
        <p:spPr>
          <a:xfrm>
            <a:off x="5429250" y="6715125"/>
            <a:ext cx="3714750"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6" name="15 Conector recto"/>
          <p:cNvCxnSpPr/>
          <p:nvPr/>
        </p:nvCxnSpPr>
        <p:spPr>
          <a:xfrm>
            <a:off x="6143625" y="6643688"/>
            <a:ext cx="30003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7" name="16 Conector recto"/>
          <p:cNvCxnSpPr/>
          <p:nvPr/>
        </p:nvCxnSpPr>
        <p:spPr>
          <a:xfrm>
            <a:off x="6715125" y="6572250"/>
            <a:ext cx="24288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sp>
        <p:nvSpPr>
          <p:cNvPr id="2" name="1 Rectángulo"/>
          <p:cNvSpPr/>
          <p:nvPr/>
        </p:nvSpPr>
        <p:spPr>
          <a:xfrm>
            <a:off x="179388" y="1628775"/>
            <a:ext cx="8750300" cy="415925"/>
          </a:xfrm>
          <a:prstGeom prst="rect">
            <a:avLst/>
          </a:prstGeom>
        </p:spPr>
        <p:txBody>
          <a:bodyPr>
            <a:spAutoFit/>
          </a:bodyPr>
          <a:lstStyle/>
          <a:p>
            <a:pPr algn="ctr" eaLnBrk="0" hangingPunct="0">
              <a:defRPr/>
            </a:pPr>
            <a:r>
              <a:rPr lang="es-MX" b="1" dirty="0">
                <a:solidFill>
                  <a:srgbClr val="003D7A"/>
                </a:solidFill>
                <a:cs typeface="+mn-cs"/>
              </a:rPr>
              <a:t>		</a:t>
            </a:r>
            <a:endParaRPr lang="es-MX" sz="2100" kern="0" dirty="0">
              <a:solidFill>
                <a:srgbClr val="003D7A"/>
              </a:solidFill>
              <a:effectLst>
                <a:outerShdw blurRad="38100" dist="38100" dir="2700000" algn="tl">
                  <a:srgbClr val="C0C0C0"/>
                </a:outerShdw>
              </a:effectLst>
              <a:latin typeface="Century Gothic" pitchFamily="34" charset="0"/>
              <a:ea typeface="+mj-ea"/>
              <a:cs typeface="+mj-cs"/>
            </a:endParaRPr>
          </a:p>
        </p:txBody>
      </p:sp>
      <p:pic>
        <p:nvPicPr>
          <p:cNvPr id="18" name="Picture 2"/>
          <p:cNvPicPr>
            <a:picLocks noChangeAspect="1" noChangeArrowheads="1"/>
          </p:cNvPicPr>
          <p:nvPr/>
        </p:nvPicPr>
        <p:blipFill>
          <a:blip r:embed="rId3" cstate="print"/>
          <a:srcRect l="17059" t="32291" r="17059" b="38542"/>
          <a:stretch>
            <a:fillRect/>
          </a:stretch>
        </p:blipFill>
        <p:spPr bwMode="auto">
          <a:xfrm>
            <a:off x="571500" y="1714500"/>
            <a:ext cx="8074025" cy="2428875"/>
          </a:xfrm>
          <a:prstGeom prst="rect">
            <a:avLst/>
          </a:prstGeom>
          <a:ln w="57150" cap="sq">
            <a:solidFill>
              <a:srgbClr val="217BFF"/>
            </a:solidFill>
            <a:prstDash val="solid"/>
            <a:miter lim="800000"/>
          </a:ln>
          <a:effectLst>
            <a:outerShdw blurRad="50800" dist="38100" dir="2700000" algn="tl" rotWithShape="0">
              <a:srgbClr val="000000">
                <a:alpha val="43000"/>
              </a:srgbClr>
            </a:outerShdw>
          </a:effectLst>
        </p:spPr>
      </p:pic>
      <p:sp>
        <p:nvSpPr>
          <p:cNvPr id="20" name="19 Rectángulo"/>
          <p:cNvSpPr/>
          <p:nvPr/>
        </p:nvSpPr>
        <p:spPr>
          <a:xfrm>
            <a:off x="500063" y="4357688"/>
            <a:ext cx="8143875" cy="1784350"/>
          </a:xfrm>
          <a:prstGeom prst="rect">
            <a:avLst/>
          </a:prstGeom>
          <a:ln w="3175">
            <a:noFill/>
          </a:ln>
        </p:spPr>
        <p:style>
          <a:lnRef idx="2">
            <a:schemeClr val="accent1"/>
          </a:lnRef>
          <a:fillRef idx="1">
            <a:schemeClr val="lt1"/>
          </a:fillRef>
          <a:effectRef idx="0">
            <a:schemeClr val="accent1"/>
          </a:effectRef>
          <a:fontRef idx="minor">
            <a:schemeClr val="dk1"/>
          </a:fontRef>
        </p:style>
        <p:txBody>
          <a:bodyPr>
            <a:spAutoFit/>
          </a:bodyPr>
          <a:lstStyle/>
          <a:p>
            <a:pPr algn="just" eaLnBrk="0" hangingPunct="0">
              <a:defRPr/>
            </a:pPr>
            <a:r>
              <a:rPr lang="es-ES" sz="2200" b="1" dirty="0">
                <a:solidFill>
                  <a:srgbClr val="003D7A"/>
                </a:solidFill>
              </a:rPr>
              <a:t>El importador anotará por cada tipo de mercancía, el valor determinado conforme a los artículos 72 a 78 de la Ley, según el método de valoración que utilice, o bien podrá optar por acompañar los documentos en los que, en su caso, conste dicho valor en aduana.</a:t>
            </a:r>
          </a:p>
        </p:txBody>
      </p:sp>
      <p:sp>
        <p:nvSpPr>
          <p:cNvPr id="19" name="Rectangle 2"/>
          <p:cNvSpPr txBox="1">
            <a:spLocks noChangeArrowheads="1"/>
          </p:cNvSpPr>
          <p:nvPr/>
        </p:nvSpPr>
        <p:spPr>
          <a:xfrm>
            <a:off x="0" y="0"/>
            <a:ext cx="9144000" cy="704850"/>
          </a:xfrm>
          <a:prstGeom prst="rect">
            <a:avLst/>
          </a:prstGeom>
        </p:spPr>
        <p:txBody>
          <a:bodyPr/>
          <a:lstStyle/>
          <a:p>
            <a:pPr algn="ctr" eaLnBrk="0" hangingPunct="0">
              <a:defRPr/>
            </a:pPr>
            <a:r>
              <a:rPr lang="es-MX" sz="2400" kern="0" dirty="0">
                <a:solidFill>
                  <a:srgbClr val="00478E"/>
                </a:solidFill>
                <a:effectLst>
                  <a:outerShdw blurRad="38100" dist="38100" dir="2700000" algn="tl">
                    <a:srgbClr val="C0C0C0"/>
                  </a:outerShdw>
                </a:effectLst>
                <a:latin typeface="Century Gothic" pitchFamily="34" charset="0"/>
                <a:cs typeface="+mn-cs"/>
              </a:rPr>
              <a:t>Almanza Villarreal Agencia Aduanal, S.C.</a:t>
            </a:r>
          </a:p>
          <a:p>
            <a:pPr algn="ctr" eaLnBrk="0" hangingPunct="0">
              <a:defRPr/>
            </a:pPr>
            <a:endParaRPr lang="es-MX" sz="2400" kern="0" dirty="0">
              <a:solidFill>
                <a:srgbClr val="00478E"/>
              </a:solidFill>
              <a:effectLst>
                <a:outerShdw blurRad="38100" dist="38100" dir="2700000" algn="tl">
                  <a:srgbClr val="C0C0C0"/>
                </a:outerShdw>
              </a:effectLst>
              <a:latin typeface="Century Gothic" pitchFamily="34" charset="0"/>
              <a:ea typeface="+mj-ea"/>
              <a:cs typeface="+mj-cs"/>
            </a:endParaRPr>
          </a:p>
          <a:p>
            <a:pPr algn="ctr" eaLnBrk="0" hangingPunct="0">
              <a:defRPr/>
            </a:pPr>
            <a:endParaRPr lang="es-MX" sz="2400" kern="0" dirty="0">
              <a:solidFill>
                <a:srgbClr val="00478E"/>
              </a:solidFill>
              <a:effectLst>
                <a:outerShdw blurRad="38100" dist="38100" dir="2700000" algn="tl">
                  <a:srgbClr val="C0C0C0"/>
                </a:outerShdw>
              </a:effectLst>
              <a:latin typeface="Century Gothic" pitchFamily="34" charset="0"/>
              <a:ea typeface="+mj-ea"/>
              <a:cs typeface="+mj-cs"/>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childTnLst>
                                </p:cTn>
                              </p:par>
                              <p:par>
                                <p:cTn id="8" presetID="47"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1000"/>
                                        <p:tgtEl>
                                          <p:spTgt spid="18"/>
                                        </p:tgtEl>
                                      </p:cBhvr>
                                    </p:animEffect>
                                    <p:anim calcmode="lin" valueType="num">
                                      <p:cBhvr>
                                        <p:cTn id="11" dur="1000" fill="hold"/>
                                        <p:tgtEl>
                                          <p:spTgt spid="18"/>
                                        </p:tgtEl>
                                        <p:attrNameLst>
                                          <p:attrName>ppt_x</p:attrName>
                                        </p:attrNameLst>
                                      </p:cBhvr>
                                      <p:tavLst>
                                        <p:tav tm="0">
                                          <p:val>
                                            <p:strVal val="#ppt_x"/>
                                          </p:val>
                                        </p:tav>
                                        <p:tav tm="100000">
                                          <p:val>
                                            <p:strVal val="#ppt_x"/>
                                          </p:val>
                                        </p:tav>
                                      </p:tavLst>
                                    </p:anim>
                                    <p:anim calcmode="lin" valueType="num">
                                      <p:cBhvr>
                                        <p:cTn id="12" dur="1000" fill="hold"/>
                                        <p:tgtEl>
                                          <p:spTgt spid="18"/>
                                        </p:tgtEl>
                                        <p:attrNameLst>
                                          <p:attrName>ppt_y</p:attrName>
                                        </p:attrNameLst>
                                      </p:cBhvr>
                                      <p:tavLst>
                                        <p:tav tm="0">
                                          <p:val>
                                            <p:strVal val="#ppt_y-.1"/>
                                          </p:val>
                                        </p:tav>
                                        <p:tav tm="100000">
                                          <p:val>
                                            <p:strVal val="#ppt_y"/>
                                          </p:val>
                                        </p:tav>
                                      </p:tavLst>
                                    </p:anim>
                                  </p:childTnLst>
                                </p:cTn>
                              </p:par>
                              <p:par>
                                <p:cTn id="13" presetID="47"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1000"/>
                                        <p:tgtEl>
                                          <p:spTgt spid="20"/>
                                        </p:tgtEl>
                                      </p:cBhvr>
                                    </p:animEffect>
                                    <p:anim calcmode="lin" valueType="num">
                                      <p:cBhvr>
                                        <p:cTn id="16" dur="1000" fill="hold"/>
                                        <p:tgtEl>
                                          <p:spTgt spid="20"/>
                                        </p:tgtEl>
                                        <p:attrNameLst>
                                          <p:attrName>ppt_x</p:attrName>
                                        </p:attrNameLst>
                                      </p:cBhvr>
                                      <p:tavLst>
                                        <p:tav tm="0">
                                          <p:val>
                                            <p:strVal val="#ppt_x"/>
                                          </p:val>
                                        </p:tav>
                                        <p:tav tm="100000">
                                          <p:val>
                                            <p:strVal val="#ppt_x"/>
                                          </p:val>
                                        </p:tav>
                                      </p:tavLst>
                                    </p:anim>
                                    <p:anim calcmode="lin" valueType="num">
                                      <p:cBhvr>
                                        <p:cTn id="17"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0" grpId="0" animBg="1"/>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ext Box 11"/>
          <p:cNvSpPr txBox="1">
            <a:spLocks noChangeArrowheads="1"/>
          </p:cNvSpPr>
          <p:nvPr/>
        </p:nvSpPr>
        <p:spPr bwMode="auto">
          <a:xfrm>
            <a:off x="1403350" y="1341438"/>
            <a:ext cx="6192838" cy="366712"/>
          </a:xfrm>
          <a:prstGeom prst="rect">
            <a:avLst/>
          </a:prstGeom>
          <a:noFill/>
          <a:ln w="9525">
            <a:noFill/>
            <a:miter lim="800000"/>
            <a:headEnd/>
            <a:tailEnd/>
          </a:ln>
        </p:spPr>
        <p:txBody>
          <a:bodyPr>
            <a:spAutoFit/>
          </a:bodyPr>
          <a:lstStyle/>
          <a:p>
            <a:pPr eaLnBrk="0" hangingPunct="0">
              <a:spcBef>
                <a:spcPct val="50000"/>
              </a:spcBef>
            </a:pPr>
            <a:endParaRPr lang="en-US"/>
          </a:p>
        </p:txBody>
      </p:sp>
      <p:sp>
        <p:nvSpPr>
          <p:cNvPr id="12" name="Rectangle 2"/>
          <p:cNvSpPr txBox="1">
            <a:spLocks noChangeArrowheads="1"/>
          </p:cNvSpPr>
          <p:nvPr/>
        </p:nvSpPr>
        <p:spPr>
          <a:xfrm>
            <a:off x="1490663" y="347663"/>
            <a:ext cx="6321425" cy="704850"/>
          </a:xfrm>
          <a:prstGeom prst="rect">
            <a:avLst/>
          </a:prstGeom>
        </p:spPr>
        <p:txBody>
          <a:bodyPr/>
          <a:lstStyle/>
          <a:p>
            <a:pPr algn="ctr" eaLnBrk="0" hangingPunct="0">
              <a:defRPr/>
            </a:pPr>
            <a:endParaRPr lang="es-ES" sz="3800" kern="0" dirty="0">
              <a:solidFill>
                <a:srgbClr val="00478E"/>
              </a:solidFill>
              <a:effectLst>
                <a:outerShdw blurRad="38100" dist="38100" dir="2700000" algn="tl">
                  <a:srgbClr val="C0C0C0"/>
                </a:outerShdw>
              </a:effectLst>
              <a:latin typeface="Century Gothic" pitchFamily="34" charset="0"/>
              <a:ea typeface="+mj-ea"/>
              <a:cs typeface="+mj-cs"/>
            </a:endParaRPr>
          </a:p>
        </p:txBody>
      </p:sp>
      <p:cxnSp>
        <p:nvCxnSpPr>
          <p:cNvPr id="11" name="10 Conector recto"/>
          <p:cNvCxnSpPr/>
          <p:nvPr/>
        </p:nvCxnSpPr>
        <p:spPr>
          <a:xfrm rot="5400000">
            <a:off x="7786688" y="5572125"/>
            <a:ext cx="2571750"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3" name="12 Conector recto"/>
          <p:cNvCxnSpPr/>
          <p:nvPr/>
        </p:nvCxnSpPr>
        <p:spPr>
          <a:xfrm rot="5400000">
            <a:off x="7786687" y="5643563"/>
            <a:ext cx="24288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4" name="13 Conector recto"/>
          <p:cNvCxnSpPr/>
          <p:nvPr/>
        </p:nvCxnSpPr>
        <p:spPr>
          <a:xfrm rot="5400000">
            <a:off x="7858125" y="5786438"/>
            <a:ext cx="214312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5" name="14 Conector recto"/>
          <p:cNvCxnSpPr/>
          <p:nvPr/>
        </p:nvCxnSpPr>
        <p:spPr>
          <a:xfrm>
            <a:off x="5429250" y="6715125"/>
            <a:ext cx="3714750"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6" name="15 Conector recto"/>
          <p:cNvCxnSpPr/>
          <p:nvPr/>
        </p:nvCxnSpPr>
        <p:spPr>
          <a:xfrm>
            <a:off x="6143625" y="6643688"/>
            <a:ext cx="30003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7" name="16 Conector recto"/>
          <p:cNvCxnSpPr/>
          <p:nvPr/>
        </p:nvCxnSpPr>
        <p:spPr>
          <a:xfrm>
            <a:off x="6715125" y="6572250"/>
            <a:ext cx="24288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sp>
        <p:nvSpPr>
          <p:cNvPr id="2" name="1 Rectángulo"/>
          <p:cNvSpPr/>
          <p:nvPr/>
        </p:nvSpPr>
        <p:spPr>
          <a:xfrm>
            <a:off x="179388" y="1628775"/>
            <a:ext cx="8750300" cy="415925"/>
          </a:xfrm>
          <a:prstGeom prst="rect">
            <a:avLst/>
          </a:prstGeom>
        </p:spPr>
        <p:txBody>
          <a:bodyPr>
            <a:spAutoFit/>
          </a:bodyPr>
          <a:lstStyle/>
          <a:p>
            <a:pPr algn="ctr" eaLnBrk="0" hangingPunct="0">
              <a:defRPr/>
            </a:pPr>
            <a:r>
              <a:rPr lang="es-MX" b="1" dirty="0">
                <a:cs typeface="+mn-cs"/>
              </a:rPr>
              <a:t>		</a:t>
            </a:r>
            <a:endParaRPr lang="es-MX" sz="2100" kern="0" dirty="0">
              <a:solidFill>
                <a:srgbClr val="00478E"/>
              </a:solidFill>
              <a:effectLst>
                <a:outerShdw blurRad="38100" dist="38100" dir="2700000" algn="tl">
                  <a:srgbClr val="C0C0C0"/>
                </a:outerShdw>
              </a:effectLst>
              <a:latin typeface="Century Gothic" pitchFamily="34" charset="0"/>
              <a:ea typeface="+mj-ea"/>
              <a:cs typeface="+mj-cs"/>
            </a:endParaRPr>
          </a:p>
        </p:txBody>
      </p:sp>
      <p:sp>
        <p:nvSpPr>
          <p:cNvPr id="18" name="TextBox 10"/>
          <p:cNvSpPr txBox="1"/>
          <p:nvPr/>
        </p:nvSpPr>
        <p:spPr>
          <a:xfrm>
            <a:off x="785813" y="2286000"/>
            <a:ext cx="7924800" cy="708025"/>
          </a:xfrm>
          <a:prstGeom prst="rect">
            <a:avLst/>
          </a:prstGeom>
          <a:noFill/>
        </p:spPr>
        <p:txBody>
          <a:bodyPr>
            <a:spAutoFit/>
          </a:bodyPr>
          <a:lstStyle/>
          <a:p>
            <a:pPr algn="ctr" eaLnBrk="0" fontAlgn="auto" hangingPunct="0">
              <a:spcBef>
                <a:spcPts val="0"/>
              </a:spcBef>
              <a:spcAft>
                <a:spcPts val="0"/>
              </a:spcAft>
              <a:defRPr/>
            </a:pPr>
            <a:r>
              <a:rPr lang="es-ES" sz="4000" b="1" dirty="0">
                <a:solidFill>
                  <a:srgbClr val="003D7A"/>
                </a:solidFill>
                <a:latin typeface="Century Gothic" pitchFamily="34" charset="0"/>
                <a:cs typeface="+mn-cs"/>
              </a:rPr>
              <a:t>IV. IMPORTACION TEMPORAL </a:t>
            </a:r>
          </a:p>
        </p:txBody>
      </p:sp>
      <p:sp>
        <p:nvSpPr>
          <p:cNvPr id="20" name="Rectangle 2"/>
          <p:cNvSpPr txBox="1">
            <a:spLocks noChangeArrowheads="1"/>
          </p:cNvSpPr>
          <p:nvPr/>
        </p:nvSpPr>
        <p:spPr>
          <a:xfrm>
            <a:off x="0" y="0"/>
            <a:ext cx="9144000" cy="704850"/>
          </a:xfrm>
          <a:prstGeom prst="rect">
            <a:avLst/>
          </a:prstGeom>
        </p:spPr>
        <p:txBody>
          <a:bodyPr/>
          <a:lstStyle/>
          <a:p>
            <a:pPr algn="ctr" eaLnBrk="0" hangingPunct="0">
              <a:defRPr/>
            </a:pPr>
            <a:r>
              <a:rPr lang="es-MX" sz="2400" kern="0" dirty="0">
                <a:solidFill>
                  <a:srgbClr val="00478E"/>
                </a:solidFill>
                <a:effectLst>
                  <a:outerShdw blurRad="38100" dist="38100" dir="2700000" algn="tl">
                    <a:srgbClr val="C0C0C0"/>
                  </a:outerShdw>
                </a:effectLst>
                <a:latin typeface="Century Gothic" pitchFamily="34" charset="0"/>
                <a:cs typeface="+mn-cs"/>
              </a:rPr>
              <a:t>Almanza Villarreal Agencia Aduanal, S.C.</a:t>
            </a:r>
          </a:p>
          <a:p>
            <a:pPr algn="ctr" eaLnBrk="0" hangingPunct="0">
              <a:defRPr/>
            </a:pPr>
            <a:endParaRPr lang="es-MX" sz="2400" kern="0" dirty="0">
              <a:solidFill>
                <a:srgbClr val="00478E"/>
              </a:solidFill>
              <a:effectLst>
                <a:outerShdw blurRad="38100" dist="38100" dir="2700000" algn="tl">
                  <a:srgbClr val="C0C0C0"/>
                </a:outerShdw>
              </a:effectLst>
              <a:latin typeface="Century Gothic" pitchFamily="34" charset="0"/>
              <a:ea typeface="+mj-ea"/>
              <a:cs typeface="+mj-cs"/>
            </a:endParaRPr>
          </a:p>
          <a:p>
            <a:pPr algn="ctr" eaLnBrk="0" hangingPunct="0">
              <a:defRPr/>
            </a:pPr>
            <a:endParaRPr lang="es-MX" sz="2400" kern="0" dirty="0">
              <a:solidFill>
                <a:srgbClr val="00478E"/>
              </a:solidFill>
              <a:effectLst>
                <a:outerShdw blurRad="38100" dist="38100" dir="2700000" algn="tl">
                  <a:srgbClr val="C0C0C0"/>
                </a:outerShdw>
              </a:effectLst>
              <a:latin typeface="Century Gothic" pitchFamily="34" charset="0"/>
              <a:ea typeface="+mj-ea"/>
              <a:cs typeface="+mj-cs"/>
            </a:endParaRPr>
          </a:p>
        </p:txBody>
      </p:sp>
      <p:sp>
        <p:nvSpPr>
          <p:cNvPr id="30" name="29 Rectángulo"/>
          <p:cNvSpPr/>
          <p:nvPr/>
        </p:nvSpPr>
        <p:spPr>
          <a:xfrm>
            <a:off x="685800" y="4876800"/>
            <a:ext cx="457200" cy="457200"/>
          </a:xfrm>
          <a:prstGeom prst="rect">
            <a:avLst/>
          </a:prstGeom>
          <a:solidFill>
            <a:srgbClr val="217B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s-MX" dirty="0">
              <a:solidFill>
                <a:srgbClr val="003D7A"/>
              </a:solidFill>
            </a:endParaRPr>
          </a:p>
        </p:txBody>
      </p:sp>
      <p:sp>
        <p:nvSpPr>
          <p:cNvPr id="31" name="30 Rectángulo"/>
          <p:cNvSpPr/>
          <p:nvPr/>
        </p:nvSpPr>
        <p:spPr>
          <a:xfrm>
            <a:off x="685800" y="5562600"/>
            <a:ext cx="457200" cy="45720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s-MX" dirty="0">
              <a:solidFill>
                <a:srgbClr val="003D7A"/>
              </a:solidFill>
            </a:endParaRPr>
          </a:p>
        </p:txBody>
      </p:sp>
      <p:sp>
        <p:nvSpPr>
          <p:cNvPr id="104463" name="8 CuadroTexto"/>
          <p:cNvSpPr txBox="1">
            <a:spLocks noChangeArrowheads="1"/>
          </p:cNvSpPr>
          <p:nvPr/>
        </p:nvSpPr>
        <p:spPr bwMode="auto">
          <a:xfrm>
            <a:off x="1214438" y="4929188"/>
            <a:ext cx="4786312" cy="369887"/>
          </a:xfrm>
          <a:prstGeom prst="rect">
            <a:avLst/>
          </a:prstGeom>
          <a:noFill/>
          <a:ln w="9525">
            <a:noFill/>
            <a:miter lim="800000"/>
            <a:headEnd/>
            <a:tailEnd/>
          </a:ln>
        </p:spPr>
        <p:txBody>
          <a:bodyPr>
            <a:spAutoFit/>
          </a:bodyPr>
          <a:lstStyle/>
          <a:p>
            <a:pPr eaLnBrk="0" hangingPunct="0"/>
            <a:r>
              <a:rPr lang="es-MX" b="1">
                <a:solidFill>
                  <a:srgbClr val="003D7A"/>
                </a:solidFill>
                <a:latin typeface="Century Gothic" pitchFamily="34" charset="0"/>
              </a:rPr>
              <a:t>Obligatorio en la M.V semestral  IMMEX.</a:t>
            </a:r>
          </a:p>
        </p:txBody>
      </p:sp>
      <p:sp>
        <p:nvSpPr>
          <p:cNvPr id="104464" name="13 CuadroTexto"/>
          <p:cNvSpPr txBox="1">
            <a:spLocks noChangeArrowheads="1"/>
          </p:cNvSpPr>
          <p:nvPr/>
        </p:nvSpPr>
        <p:spPr bwMode="auto">
          <a:xfrm>
            <a:off x="1143000" y="5643563"/>
            <a:ext cx="5000625" cy="369887"/>
          </a:xfrm>
          <a:prstGeom prst="rect">
            <a:avLst/>
          </a:prstGeom>
          <a:noFill/>
          <a:ln w="9525">
            <a:noFill/>
            <a:miter lim="800000"/>
            <a:headEnd/>
            <a:tailEnd/>
          </a:ln>
        </p:spPr>
        <p:txBody>
          <a:bodyPr>
            <a:spAutoFit/>
          </a:bodyPr>
          <a:lstStyle/>
          <a:p>
            <a:pPr eaLnBrk="0" hangingPunct="0"/>
            <a:r>
              <a:rPr lang="es-MX" b="1">
                <a:solidFill>
                  <a:srgbClr val="003D7A"/>
                </a:solidFill>
                <a:latin typeface="Century Gothic" pitchFamily="34" charset="0"/>
              </a:rPr>
              <a:t>No obligatorio en la M.V. semestral IMMEX.</a:t>
            </a:r>
          </a:p>
        </p:txBody>
      </p:sp>
      <p:cxnSp>
        <p:nvCxnSpPr>
          <p:cNvPr id="34" name="33 Conector recto"/>
          <p:cNvCxnSpPr/>
          <p:nvPr/>
        </p:nvCxnSpPr>
        <p:spPr bwMode="auto">
          <a:xfrm>
            <a:off x="1214438" y="5286375"/>
            <a:ext cx="4643437"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35" name="34 Conector recto"/>
          <p:cNvCxnSpPr/>
          <p:nvPr/>
        </p:nvCxnSpPr>
        <p:spPr bwMode="auto">
          <a:xfrm>
            <a:off x="1214438" y="6000750"/>
            <a:ext cx="4786312"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ext Box 11"/>
          <p:cNvSpPr txBox="1">
            <a:spLocks noChangeArrowheads="1"/>
          </p:cNvSpPr>
          <p:nvPr/>
        </p:nvSpPr>
        <p:spPr bwMode="auto">
          <a:xfrm>
            <a:off x="1403350" y="1341438"/>
            <a:ext cx="6192838" cy="366712"/>
          </a:xfrm>
          <a:prstGeom prst="rect">
            <a:avLst/>
          </a:prstGeom>
          <a:noFill/>
          <a:ln w="9525">
            <a:noFill/>
            <a:miter lim="800000"/>
            <a:headEnd/>
            <a:tailEnd/>
          </a:ln>
        </p:spPr>
        <p:txBody>
          <a:bodyPr>
            <a:spAutoFit/>
          </a:bodyPr>
          <a:lstStyle/>
          <a:p>
            <a:pPr eaLnBrk="0" hangingPunct="0">
              <a:spcBef>
                <a:spcPct val="50000"/>
              </a:spcBef>
            </a:pPr>
            <a:endParaRPr lang="en-US"/>
          </a:p>
        </p:txBody>
      </p:sp>
      <p:sp>
        <p:nvSpPr>
          <p:cNvPr id="12" name="Rectangle 2"/>
          <p:cNvSpPr txBox="1">
            <a:spLocks noChangeArrowheads="1"/>
          </p:cNvSpPr>
          <p:nvPr/>
        </p:nvSpPr>
        <p:spPr>
          <a:xfrm>
            <a:off x="1490663" y="347663"/>
            <a:ext cx="6321425" cy="704850"/>
          </a:xfrm>
          <a:prstGeom prst="rect">
            <a:avLst/>
          </a:prstGeom>
        </p:spPr>
        <p:txBody>
          <a:bodyPr/>
          <a:lstStyle/>
          <a:p>
            <a:pPr algn="ctr" eaLnBrk="0" hangingPunct="0">
              <a:defRPr/>
            </a:pPr>
            <a:endParaRPr lang="es-ES" sz="3800" kern="0" dirty="0">
              <a:solidFill>
                <a:srgbClr val="00478E"/>
              </a:solidFill>
              <a:effectLst>
                <a:outerShdw blurRad="38100" dist="38100" dir="2700000" algn="tl">
                  <a:srgbClr val="C0C0C0"/>
                </a:outerShdw>
              </a:effectLst>
              <a:latin typeface="Century Gothic" pitchFamily="34" charset="0"/>
              <a:ea typeface="+mj-ea"/>
              <a:cs typeface="+mj-cs"/>
            </a:endParaRPr>
          </a:p>
        </p:txBody>
      </p:sp>
      <p:cxnSp>
        <p:nvCxnSpPr>
          <p:cNvPr id="11" name="10 Conector recto"/>
          <p:cNvCxnSpPr/>
          <p:nvPr/>
        </p:nvCxnSpPr>
        <p:spPr>
          <a:xfrm rot="5400000">
            <a:off x="7786688" y="5572125"/>
            <a:ext cx="2571750"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3" name="12 Conector recto"/>
          <p:cNvCxnSpPr/>
          <p:nvPr/>
        </p:nvCxnSpPr>
        <p:spPr>
          <a:xfrm rot="5400000">
            <a:off x="7786687" y="5643563"/>
            <a:ext cx="24288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4" name="13 Conector recto"/>
          <p:cNvCxnSpPr/>
          <p:nvPr/>
        </p:nvCxnSpPr>
        <p:spPr>
          <a:xfrm rot="5400000">
            <a:off x="7858125" y="5786438"/>
            <a:ext cx="214312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5" name="14 Conector recto"/>
          <p:cNvCxnSpPr/>
          <p:nvPr/>
        </p:nvCxnSpPr>
        <p:spPr>
          <a:xfrm>
            <a:off x="5429250" y="6715125"/>
            <a:ext cx="3714750"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6" name="15 Conector recto"/>
          <p:cNvCxnSpPr/>
          <p:nvPr/>
        </p:nvCxnSpPr>
        <p:spPr>
          <a:xfrm>
            <a:off x="6143625" y="6643688"/>
            <a:ext cx="30003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7" name="16 Conector recto"/>
          <p:cNvCxnSpPr/>
          <p:nvPr/>
        </p:nvCxnSpPr>
        <p:spPr>
          <a:xfrm>
            <a:off x="6715125" y="6572250"/>
            <a:ext cx="24288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sp>
        <p:nvSpPr>
          <p:cNvPr id="2" name="1 Rectángulo"/>
          <p:cNvSpPr/>
          <p:nvPr/>
        </p:nvSpPr>
        <p:spPr>
          <a:xfrm>
            <a:off x="179388" y="1628775"/>
            <a:ext cx="8750300" cy="415925"/>
          </a:xfrm>
          <a:prstGeom prst="rect">
            <a:avLst/>
          </a:prstGeom>
        </p:spPr>
        <p:txBody>
          <a:bodyPr>
            <a:spAutoFit/>
          </a:bodyPr>
          <a:lstStyle/>
          <a:p>
            <a:pPr algn="ctr" eaLnBrk="0" hangingPunct="0">
              <a:defRPr/>
            </a:pPr>
            <a:r>
              <a:rPr lang="es-MX" b="1" dirty="0">
                <a:cs typeface="+mn-cs"/>
              </a:rPr>
              <a:t>		</a:t>
            </a:r>
            <a:endParaRPr lang="es-MX" sz="2100" kern="0" dirty="0">
              <a:solidFill>
                <a:srgbClr val="00478E"/>
              </a:solidFill>
              <a:effectLst>
                <a:outerShdw blurRad="38100" dist="38100" dir="2700000" algn="tl">
                  <a:srgbClr val="C0C0C0"/>
                </a:outerShdw>
              </a:effectLst>
              <a:latin typeface="Century Gothic" pitchFamily="34" charset="0"/>
              <a:ea typeface="+mj-ea"/>
              <a:cs typeface="+mj-cs"/>
            </a:endParaRPr>
          </a:p>
        </p:txBody>
      </p:sp>
      <p:pic>
        <p:nvPicPr>
          <p:cNvPr id="18" name="Picture 1"/>
          <p:cNvPicPr>
            <a:picLocks noChangeAspect="1" noChangeArrowheads="1"/>
          </p:cNvPicPr>
          <p:nvPr/>
        </p:nvPicPr>
        <p:blipFill>
          <a:blip r:embed="rId2" cstate="print"/>
          <a:srcRect l="25882" t="32292" r="25294" b="14583"/>
          <a:stretch>
            <a:fillRect/>
          </a:stretch>
        </p:blipFill>
        <p:spPr bwMode="auto">
          <a:xfrm>
            <a:off x="785813" y="1285875"/>
            <a:ext cx="7481887" cy="3786188"/>
          </a:xfrm>
          <a:prstGeom prst="rect">
            <a:avLst/>
          </a:prstGeom>
          <a:ln w="57150" cap="sq">
            <a:solidFill>
              <a:srgbClr val="217BFF"/>
            </a:solidFill>
            <a:prstDash val="solid"/>
            <a:miter lim="800000"/>
          </a:ln>
          <a:effectLst>
            <a:outerShdw blurRad="50800" dist="38100" dir="2700000" algn="tl" rotWithShape="0">
              <a:srgbClr val="000000">
                <a:alpha val="43000"/>
              </a:srgbClr>
            </a:outerShdw>
          </a:effectLst>
        </p:spPr>
      </p:pic>
      <p:sp>
        <p:nvSpPr>
          <p:cNvPr id="19" name="18 Rectángulo"/>
          <p:cNvSpPr/>
          <p:nvPr/>
        </p:nvSpPr>
        <p:spPr>
          <a:xfrm>
            <a:off x="642938" y="5214938"/>
            <a:ext cx="7858125" cy="1077912"/>
          </a:xfrm>
          <a:prstGeom prst="rect">
            <a:avLst/>
          </a:prstGeom>
          <a:ln>
            <a:noFill/>
          </a:ln>
        </p:spPr>
        <p:style>
          <a:lnRef idx="2">
            <a:schemeClr val="accent1"/>
          </a:lnRef>
          <a:fillRef idx="1">
            <a:schemeClr val="lt1"/>
          </a:fillRef>
          <a:effectRef idx="0">
            <a:schemeClr val="accent1"/>
          </a:effectRef>
          <a:fontRef idx="minor">
            <a:schemeClr val="dk1"/>
          </a:fontRef>
        </p:style>
        <p:txBody>
          <a:bodyPr>
            <a:spAutoFit/>
          </a:bodyPr>
          <a:lstStyle/>
          <a:p>
            <a:pPr algn="just" eaLnBrk="0" hangingPunct="0">
              <a:defRPr/>
            </a:pPr>
            <a:r>
              <a:rPr lang="es-MX" sz="2000" b="1" dirty="0">
                <a:solidFill>
                  <a:srgbClr val="003D7A"/>
                </a:solidFill>
              </a:rPr>
              <a:t>En caso de importaciones temporales realizadas al amparo de las regla 1.5.5 de las RCGMCE para 2011, no será necesaria la </a:t>
            </a:r>
            <a:r>
              <a:rPr lang="es-MX" sz="2400" b="1" u="sng" dirty="0">
                <a:solidFill>
                  <a:srgbClr val="003D7A"/>
                </a:solidFill>
              </a:rPr>
              <a:t>presentación</a:t>
            </a:r>
            <a:r>
              <a:rPr lang="es-MX" sz="2400" b="1" dirty="0">
                <a:solidFill>
                  <a:srgbClr val="003D7A"/>
                </a:solidFill>
              </a:rPr>
              <a:t> </a:t>
            </a:r>
            <a:r>
              <a:rPr lang="es-MX" sz="2000" b="1" dirty="0">
                <a:solidFill>
                  <a:srgbClr val="003D7A"/>
                </a:solidFill>
              </a:rPr>
              <a:t>de la manifestación.</a:t>
            </a:r>
          </a:p>
        </p:txBody>
      </p:sp>
      <p:sp>
        <p:nvSpPr>
          <p:cNvPr id="21" name="Rectangle 2"/>
          <p:cNvSpPr txBox="1">
            <a:spLocks noChangeArrowheads="1"/>
          </p:cNvSpPr>
          <p:nvPr/>
        </p:nvSpPr>
        <p:spPr>
          <a:xfrm>
            <a:off x="0" y="0"/>
            <a:ext cx="9144000" cy="704850"/>
          </a:xfrm>
          <a:prstGeom prst="rect">
            <a:avLst/>
          </a:prstGeom>
        </p:spPr>
        <p:txBody>
          <a:bodyPr/>
          <a:lstStyle/>
          <a:p>
            <a:pPr algn="ctr" eaLnBrk="0" hangingPunct="0">
              <a:defRPr/>
            </a:pPr>
            <a:r>
              <a:rPr lang="es-MX" sz="2400" kern="0" dirty="0">
                <a:solidFill>
                  <a:srgbClr val="00478E"/>
                </a:solidFill>
                <a:effectLst>
                  <a:outerShdw blurRad="38100" dist="38100" dir="2700000" algn="tl">
                    <a:srgbClr val="C0C0C0"/>
                  </a:outerShdw>
                </a:effectLst>
                <a:latin typeface="Century Gothic" pitchFamily="34" charset="0"/>
                <a:cs typeface="+mn-cs"/>
              </a:rPr>
              <a:t>Almanza Villarreal Agencia Aduanal, S.C.</a:t>
            </a:r>
          </a:p>
          <a:p>
            <a:pPr algn="ctr" eaLnBrk="0" hangingPunct="0">
              <a:defRPr/>
            </a:pPr>
            <a:endParaRPr lang="es-MX" sz="2400" kern="0" dirty="0">
              <a:solidFill>
                <a:srgbClr val="00478E"/>
              </a:solidFill>
              <a:effectLst>
                <a:outerShdw blurRad="38100" dist="38100" dir="2700000" algn="tl">
                  <a:srgbClr val="C0C0C0"/>
                </a:outerShdw>
              </a:effectLst>
              <a:latin typeface="Century Gothic" pitchFamily="34" charset="0"/>
              <a:ea typeface="+mj-ea"/>
              <a:cs typeface="+mj-cs"/>
            </a:endParaRPr>
          </a:p>
          <a:p>
            <a:pPr algn="ctr" eaLnBrk="0" hangingPunct="0">
              <a:defRPr/>
            </a:pPr>
            <a:endParaRPr lang="es-MX" sz="2400" kern="0" dirty="0">
              <a:solidFill>
                <a:srgbClr val="00478E"/>
              </a:solidFill>
              <a:effectLst>
                <a:outerShdw blurRad="38100" dist="38100" dir="2700000" algn="tl">
                  <a:srgbClr val="C0C0C0"/>
                </a:outerShdw>
              </a:effectLst>
              <a:latin typeface="Century Gothic" pitchFamily="34" charset="0"/>
              <a:ea typeface="+mj-ea"/>
              <a:cs typeface="+mj-cs"/>
            </a:endParaRPr>
          </a:p>
        </p:txBody>
      </p:sp>
      <p:sp>
        <p:nvSpPr>
          <p:cNvPr id="20" name="19 CuadroTexto"/>
          <p:cNvSpPr txBox="1">
            <a:spLocks noChangeArrowheads="1"/>
          </p:cNvSpPr>
          <p:nvPr/>
        </p:nvSpPr>
        <p:spPr bwMode="auto">
          <a:xfrm>
            <a:off x="642938" y="2786063"/>
            <a:ext cx="857250" cy="369887"/>
          </a:xfrm>
          <a:prstGeom prst="rect">
            <a:avLst/>
          </a:prstGeom>
          <a:noFill/>
          <a:ln w="9525">
            <a:noFill/>
            <a:miter lim="800000"/>
            <a:headEnd/>
            <a:tailEnd/>
          </a:ln>
        </p:spPr>
        <p:txBody>
          <a:bodyPr>
            <a:spAutoFit/>
          </a:bodyPr>
          <a:lstStyle/>
          <a:p>
            <a:pPr algn="ctr" eaLnBrk="0" hangingPunct="0"/>
            <a:r>
              <a:rPr lang="es-MX" b="1"/>
              <a:t>X</a:t>
            </a:r>
          </a:p>
        </p:txBody>
      </p:sp>
      <p:sp>
        <p:nvSpPr>
          <p:cNvPr id="22" name="21 CuadroTexto"/>
          <p:cNvSpPr txBox="1">
            <a:spLocks noChangeArrowheads="1"/>
          </p:cNvSpPr>
          <p:nvPr/>
        </p:nvSpPr>
        <p:spPr bwMode="auto">
          <a:xfrm>
            <a:off x="2428875" y="2071688"/>
            <a:ext cx="857250" cy="369887"/>
          </a:xfrm>
          <a:prstGeom prst="rect">
            <a:avLst/>
          </a:prstGeom>
          <a:noFill/>
          <a:ln w="9525">
            <a:noFill/>
            <a:miter lim="800000"/>
            <a:headEnd/>
            <a:tailEnd/>
          </a:ln>
        </p:spPr>
        <p:txBody>
          <a:bodyPr>
            <a:spAutoFit/>
          </a:bodyPr>
          <a:lstStyle/>
          <a:p>
            <a:pPr algn="ctr" eaLnBrk="0" hangingPunct="0"/>
            <a:r>
              <a:rPr lang="es-MX" b="1"/>
              <a:t>X</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childTnLst>
                                </p:cTn>
                              </p:par>
                              <p:par>
                                <p:cTn id="8" presetID="47"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1000"/>
                                        <p:tgtEl>
                                          <p:spTgt spid="18"/>
                                        </p:tgtEl>
                                      </p:cBhvr>
                                    </p:animEffect>
                                    <p:anim calcmode="lin" valueType="num">
                                      <p:cBhvr>
                                        <p:cTn id="11" dur="1000" fill="hold"/>
                                        <p:tgtEl>
                                          <p:spTgt spid="18"/>
                                        </p:tgtEl>
                                        <p:attrNameLst>
                                          <p:attrName>ppt_x</p:attrName>
                                        </p:attrNameLst>
                                      </p:cBhvr>
                                      <p:tavLst>
                                        <p:tav tm="0">
                                          <p:val>
                                            <p:strVal val="#ppt_x"/>
                                          </p:val>
                                        </p:tav>
                                        <p:tav tm="100000">
                                          <p:val>
                                            <p:strVal val="#ppt_x"/>
                                          </p:val>
                                        </p:tav>
                                      </p:tavLst>
                                    </p:anim>
                                    <p:anim calcmode="lin" valueType="num">
                                      <p:cBhvr>
                                        <p:cTn id="12" dur="1000" fill="hold"/>
                                        <p:tgtEl>
                                          <p:spTgt spid="18"/>
                                        </p:tgtEl>
                                        <p:attrNameLst>
                                          <p:attrName>ppt_y</p:attrName>
                                        </p:attrNameLst>
                                      </p:cBhvr>
                                      <p:tavLst>
                                        <p:tav tm="0">
                                          <p:val>
                                            <p:strVal val="#ppt_y-.1"/>
                                          </p:val>
                                        </p:tav>
                                        <p:tav tm="100000">
                                          <p:val>
                                            <p:strVal val="#ppt_y"/>
                                          </p:val>
                                        </p:tav>
                                      </p:tavLst>
                                    </p:anim>
                                  </p:childTnLst>
                                </p:cTn>
                              </p:par>
                              <p:par>
                                <p:cTn id="13" presetID="47"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1000"/>
                                        <p:tgtEl>
                                          <p:spTgt spid="19"/>
                                        </p:tgtEl>
                                      </p:cBhvr>
                                    </p:animEffect>
                                    <p:anim calcmode="lin" valueType="num">
                                      <p:cBhvr>
                                        <p:cTn id="16" dur="1000" fill="hold"/>
                                        <p:tgtEl>
                                          <p:spTgt spid="19"/>
                                        </p:tgtEl>
                                        <p:attrNameLst>
                                          <p:attrName>ppt_x</p:attrName>
                                        </p:attrNameLst>
                                      </p:cBhvr>
                                      <p:tavLst>
                                        <p:tav tm="0">
                                          <p:val>
                                            <p:strVal val="#ppt_x"/>
                                          </p:val>
                                        </p:tav>
                                        <p:tav tm="100000">
                                          <p:val>
                                            <p:strVal val="#ppt_x"/>
                                          </p:val>
                                        </p:tav>
                                      </p:tavLst>
                                    </p:anim>
                                    <p:anim calcmode="lin" valueType="num">
                                      <p:cBhvr>
                                        <p:cTn id="17" dur="1000" fill="hold"/>
                                        <p:tgtEl>
                                          <p:spTgt spid="19"/>
                                        </p:tgtEl>
                                        <p:attrNameLst>
                                          <p:attrName>ppt_y</p:attrName>
                                        </p:attrNameLst>
                                      </p:cBhvr>
                                      <p:tavLst>
                                        <p:tav tm="0">
                                          <p:val>
                                            <p:strVal val="#ppt_y-.1"/>
                                          </p:val>
                                        </p:tav>
                                        <p:tav tm="100000">
                                          <p:val>
                                            <p:strVal val="#ppt_y"/>
                                          </p:val>
                                        </p:tav>
                                      </p:tavLst>
                                    </p:anim>
                                  </p:childTnLst>
                                </p:cTn>
                              </p:par>
                            </p:childTnLst>
                          </p:cTn>
                        </p:par>
                        <p:par>
                          <p:cTn id="18" fill="hold" nodeType="afterGroup">
                            <p:stCondLst>
                              <p:cond delay="1000"/>
                            </p:stCondLst>
                            <p:childTnLst>
                              <p:par>
                                <p:cTn id="19" presetID="47" presetClass="entr" presetSubtype="0"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1000"/>
                                        <p:tgtEl>
                                          <p:spTgt spid="20"/>
                                        </p:tgtEl>
                                      </p:cBhvr>
                                    </p:animEffect>
                                    <p:anim calcmode="lin" valueType="num">
                                      <p:cBhvr>
                                        <p:cTn id="22" dur="1000" fill="hold"/>
                                        <p:tgtEl>
                                          <p:spTgt spid="20"/>
                                        </p:tgtEl>
                                        <p:attrNameLst>
                                          <p:attrName>ppt_x</p:attrName>
                                        </p:attrNameLst>
                                      </p:cBhvr>
                                      <p:tavLst>
                                        <p:tav tm="0">
                                          <p:val>
                                            <p:strVal val="#ppt_x"/>
                                          </p:val>
                                        </p:tav>
                                        <p:tav tm="100000">
                                          <p:val>
                                            <p:strVal val="#ppt_x"/>
                                          </p:val>
                                        </p:tav>
                                      </p:tavLst>
                                    </p:anim>
                                    <p:anim calcmode="lin" valueType="num">
                                      <p:cBhvr>
                                        <p:cTn id="23" dur="1000" fill="hold"/>
                                        <p:tgtEl>
                                          <p:spTgt spid="20"/>
                                        </p:tgtEl>
                                        <p:attrNameLst>
                                          <p:attrName>ppt_y</p:attrName>
                                        </p:attrNameLst>
                                      </p:cBhvr>
                                      <p:tavLst>
                                        <p:tav tm="0">
                                          <p:val>
                                            <p:strVal val="#ppt_y-.1"/>
                                          </p:val>
                                        </p:tav>
                                        <p:tav tm="100000">
                                          <p:val>
                                            <p:strVal val="#ppt_y"/>
                                          </p:val>
                                        </p:tav>
                                      </p:tavLst>
                                    </p:anim>
                                  </p:childTnLst>
                                </p:cTn>
                              </p:par>
                            </p:childTnLst>
                          </p:cTn>
                        </p:par>
                        <p:par>
                          <p:cTn id="24" fill="hold" nodeType="afterGroup">
                            <p:stCondLst>
                              <p:cond delay="2000"/>
                            </p:stCondLst>
                            <p:childTnLst>
                              <p:par>
                                <p:cTn id="25" presetID="47" presetClass="entr" presetSubtype="0"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1000"/>
                                        <p:tgtEl>
                                          <p:spTgt spid="22"/>
                                        </p:tgtEl>
                                      </p:cBhvr>
                                    </p:animEffect>
                                    <p:anim calcmode="lin" valueType="num">
                                      <p:cBhvr>
                                        <p:cTn id="28" dur="1000" fill="hold"/>
                                        <p:tgtEl>
                                          <p:spTgt spid="22"/>
                                        </p:tgtEl>
                                        <p:attrNameLst>
                                          <p:attrName>ppt_x</p:attrName>
                                        </p:attrNameLst>
                                      </p:cBhvr>
                                      <p:tavLst>
                                        <p:tav tm="0">
                                          <p:val>
                                            <p:strVal val="#ppt_x"/>
                                          </p:val>
                                        </p:tav>
                                        <p:tav tm="100000">
                                          <p:val>
                                            <p:strVal val="#ppt_x"/>
                                          </p:val>
                                        </p:tav>
                                      </p:tavLst>
                                    </p:anim>
                                    <p:anim calcmode="lin" valueType="num">
                                      <p:cBhvr>
                                        <p:cTn id="2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9" grpId="0" animBg="1"/>
      <p:bldP spid="20" grpId="0"/>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11"/>
          <p:cNvSpPr txBox="1">
            <a:spLocks noChangeArrowheads="1"/>
          </p:cNvSpPr>
          <p:nvPr/>
        </p:nvSpPr>
        <p:spPr bwMode="auto">
          <a:xfrm>
            <a:off x="1403350" y="1341438"/>
            <a:ext cx="6192838" cy="366712"/>
          </a:xfrm>
          <a:prstGeom prst="rect">
            <a:avLst/>
          </a:prstGeom>
          <a:noFill/>
          <a:ln w="9525">
            <a:noFill/>
            <a:miter lim="800000"/>
            <a:headEnd/>
            <a:tailEnd/>
          </a:ln>
        </p:spPr>
        <p:txBody>
          <a:bodyPr>
            <a:spAutoFit/>
          </a:bodyPr>
          <a:lstStyle/>
          <a:p>
            <a:pPr eaLnBrk="0" hangingPunct="0">
              <a:spcBef>
                <a:spcPct val="50000"/>
              </a:spcBef>
            </a:pPr>
            <a:endParaRPr lang="en-US"/>
          </a:p>
        </p:txBody>
      </p:sp>
      <p:cxnSp>
        <p:nvCxnSpPr>
          <p:cNvPr id="11" name="10 Conector recto"/>
          <p:cNvCxnSpPr/>
          <p:nvPr/>
        </p:nvCxnSpPr>
        <p:spPr>
          <a:xfrm rot="5400000">
            <a:off x="7786688" y="5572125"/>
            <a:ext cx="2571750"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3" name="12 Conector recto"/>
          <p:cNvCxnSpPr/>
          <p:nvPr/>
        </p:nvCxnSpPr>
        <p:spPr>
          <a:xfrm rot="5400000">
            <a:off x="7786687" y="5643563"/>
            <a:ext cx="24288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4" name="13 Conector recto"/>
          <p:cNvCxnSpPr/>
          <p:nvPr/>
        </p:nvCxnSpPr>
        <p:spPr>
          <a:xfrm rot="5400000">
            <a:off x="7858125" y="5786438"/>
            <a:ext cx="214312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5" name="14 Conector recto"/>
          <p:cNvCxnSpPr/>
          <p:nvPr/>
        </p:nvCxnSpPr>
        <p:spPr>
          <a:xfrm>
            <a:off x="5429250" y="6715125"/>
            <a:ext cx="3714750"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6" name="15 Conector recto"/>
          <p:cNvCxnSpPr/>
          <p:nvPr/>
        </p:nvCxnSpPr>
        <p:spPr>
          <a:xfrm>
            <a:off x="6143625" y="6643688"/>
            <a:ext cx="30003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7" name="16 Conector recto"/>
          <p:cNvCxnSpPr/>
          <p:nvPr/>
        </p:nvCxnSpPr>
        <p:spPr>
          <a:xfrm>
            <a:off x="6715125" y="6572250"/>
            <a:ext cx="24288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pic>
        <p:nvPicPr>
          <p:cNvPr id="13321" name="Picture 2"/>
          <p:cNvPicPr>
            <a:picLocks noChangeAspect="1" noChangeArrowheads="1"/>
          </p:cNvPicPr>
          <p:nvPr/>
        </p:nvPicPr>
        <p:blipFill>
          <a:blip r:embed="rId2" cstate="print"/>
          <a:srcRect/>
          <a:stretch>
            <a:fillRect/>
          </a:stretch>
        </p:blipFill>
        <p:spPr bwMode="auto">
          <a:xfrm>
            <a:off x="1563688" y="6230938"/>
            <a:ext cx="631825" cy="557212"/>
          </a:xfrm>
          <a:prstGeom prst="rect">
            <a:avLst/>
          </a:prstGeom>
          <a:noFill/>
          <a:ln w="9525">
            <a:noFill/>
            <a:miter lim="800000"/>
            <a:headEnd/>
            <a:tailEnd/>
          </a:ln>
        </p:spPr>
      </p:pic>
      <p:sp>
        <p:nvSpPr>
          <p:cNvPr id="19" name="Rectangle 2"/>
          <p:cNvSpPr txBox="1">
            <a:spLocks noChangeArrowheads="1"/>
          </p:cNvSpPr>
          <p:nvPr/>
        </p:nvSpPr>
        <p:spPr>
          <a:xfrm>
            <a:off x="0" y="0"/>
            <a:ext cx="9144000" cy="704850"/>
          </a:xfrm>
          <a:prstGeom prst="rect">
            <a:avLst/>
          </a:prstGeom>
        </p:spPr>
        <p:txBody>
          <a:bodyPr/>
          <a:lstStyle/>
          <a:p>
            <a:pPr algn="ctr" eaLnBrk="0" hangingPunct="0">
              <a:defRPr/>
            </a:pPr>
            <a:r>
              <a:rPr lang="es-MX" sz="2400" kern="0" dirty="0">
                <a:solidFill>
                  <a:srgbClr val="00478E"/>
                </a:solidFill>
                <a:effectLst>
                  <a:outerShdw blurRad="38100" dist="38100" dir="2700000" algn="tl">
                    <a:srgbClr val="C0C0C0"/>
                  </a:outerShdw>
                </a:effectLst>
                <a:latin typeface="Century Gothic" pitchFamily="34" charset="0"/>
                <a:cs typeface="+mn-cs"/>
              </a:rPr>
              <a:t>Almanza Villarreal Agencia Aduanal, S.C.</a:t>
            </a:r>
          </a:p>
          <a:p>
            <a:pPr algn="ctr" eaLnBrk="0" hangingPunct="0">
              <a:defRPr/>
            </a:pPr>
            <a:endParaRPr lang="es-MX" sz="2400" kern="0" dirty="0">
              <a:solidFill>
                <a:srgbClr val="00478E"/>
              </a:solidFill>
              <a:effectLst>
                <a:outerShdw blurRad="38100" dist="38100" dir="2700000" algn="tl">
                  <a:srgbClr val="C0C0C0"/>
                </a:outerShdw>
              </a:effectLst>
              <a:latin typeface="Century Gothic" pitchFamily="34" charset="0"/>
              <a:ea typeface="+mj-ea"/>
              <a:cs typeface="+mj-cs"/>
            </a:endParaRPr>
          </a:p>
          <a:p>
            <a:pPr algn="ctr" eaLnBrk="0" hangingPunct="0">
              <a:defRPr/>
            </a:pPr>
            <a:endParaRPr lang="es-MX" sz="2400" kern="0" dirty="0">
              <a:solidFill>
                <a:srgbClr val="00478E"/>
              </a:solidFill>
              <a:effectLst>
                <a:outerShdw blurRad="38100" dist="38100" dir="2700000" algn="tl">
                  <a:srgbClr val="C0C0C0"/>
                </a:outerShdw>
              </a:effectLst>
              <a:latin typeface="Century Gothic" pitchFamily="34" charset="0"/>
              <a:ea typeface="+mj-ea"/>
              <a:cs typeface="+mj-cs"/>
            </a:endParaRPr>
          </a:p>
        </p:txBody>
      </p:sp>
      <p:sp>
        <p:nvSpPr>
          <p:cNvPr id="18" name="Rectangle 2"/>
          <p:cNvSpPr txBox="1">
            <a:spLocks noChangeArrowheads="1"/>
          </p:cNvSpPr>
          <p:nvPr/>
        </p:nvSpPr>
        <p:spPr>
          <a:xfrm>
            <a:off x="179388" y="476250"/>
            <a:ext cx="8629650" cy="704850"/>
          </a:xfrm>
          <a:prstGeom prst="rect">
            <a:avLst/>
          </a:prstGeom>
        </p:spPr>
        <p:txBody>
          <a:bodyPr/>
          <a:lstStyle/>
          <a:p>
            <a:pPr algn="ctr" eaLnBrk="0" hangingPunct="0">
              <a:defRPr/>
            </a:pPr>
            <a:r>
              <a:rPr lang="es-MX" sz="3200" b="1" kern="0" dirty="0" smtClean="0">
                <a:solidFill>
                  <a:srgbClr val="00478E"/>
                </a:solidFill>
                <a:latin typeface="Century Gothic" pitchFamily="34" charset="0"/>
                <a:ea typeface="+mj-ea"/>
                <a:cs typeface="+mj-cs"/>
              </a:rPr>
              <a:t>Registrar Usuarios sin </a:t>
            </a:r>
            <a:r>
              <a:rPr lang="es-MX" sz="3200" b="1" kern="0" dirty="0">
                <a:solidFill>
                  <a:srgbClr val="00478E"/>
                </a:solidFill>
                <a:latin typeface="Century Gothic" pitchFamily="34" charset="0"/>
                <a:ea typeface="+mj-ea"/>
                <a:cs typeface="+mj-cs"/>
              </a:rPr>
              <a:t>FIEL</a:t>
            </a:r>
          </a:p>
        </p:txBody>
      </p:sp>
      <p:pic>
        <p:nvPicPr>
          <p:cNvPr id="21"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1284" t="13781" r="397"/>
          <a:stretch/>
        </p:blipFill>
        <p:spPr bwMode="auto">
          <a:xfrm>
            <a:off x="107504" y="2306503"/>
            <a:ext cx="8920164" cy="393080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2" name="Rectangle 2"/>
          <p:cNvSpPr txBox="1">
            <a:spLocks noChangeArrowheads="1"/>
          </p:cNvSpPr>
          <p:nvPr/>
        </p:nvSpPr>
        <p:spPr>
          <a:xfrm>
            <a:off x="152400" y="1708696"/>
            <a:ext cx="3123456" cy="496168"/>
          </a:xfrm>
          <a:prstGeom prst="rect">
            <a:avLst/>
          </a:prstGeom>
        </p:spPr>
        <p:txBody>
          <a:bodyPr/>
          <a:lstStyle/>
          <a:p>
            <a:pPr eaLnBrk="0" hangingPunct="0">
              <a:defRPr/>
            </a:pPr>
            <a:r>
              <a:rPr lang="es-MX" sz="2400" kern="0" dirty="0" smtClean="0">
                <a:solidFill>
                  <a:srgbClr val="00478E"/>
                </a:solidFill>
                <a:effectLst>
                  <a:outerShdw blurRad="38100" dist="38100" dir="2700000" algn="tl">
                    <a:srgbClr val="C0C0C0"/>
                  </a:outerShdw>
                </a:effectLst>
                <a:latin typeface="Century Gothic" pitchFamily="34" charset="0"/>
                <a:cs typeface="+mn-cs"/>
              </a:rPr>
              <a:t>Registro con CURP</a:t>
            </a:r>
          </a:p>
        </p:txBody>
      </p:sp>
      <p:sp>
        <p:nvSpPr>
          <p:cNvPr id="23" name="Rectangle 2"/>
          <p:cNvSpPr txBox="1">
            <a:spLocks noChangeArrowheads="1"/>
          </p:cNvSpPr>
          <p:nvPr/>
        </p:nvSpPr>
        <p:spPr>
          <a:xfrm>
            <a:off x="169832" y="482042"/>
            <a:ext cx="8629650" cy="704850"/>
          </a:xfrm>
          <a:prstGeom prst="rect">
            <a:avLst/>
          </a:prstGeom>
        </p:spPr>
        <p:txBody>
          <a:bodyPr/>
          <a:lstStyle/>
          <a:p>
            <a:pPr algn="ctr" eaLnBrk="0" hangingPunct="0">
              <a:defRPr/>
            </a:pPr>
            <a:r>
              <a:rPr lang="es-MX" sz="3200" b="1" kern="0" dirty="0" smtClean="0">
                <a:solidFill>
                  <a:srgbClr val="00478E"/>
                </a:solidFill>
                <a:latin typeface="Century Gothic" pitchFamily="34" charset="0"/>
                <a:ea typeface="+mj-ea"/>
                <a:cs typeface="+mj-cs"/>
              </a:rPr>
              <a:t>Registrar Usuarios sin </a:t>
            </a:r>
            <a:r>
              <a:rPr lang="es-MX" sz="3200" b="1" kern="0" dirty="0">
                <a:solidFill>
                  <a:srgbClr val="00478E"/>
                </a:solidFill>
                <a:latin typeface="Century Gothic" pitchFamily="34" charset="0"/>
                <a:ea typeface="+mj-ea"/>
                <a:cs typeface="+mj-cs"/>
              </a:rPr>
              <a:t>FIEL</a:t>
            </a:r>
          </a:p>
        </p:txBody>
      </p:sp>
      <p:sp>
        <p:nvSpPr>
          <p:cNvPr id="24" name="Rectangle 2"/>
          <p:cNvSpPr txBox="1">
            <a:spLocks noChangeArrowheads="1"/>
          </p:cNvSpPr>
          <p:nvPr/>
        </p:nvSpPr>
        <p:spPr>
          <a:xfrm>
            <a:off x="142844" y="1714488"/>
            <a:ext cx="3123456" cy="496168"/>
          </a:xfrm>
          <a:prstGeom prst="rect">
            <a:avLst/>
          </a:prstGeom>
        </p:spPr>
        <p:txBody>
          <a:bodyPr/>
          <a:lstStyle/>
          <a:p>
            <a:pPr eaLnBrk="0" hangingPunct="0">
              <a:defRPr/>
            </a:pPr>
            <a:r>
              <a:rPr lang="es-MX" sz="2400" kern="0" dirty="0" smtClean="0">
                <a:solidFill>
                  <a:srgbClr val="00478E"/>
                </a:solidFill>
                <a:effectLst>
                  <a:outerShdw blurRad="38100" dist="38100" dir="2700000" algn="tl">
                    <a:srgbClr val="C0C0C0"/>
                  </a:outerShdw>
                </a:effectLst>
                <a:latin typeface="Century Gothic" pitchFamily="34" charset="0"/>
                <a:cs typeface="+mn-cs"/>
              </a:rPr>
              <a:t>Registro con CURP</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childTnLst>
                                </p:cTn>
                              </p:par>
                              <p:par>
                                <p:cTn id="8" presetID="47" presetClass="entr" presetSubtype="0" fill="hold" grpId="1"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1000"/>
                                        <p:tgtEl>
                                          <p:spTgt spid="18"/>
                                        </p:tgtEl>
                                      </p:cBhvr>
                                    </p:animEffect>
                                    <p:anim calcmode="lin" valueType="num">
                                      <p:cBhvr>
                                        <p:cTn id="11" dur="1000" fill="hold"/>
                                        <p:tgtEl>
                                          <p:spTgt spid="18"/>
                                        </p:tgtEl>
                                        <p:attrNameLst>
                                          <p:attrName>ppt_x</p:attrName>
                                        </p:attrNameLst>
                                      </p:cBhvr>
                                      <p:tavLst>
                                        <p:tav tm="0">
                                          <p:val>
                                            <p:strVal val="#ppt_x"/>
                                          </p:val>
                                        </p:tav>
                                        <p:tav tm="100000">
                                          <p:val>
                                            <p:strVal val="#ppt_x"/>
                                          </p:val>
                                        </p:tav>
                                      </p:tavLst>
                                    </p:anim>
                                    <p:anim calcmode="lin" valueType="num">
                                      <p:cBhvr>
                                        <p:cTn id="12" dur="1000" fill="hold"/>
                                        <p:tgtEl>
                                          <p:spTgt spid="18"/>
                                        </p:tgtEl>
                                        <p:attrNameLst>
                                          <p:attrName>ppt_y</p:attrName>
                                        </p:attrNameLst>
                                      </p:cBhvr>
                                      <p:tavLst>
                                        <p:tav tm="0">
                                          <p:val>
                                            <p:strVal val="#ppt_y-.1"/>
                                          </p:val>
                                        </p:tav>
                                        <p:tav tm="100000">
                                          <p:val>
                                            <p:strVal val="#ppt_y"/>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childTnLst>
                                </p:cTn>
                              </p:par>
                              <p:par>
                                <p:cTn id="16" presetID="47" presetClass="entr" presetSubtype="0" fill="hold" grpId="1"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1000"/>
                                        <p:tgtEl>
                                          <p:spTgt spid="23"/>
                                        </p:tgtEl>
                                      </p:cBhvr>
                                    </p:animEffect>
                                    <p:anim calcmode="lin" valueType="num">
                                      <p:cBhvr>
                                        <p:cTn id="19" dur="1000" fill="hold"/>
                                        <p:tgtEl>
                                          <p:spTgt spid="23"/>
                                        </p:tgtEl>
                                        <p:attrNameLst>
                                          <p:attrName>ppt_x</p:attrName>
                                        </p:attrNameLst>
                                      </p:cBhvr>
                                      <p:tavLst>
                                        <p:tav tm="0">
                                          <p:val>
                                            <p:strVal val="#ppt_x"/>
                                          </p:val>
                                        </p:tav>
                                        <p:tav tm="100000">
                                          <p:val>
                                            <p:strVal val="#ppt_x"/>
                                          </p:val>
                                        </p:tav>
                                      </p:tavLst>
                                    </p:anim>
                                    <p:anim calcmode="lin" valueType="num">
                                      <p:cBhvr>
                                        <p:cTn id="20" dur="1000" fill="hold"/>
                                        <p:tgtEl>
                                          <p:spTgt spid="23"/>
                                        </p:tgtEl>
                                        <p:attrNameLst>
                                          <p:attrName>ppt_y</p:attrName>
                                        </p:attrNameLst>
                                      </p:cBhvr>
                                      <p:tavLst>
                                        <p:tav tm="0">
                                          <p:val>
                                            <p:strVal val="#ppt_y-.1"/>
                                          </p:val>
                                        </p:tav>
                                        <p:tav tm="100000">
                                          <p:val>
                                            <p:strVal val="#ppt_y"/>
                                          </p:val>
                                        </p:tav>
                                      </p:tavLst>
                                    </p:anim>
                                  </p:childTnLst>
                                </p:cTn>
                              </p:par>
                              <p:par>
                                <p:cTn id="21" presetID="47" presetClass="entr" presetSubtype="0"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1000"/>
                                        <p:tgtEl>
                                          <p:spTgt spid="24"/>
                                        </p:tgtEl>
                                      </p:cBhvr>
                                    </p:animEffect>
                                    <p:anim calcmode="lin" valueType="num">
                                      <p:cBhvr>
                                        <p:cTn id="24" dur="1000" fill="hold"/>
                                        <p:tgtEl>
                                          <p:spTgt spid="24"/>
                                        </p:tgtEl>
                                        <p:attrNameLst>
                                          <p:attrName>ppt_x</p:attrName>
                                        </p:attrNameLst>
                                      </p:cBhvr>
                                      <p:tavLst>
                                        <p:tav tm="0">
                                          <p:val>
                                            <p:strVal val="#ppt_x"/>
                                          </p:val>
                                        </p:tav>
                                        <p:tav tm="100000">
                                          <p:val>
                                            <p:strVal val="#ppt_x"/>
                                          </p:val>
                                        </p:tav>
                                      </p:tavLst>
                                    </p:anim>
                                    <p:anim calcmode="lin" valueType="num">
                                      <p:cBhvr>
                                        <p:cTn id="25" dur="1000" fill="hold"/>
                                        <p:tgtEl>
                                          <p:spTgt spid="24"/>
                                        </p:tgtEl>
                                        <p:attrNameLst>
                                          <p:attrName>ppt_y</p:attrName>
                                        </p:attrNameLst>
                                      </p:cBhvr>
                                      <p:tavLst>
                                        <p:tav tm="0">
                                          <p:val>
                                            <p:strVal val="#ppt_y-.1"/>
                                          </p:val>
                                        </p:tav>
                                        <p:tav tm="100000">
                                          <p:val>
                                            <p:strVal val="#ppt_y"/>
                                          </p:val>
                                        </p:tav>
                                      </p:tavLst>
                                    </p:anim>
                                  </p:childTnLst>
                                </p:cTn>
                              </p:par>
                              <p:par>
                                <p:cTn id="26" presetID="47" presetClass="entr" presetSubtype="0" fill="hold" nodeType="with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1000"/>
                                        <p:tgtEl>
                                          <p:spTgt spid="21"/>
                                        </p:tgtEl>
                                      </p:cBhvr>
                                    </p:animEffect>
                                    <p:anim calcmode="lin" valueType="num">
                                      <p:cBhvr>
                                        <p:cTn id="29" dur="1000" fill="hold"/>
                                        <p:tgtEl>
                                          <p:spTgt spid="21"/>
                                        </p:tgtEl>
                                        <p:attrNameLst>
                                          <p:attrName>ppt_x</p:attrName>
                                        </p:attrNameLst>
                                      </p:cBhvr>
                                      <p:tavLst>
                                        <p:tav tm="0">
                                          <p:val>
                                            <p:strVal val="#ppt_x"/>
                                          </p:val>
                                        </p:tav>
                                        <p:tav tm="100000">
                                          <p:val>
                                            <p:strVal val="#ppt_x"/>
                                          </p:val>
                                        </p:tav>
                                      </p:tavLst>
                                    </p:anim>
                                    <p:anim calcmode="lin" valueType="num">
                                      <p:cBhvr>
                                        <p:cTn id="3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8" grpId="1"/>
      <p:bldP spid="23" grpId="0"/>
      <p:bldP spid="23" grpId="1"/>
      <p:bldP spid="24" grpId="0"/>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ext Box 11"/>
          <p:cNvSpPr txBox="1">
            <a:spLocks noChangeArrowheads="1"/>
          </p:cNvSpPr>
          <p:nvPr/>
        </p:nvSpPr>
        <p:spPr bwMode="auto">
          <a:xfrm>
            <a:off x="1403350" y="1341438"/>
            <a:ext cx="6192838" cy="366712"/>
          </a:xfrm>
          <a:prstGeom prst="rect">
            <a:avLst/>
          </a:prstGeom>
          <a:noFill/>
          <a:ln w="9525">
            <a:noFill/>
            <a:miter lim="800000"/>
            <a:headEnd/>
            <a:tailEnd/>
          </a:ln>
        </p:spPr>
        <p:txBody>
          <a:bodyPr>
            <a:spAutoFit/>
          </a:bodyPr>
          <a:lstStyle/>
          <a:p>
            <a:pPr eaLnBrk="0" hangingPunct="0">
              <a:spcBef>
                <a:spcPct val="50000"/>
              </a:spcBef>
            </a:pPr>
            <a:endParaRPr lang="en-US"/>
          </a:p>
        </p:txBody>
      </p:sp>
      <p:sp>
        <p:nvSpPr>
          <p:cNvPr id="12" name="Rectangle 2"/>
          <p:cNvSpPr txBox="1">
            <a:spLocks noChangeArrowheads="1"/>
          </p:cNvSpPr>
          <p:nvPr/>
        </p:nvSpPr>
        <p:spPr>
          <a:xfrm>
            <a:off x="1490663" y="347663"/>
            <a:ext cx="6321425" cy="704850"/>
          </a:xfrm>
          <a:prstGeom prst="rect">
            <a:avLst/>
          </a:prstGeom>
        </p:spPr>
        <p:txBody>
          <a:bodyPr/>
          <a:lstStyle/>
          <a:p>
            <a:pPr algn="ctr" eaLnBrk="0" hangingPunct="0">
              <a:defRPr/>
            </a:pPr>
            <a:endParaRPr lang="es-ES" sz="3800" kern="0" dirty="0">
              <a:solidFill>
                <a:srgbClr val="00478E"/>
              </a:solidFill>
              <a:effectLst>
                <a:outerShdw blurRad="38100" dist="38100" dir="2700000" algn="tl">
                  <a:srgbClr val="C0C0C0"/>
                </a:outerShdw>
              </a:effectLst>
              <a:latin typeface="Century Gothic" pitchFamily="34" charset="0"/>
              <a:ea typeface="+mj-ea"/>
              <a:cs typeface="+mj-cs"/>
            </a:endParaRPr>
          </a:p>
        </p:txBody>
      </p:sp>
      <p:cxnSp>
        <p:nvCxnSpPr>
          <p:cNvPr id="11" name="10 Conector recto"/>
          <p:cNvCxnSpPr/>
          <p:nvPr/>
        </p:nvCxnSpPr>
        <p:spPr>
          <a:xfrm rot="5400000">
            <a:off x="7786688" y="5572125"/>
            <a:ext cx="2571750"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3" name="12 Conector recto"/>
          <p:cNvCxnSpPr/>
          <p:nvPr/>
        </p:nvCxnSpPr>
        <p:spPr>
          <a:xfrm rot="5400000">
            <a:off x="7786687" y="5643563"/>
            <a:ext cx="24288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4" name="13 Conector recto"/>
          <p:cNvCxnSpPr/>
          <p:nvPr/>
        </p:nvCxnSpPr>
        <p:spPr>
          <a:xfrm rot="5400000">
            <a:off x="7858125" y="5786438"/>
            <a:ext cx="214312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5" name="14 Conector recto"/>
          <p:cNvCxnSpPr/>
          <p:nvPr/>
        </p:nvCxnSpPr>
        <p:spPr>
          <a:xfrm>
            <a:off x="5429250" y="6715125"/>
            <a:ext cx="3714750"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6" name="15 Conector recto"/>
          <p:cNvCxnSpPr/>
          <p:nvPr/>
        </p:nvCxnSpPr>
        <p:spPr>
          <a:xfrm>
            <a:off x="6143625" y="6643688"/>
            <a:ext cx="30003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7" name="16 Conector recto"/>
          <p:cNvCxnSpPr/>
          <p:nvPr/>
        </p:nvCxnSpPr>
        <p:spPr>
          <a:xfrm>
            <a:off x="6715125" y="6572250"/>
            <a:ext cx="24288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sp>
        <p:nvSpPr>
          <p:cNvPr id="2" name="1 Rectángulo"/>
          <p:cNvSpPr/>
          <p:nvPr/>
        </p:nvSpPr>
        <p:spPr>
          <a:xfrm>
            <a:off x="179388" y="1628775"/>
            <a:ext cx="8750300" cy="415925"/>
          </a:xfrm>
          <a:prstGeom prst="rect">
            <a:avLst/>
          </a:prstGeom>
        </p:spPr>
        <p:txBody>
          <a:bodyPr>
            <a:spAutoFit/>
          </a:bodyPr>
          <a:lstStyle/>
          <a:p>
            <a:pPr algn="ctr" eaLnBrk="0" hangingPunct="0">
              <a:defRPr/>
            </a:pPr>
            <a:r>
              <a:rPr lang="es-MX" b="1" dirty="0">
                <a:cs typeface="+mn-cs"/>
              </a:rPr>
              <a:t>		</a:t>
            </a:r>
            <a:endParaRPr lang="es-MX" sz="2100" kern="0" dirty="0">
              <a:solidFill>
                <a:srgbClr val="00478E"/>
              </a:solidFill>
              <a:effectLst>
                <a:outerShdw blurRad="38100" dist="38100" dir="2700000" algn="tl">
                  <a:srgbClr val="C0C0C0"/>
                </a:outerShdw>
              </a:effectLst>
              <a:latin typeface="Century Gothic" pitchFamily="34" charset="0"/>
              <a:ea typeface="+mj-ea"/>
              <a:cs typeface="+mj-cs"/>
            </a:endParaRPr>
          </a:p>
        </p:txBody>
      </p:sp>
      <p:sp>
        <p:nvSpPr>
          <p:cNvPr id="18" name="TextBox 10"/>
          <p:cNvSpPr txBox="1"/>
          <p:nvPr/>
        </p:nvSpPr>
        <p:spPr>
          <a:xfrm>
            <a:off x="1219200" y="2357438"/>
            <a:ext cx="6781800" cy="1323975"/>
          </a:xfrm>
          <a:prstGeom prst="rect">
            <a:avLst/>
          </a:prstGeom>
          <a:noFill/>
        </p:spPr>
        <p:txBody>
          <a:bodyPr>
            <a:spAutoFit/>
          </a:bodyPr>
          <a:lstStyle/>
          <a:p>
            <a:pPr algn="ctr" eaLnBrk="0" fontAlgn="auto" hangingPunct="0">
              <a:spcBef>
                <a:spcPts val="0"/>
              </a:spcBef>
              <a:spcAft>
                <a:spcPts val="0"/>
              </a:spcAft>
              <a:defRPr/>
            </a:pPr>
            <a:r>
              <a:rPr lang="es-ES" sz="4000" b="1" dirty="0">
                <a:solidFill>
                  <a:schemeClr val="tx2">
                    <a:lumMod val="75000"/>
                  </a:schemeClr>
                </a:solidFill>
                <a:latin typeface="Century Gothic" pitchFamily="34" charset="0"/>
                <a:cs typeface="+mn-cs"/>
              </a:rPr>
              <a:t>V. PERIODICIDAD DE LA MANIFESTACION </a:t>
            </a:r>
          </a:p>
        </p:txBody>
      </p:sp>
      <p:sp>
        <p:nvSpPr>
          <p:cNvPr id="20" name="Rectangle 2"/>
          <p:cNvSpPr txBox="1">
            <a:spLocks noChangeArrowheads="1"/>
          </p:cNvSpPr>
          <p:nvPr/>
        </p:nvSpPr>
        <p:spPr>
          <a:xfrm>
            <a:off x="0" y="0"/>
            <a:ext cx="9144000" cy="704850"/>
          </a:xfrm>
          <a:prstGeom prst="rect">
            <a:avLst/>
          </a:prstGeom>
        </p:spPr>
        <p:txBody>
          <a:bodyPr/>
          <a:lstStyle/>
          <a:p>
            <a:pPr algn="ctr" eaLnBrk="0" hangingPunct="0">
              <a:defRPr/>
            </a:pPr>
            <a:r>
              <a:rPr lang="es-MX" sz="2400" kern="0" dirty="0">
                <a:solidFill>
                  <a:srgbClr val="00478E"/>
                </a:solidFill>
                <a:effectLst>
                  <a:outerShdw blurRad="38100" dist="38100" dir="2700000" algn="tl">
                    <a:srgbClr val="C0C0C0"/>
                  </a:outerShdw>
                </a:effectLst>
                <a:latin typeface="Century Gothic" pitchFamily="34" charset="0"/>
                <a:cs typeface="+mn-cs"/>
              </a:rPr>
              <a:t>Almanza Villarreal Agencia Aduanal, S.C.</a:t>
            </a:r>
          </a:p>
          <a:p>
            <a:pPr algn="ctr" eaLnBrk="0" hangingPunct="0">
              <a:defRPr/>
            </a:pPr>
            <a:endParaRPr lang="es-MX" sz="2400" kern="0" dirty="0">
              <a:solidFill>
                <a:srgbClr val="00478E"/>
              </a:solidFill>
              <a:effectLst>
                <a:outerShdw blurRad="38100" dist="38100" dir="2700000" algn="tl">
                  <a:srgbClr val="C0C0C0"/>
                </a:outerShdw>
              </a:effectLst>
              <a:latin typeface="Century Gothic" pitchFamily="34" charset="0"/>
              <a:ea typeface="+mj-ea"/>
              <a:cs typeface="+mj-cs"/>
            </a:endParaRPr>
          </a:p>
          <a:p>
            <a:pPr algn="ctr" eaLnBrk="0" hangingPunct="0">
              <a:defRPr/>
            </a:pPr>
            <a:endParaRPr lang="es-MX" sz="2400" kern="0" dirty="0">
              <a:solidFill>
                <a:srgbClr val="00478E"/>
              </a:solidFill>
              <a:effectLst>
                <a:outerShdw blurRad="38100" dist="38100" dir="2700000" algn="tl">
                  <a:srgbClr val="C0C0C0"/>
                </a:outerShdw>
              </a:effectLst>
              <a:latin typeface="Century Gothic" pitchFamily="34" charset="0"/>
              <a:ea typeface="+mj-ea"/>
              <a:cs typeface="+mj-cs"/>
            </a:endParaRPr>
          </a:p>
        </p:txBody>
      </p:sp>
      <p:sp>
        <p:nvSpPr>
          <p:cNvPr id="30" name="29 Rectángulo"/>
          <p:cNvSpPr/>
          <p:nvPr/>
        </p:nvSpPr>
        <p:spPr>
          <a:xfrm>
            <a:off x="685800" y="4876800"/>
            <a:ext cx="457200" cy="457200"/>
          </a:xfrm>
          <a:prstGeom prst="rect">
            <a:avLst/>
          </a:prstGeom>
          <a:solidFill>
            <a:srgbClr val="217B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s-MX" dirty="0">
              <a:solidFill>
                <a:srgbClr val="003D7A"/>
              </a:solidFill>
            </a:endParaRPr>
          </a:p>
        </p:txBody>
      </p:sp>
      <p:sp>
        <p:nvSpPr>
          <p:cNvPr id="31" name="30 Rectángulo"/>
          <p:cNvSpPr/>
          <p:nvPr/>
        </p:nvSpPr>
        <p:spPr>
          <a:xfrm>
            <a:off x="685800" y="5562600"/>
            <a:ext cx="457200" cy="45720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s-MX" dirty="0">
              <a:solidFill>
                <a:srgbClr val="003D7A"/>
              </a:solidFill>
            </a:endParaRPr>
          </a:p>
        </p:txBody>
      </p:sp>
      <p:sp>
        <p:nvSpPr>
          <p:cNvPr id="106511" name="8 CuadroTexto"/>
          <p:cNvSpPr txBox="1">
            <a:spLocks noChangeArrowheads="1"/>
          </p:cNvSpPr>
          <p:nvPr/>
        </p:nvSpPr>
        <p:spPr bwMode="auto">
          <a:xfrm>
            <a:off x="1214438" y="4929188"/>
            <a:ext cx="4786312" cy="369887"/>
          </a:xfrm>
          <a:prstGeom prst="rect">
            <a:avLst/>
          </a:prstGeom>
          <a:noFill/>
          <a:ln w="9525">
            <a:noFill/>
            <a:miter lim="800000"/>
            <a:headEnd/>
            <a:tailEnd/>
          </a:ln>
        </p:spPr>
        <p:txBody>
          <a:bodyPr>
            <a:spAutoFit/>
          </a:bodyPr>
          <a:lstStyle/>
          <a:p>
            <a:pPr eaLnBrk="0" hangingPunct="0"/>
            <a:r>
              <a:rPr lang="es-MX" b="1">
                <a:solidFill>
                  <a:srgbClr val="003D7A"/>
                </a:solidFill>
                <a:latin typeface="Century Gothic" pitchFamily="34" charset="0"/>
              </a:rPr>
              <a:t>Obligatorio en la M.V semestral  IMMEX.</a:t>
            </a:r>
          </a:p>
        </p:txBody>
      </p:sp>
      <p:sp>
        <p:nvSpPr>
          <p:cNvPr id="106512" name="13 CuadroTexto"/>
          <p:cNvSpPr txBox="1">
            <a:spLocks noChangeArrowheads="1"/>
          </p:cNvSpPr>
          <p:nvPr/>
        </p:nvSpPr>
        <p:spPr bwMode="auto">
          <a:xfrm>
            <a:off x="1143000" y="5643563"/>
            <a:ext cx="5000625" cy="369887"/>
          </a:xfrm>
          <a:prstGeom prst="rect">
            <a:avLst/>
          </a:prstGeom>
          <a:noFill/>
          <a:ln w="9525">
            <a:noFill/>
            <a:miter lim="800000"/>
            <a:headEnd/>
            <a:tailEnd/>
          </a:ln>
        </p:spPr>
        <p:txBody>
          <a:bodyPr>
            <a:spAutoFit/>
          </a:bodyPr>
          <a:lstStyle/>
          <a:p>
            <a:pPr eaLnBrk="0" hangingPunct="0"/>
            <a:r>
              <a:rPr lang="es-MX" b="1">
                <a:solidFill>
                  <a:srgbClr val="003D7A"/>
                </a:solidFill>
                <a:latin typeface="Century Gothic" pitchFamily="34" charset="0"/>
              </a:rPr>
              <a:t>No obligatorio en la M.V. semestral IMMEX.</a:t>
            </a:r>
          </a:p>
        </p:txBody>
      </p:sp>
      <p:cxnSp>
        <p:nvCxnSpPr>
          <p:cNvPr id="34" name="33 Conector recto"/>
          <p:cNvCxnSpPr/>
          <p:nvPr/>
        </p:nvCxnSpPr>
        <p:spPr bwMode="auto">
          <a:xfrm>
            <a:off x="1214438" y="5286375"/>
            <a:ext cx="4643437"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35" name="34 Conector recto"/>
          <p:cNvCxnSpPr/>
          <p:nvPr/>
        </p:nvCxnSpPr>
        <p:spPr bwMode="auto">
          <a:xfrm>
            <a:off x="1214438" y="6000750"/>
            <a:ext cx="4786312"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ext Box 11"/>
          <p:cNvSpPr txBox="1">
            <a:spLocks noChangeArrowheads="1"/>
          </p:cNvSpPr>
          <p:nvPr/>
        </p:nvSpPr>
        <p:spPr bwMode="auto">
          <a:xfrm>
            <a:off x="1403350" y="1341438"/>
            <a:ext cx="6192838" cy="366712"/>
          </a:xfrm>
          <a:prstGeom prst="rect">
            <a:avLst/>
          </a:prstGeom>
          <a:noFill/>
          <a:ln w="9525">
            <a:noFill/>
            <a:miter lim="800000"/>
            <a:headEnd/>
            <a:tailEnd/>
          </a:ln>
        </p:spPr>
        <p:txBody>
          <a:bodyPr>
            <a:spAutoFit/>
          </a:bodyPr>
          <a:lstStyle/>
          <a:p>
            <a:pPr eaLnBrk="0" hangingPunct="0">
              <a:spcBef>
                <a:spcPct val="50000"/>
              </a:spcBef>
            </a:pPr>
            <a:endParaRPr lang="en-US"/>
          </a:p>
        </p:txBody>
      </p:sp>
      <p:sp>
        <p:nvSpPr>
          <p:cNvPr id="12" name="Rectangle 2"/>
          <p:cNvSpPr txBox="1">
            <a:spLocks noChangeArrowheads="1"/>
          </p:cNvSpPr>
          <p:nvPr/>
        </p:nvSpPr>
        <p:spPr>
          <a:xfrm>
            <a:off x="1490663" y="347663"/>
            <a:ext cx="6321425" cy="704850"/>
          </a:xfrm>
          <a:prstGeom prst="rect">
            <a:avLst/>
          </a:prstGeom>
        </p:spPr>
        <p:txBody>
          <a:bodyPr/>
          <a:lstStyle/>
          <a:p>
            <a:pPr algn="ctr" eaLnBrk="0" hangingPunct="0">
              <a:defRPr/>
            </a:pPr>
            <a:endParaRPr lang="es-ES" sz="3800" kern="0" dirty="0">
              <a:solidFill>
                <a:srgbClr val="00478E"/>
              </a:solidFill>
              <a:effectLst>
                <a:outerShdw blurRad="38100" dist="38100" dir="2700000" algn="tl">
                  <a:srgbClr val="C0C0C0"/>
                </a:outerShdw>
              </a:effectLst>
              <a:latin typeface="Century Gothic" pitchFamily="34" charset="0"/>
              <a:ea typeface="+mj-ea"/>
              <a:cs typeface="+mj-cs"/>
            </a:endParaRPr>
          </a:p>
        </p:txBody>
      </p:sp>
      <p:cxnSp>
        <p:nvCxnSpPr>
          <p:cNvPr id="11" name="10 Conector recto"/>
          <p:cNvCxnSpPr/>
          <p:nvPr/>
        </p:nvCxnSpPr>
        <p:spPr>
          <a:xfrm rot="5400000">
            <a:off x="7786688" y="5572125"/>
            <a:ext cx="2571750"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3" name="12 Conector recto"/>
          <p:cNvCxnSpPr/>
          <p:nvPr/>
        </p:nvCxnSpPr>
        <p:spPr>
          <a:xfrm rot="5400000">
            <a:off x="7786687" y="5643563"/>
            <a:ext cx="24288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4" name="13 Conector recto"/>
          <p:cNvCxnSpPr/>
          <p:nvPr/>
        </p:nvCxnSpPr>
        <p:spPr>
          <a:xfrm rot="5400000">
            <a:off x="7858125" y="5786438"/>
            <a:ext cx="214312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5" name="14 Conector recto"/>
          <p:cNvCxnSpPr/>
          <p:nvPr/>
        </p:nvCxnSpPr>
        <p:spPr>
          <a:xfrm>
            <a:off x="5429250" y="6715125"/>
            <a:ext cx="3714750"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6" name="15 Conector recto"/>
          <p:cNvCxnSpPr/>
          <p:nvPr/>
        </p:nvCxnSpPr>
        <p:spPr>
          <a:xfrm>
            <a:off x="6143625" y="6643688"/>
            <a:ext cx="30003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7" name="16 Conector recto"/>
          <p:cNvCxnSpPr/>
          <p:nvPr/>
        </p:nvCxnSpPr>
        <p:spPr>
          <a:xfrm>
            <a:off x="6715125" y="6572250"/>
            <a:ext cx="24288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sp>
        <p:nvSpPr>
          <p:cNvPr id="2" name="1 Rectángulo"/>
          <p:cNvSpPr/>
          <p:nvPr/>
        </p:nvSpPr>
        <p:spPr>
          <a:xfrm>
            <a:off x="179388" y="1628775"/>
            <a:ext cx="8750300" cy="415925"/>
          </a:xfrm>
          <a:prstGeom prst="rect">
            <a:avLst/>
          </a:prstGeom>
        </p:spPr>
        <p:txBody>
          <a:bodyPr>
            <a:spAutoFit/>
          </a:bodyPr>
          <a:lstStyle/>
          <a:p>
            <a:pPr algn="ctr" eaLnBrk="0" hangingPunct="0">
              <a:defRPr/>
            </a:pPr>
            <a:r>
              <a:rPr lang="es-MX" b="1" dirty="0">
                <a:cs typeface="+mn-cs"/>
              </a:rPr>
              <a:t>		</a:t>
            </a:r>
            <a:endParaRPr lang="es-MX" sz="2100" kern="0" dirty="0">
              <a:solidFill>
                <a:srgbClr val="00478E"/>
              </a:solidFill>
              <a:effectLst>
                <a:outerShdw blurRad="38100" dist="38100" dir="2700000" algn="tl">
                  <a:srgbClr val="C0C0C0"/>
                </a:outerShdw>
              </a:effectLst>
              <a:latin typeface="Century Gothic" pitchFamily="34" charset="0"/>
              <a:ea typeface="+mj-ea"/>
              <a:cs typeface="+mj-cs"/>
            </a:endParaRPr>
          </a:p>
        </p:txBody>
      </p:sp>
      <p:pic>
        <p:nvPicPr>
          <p:cNvPr id="18" name="Picture 2"/>
          <p:cNvPicPr>
            <a:picLocks noChangeAspect="1" noChangeArrowheads="1"/>
          </p:cNvPicPr>
          <p:nvPr/>
        </p:nvPicPr>
        <p:blipFill>
          <a:blip r:embed="rId2" cstate="print"/>
          <a:srcRect l="19412" t="32292" r="19412" b="10417"/>
          <a:stretch>
            <a:fillRect/>
          </a:stretch>
        </p:blipFill>
        <p:spPr bwMode="auto">
          <a:xfrm>
            <a:off x="785813" y="1828800"/>
            <a:ext cx="7572375" cy="4191000"/>
          </a:xfrm>
          <a:prstGeom prst="rect">
            <a:avLst/>
          </a:prstGeom>
          <a:ln w="57150" cap="sq">
            <a:solidFill>
              <a:srgbClr val="217BFF"/>
            </a:solidFill>
            <a:prstDash val="solid"/>
            <a:miter lim="800000"/>
          </a:ln>
          <a:effectLst>
            <a:outerShdw blurRad="50800" dist="38100" dir="2700000" algn="tl" rotWithShape="0">
              <a:srgbClr val="000000">
                <a:alpha val="43000"/>
              </a:srgbClr>
            </a:outerShdw>
          </a:effectLst>
        </p:spPr>
      </p:pic>
      <p:sp>
        <p:nvSpPr>
          <p:cNvPr id="19" name="Rectangle 2"/>
          <p:cNvSpPr txBox="1">
            <a:spLocks noChangeArrowheads="1"/>
          </p:cNvSpPr>
          <p:nvPr/>
        </p:nvSpPr>
        <p:spPr>
          <a:xfrm>
            <a:off x="0" y="0"/>
            <a:ext cx="9144000" cy="704850"/>
          </a:xfrm>
          <a:prstGeom prst="rect">
            <a:avLst/>
          </a:prstGeom>
        </p:spPr>
        <p:txBody>
          <a:bodyPr/>
          <a:lstStyle/>
          <a:p>
            <a:pPr algn="ctr" eaLnBrk="0" hangingPunct="0">
              <a:defRPr/>
            </a:pPr>
            <a:r>
              <a:rPr lang="es-MX" sz="2400" kern="0" dirty="0">
                <a:solidFill>
                  <a:srgbClr val="00478E"/>
                </a:solidFill>
                <a:effectLst>
                  <a:outerShdw blurRad="38100" dist="38100" dir="2700000" algn="tl">
                    <a:srgbClr val="C0C0C0"/>
                  </a:outerShdw>
                </a:effectLst>
                <a:latin typeface="Century Gothic" pitchFamily="34" charset="0"/>
                <a:cs typeface="+mn-cs"/>
              </a:rPr>
              <a:t>Almanza Villarreal Agencia Aduanal, S.C.</a:t>
            </a:r>
          </a:p>
          <a:p>
            <a:pPr algn="ctr" eaLnBrk="0" hangingPunct="0">
              <a:defRPr/>
            </a:pPr>
            <a:endParaRPr lang="es-MX" sz="2400" kern="0" dirty="0">
              <a:solidFill>
                <a:srgbClr val="00478E"/>
              </a:solidFill>
              <a:effectLst>
                <a:outerShdw blurRad="38100" dist="38100" dir="2700000" algn="tl">
                  <a:srgbClr val="C0C0C0"/>
                </a:outerShdw>
              </a:effectLst>
              <a:latin typeface="Century Gothic" pitchFamily="34" charset="0"/>
              <a:ea typeface="+mj-ea"/>
              <a:cs typeface="+mj-cs"/>
            </a:endParaRPr>
          </a:p>
          <a:p>
            <a:pPr algn="ctr" eaLnBrk="0" hangingPunct="0">
              <a:defRPr/>
            </a:pPr>
            <a:endParaRPr lang="es-MX" sz="2400" kern="0" dirty="0">
              <a:solidFill>
                <a:srgbClr val="00478E"/>
              </a:solidFill>
              <a:effectLst>
                <a:outerShdw blurRad="38100" dist="38100" dir="2700000" algn="tl">
                  <a:srgbClr val="C0C0C0"/>
                </a:outerShdw>
              </a:effectLst>
              <a:latin typeface="Century Gothic" pitchFamily="34" charset="0"/>
              <a:ea typeface="+mj-ea"/>
              <a:cs typeface="+mj-cs"/>
            </a:endParaRPr>
          </a:p>
        </p:txBody>
      </p:sp>
      <p:sp>
        <p:nvSpPr>
          <p:cNvPr id="20" name="19 CuadroTexto"/>
          <p:cNvSpPr txBox="1">
            <a:spLocks noChangeArrowheads="1"/>
          </p:cNvSpPr>
          <p:nvPr/>
        </p:nvSpPr>
        <p:spPr bwMode="auto">
          <a:xfrm>
            <a:off x="4857750" y="3143250"/>
            <a:ext cx="857250" cy="369888"/>
          </a:xfrm>
          <a:prstGeom prst="rect">
            <a:avLst/>
          </a:prstGeom>
          <a:noFill/>
          <a:ln w="9525">
            <a:noFill/>
            <a:miter lim="800000"/>
            <a:headEnd/>
            <a:tailEnd/>
          </a:ln>
        </p:spPr>
        <p:txBody>
          <a:bodyPr>
            <a:spAutoFit/>
          </a:bodyPr>
          <a:lstStyle/>
          <a:p>
            <a:pPr algn="ctr" eaLnBrk="0" hangingPunct="0"/>
            <a:r>
              <a:rPr lang="es-MX" b="1"/>
              <a:t>X</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childTnLst>
                                </p:cTn>
                              </p:par>
                              <p:par>
                                <p:cTn id="8" presetID="47"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1000"/>
                                        <p:tgtEl>
                                          <p:spTgt spid="18"/>
                                        </p:tgtEl>
                                      </p:cBhvr>
                                    </p:animEffect>
                                    <p:anim calcmode="lin" valueType="num">
                                      <p:cBhvr>
                                        <p:cTn id="11" dur="1000" fill="hold"/>
                                        <p:tgtEl>
                                          <p:spTgt spid="18"/>
                                        </p:tgtEl>
                                        <p:attrNameLst>
                                          <p:attrName>ppt_x</p:attrName>
                                        </p:attrNameLst>
                                      </p:cBhvr>
                                      <p:tavLst>
                                        <p:tav tm="0">
                                          <p:val>
                                            <p:strVal val="#ppt_x"/>
                                          </p:val>
                                        </p:tav>
                                        <p:tav tm="100000">
                                          <p:val>
                                            <p:strVal val="#ppt_x"/>
                                          </p:val>
                                        </p:tav>
                                      </p:tavLst>
                                    </p:anim>
                                    <p:anim calcmode="lin" valueType="num">
                                      <p:cBhvr>
                                        <p:cTn id="12" dur="1000" fill="hold"/>
                                        <p:tgtEl>
                                          <p:spTgt spid="18"/>
                                        </p:tgtEl>
                                        <p:attrNameLst>
                                          <p:attrName>ppt_y</p:attrName>
                                        </p:attrNameLst>
                                      </p:cBhvr>
                                      <p:tavLst>
                                        <p:tav tm="0">
                                          <p:val>
                                            <p:strVal val="#ppt_y-.1"/>
                                          </p:val>
                                        </p:tav>
                                        <p:tav tm="100000">
                                          <p:val>
                                            <p:strVal val="#ppt_y"/>
                                          </p:val>
                                        </p:tav>
                                      </p:tavLst>
                                    </p:anim>
                                  </p:childTnLst>
                                </p:cTn>
                              </p:par>
                            </p:childTnLst>
                          </p:cTn>
                        </p:par>
                        <p:par>
                          <p:cTn id="13" fill="hold" nodeType="afterGroup">
                            <p:stCondLst>
                              <p:cond delay="1000"/>
                            </p:stCondLst>
                            <p:childTnLst>
                              <p:par>
                                <p:cTn id="14" presetID="47" presetClass="entr" presetSubtype="0"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0" grpId="0"/>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ext Box 11"/>
          <p:cNvSpPr txBox="1">
            <a:spLocks noChangeArrowheads="1"/>
          </p:cNvSpPr>
          <p:nvPr/>
        </p:nvSpPr>
        <p:spPr bwMode="auto">
          <a:xfrm>
            <a:off x="1403350" y="1341438"/>
            <a:ext cx="6192838" cy="366712"/>
          </a:xfrm>
          <a:prstGeom prst="rect">
            <a:avLst/>
          </a:prstGeom>
          <a:noFill/>
          <a:ln w="9525">
            <a:noFill/>
            <a:miter lim="800000"/>
            <a:headEnd/>
            <a:tailEnd/>
          </a:ln>
        </p:spPr>
        <p:txBody>
          <a:bodyPr>
            <a:spAutoFit/>
          </a:bodyPr>
          <a:lstStyle/>
          <a:p>
            <a:pPr eaLnBrk="0" hangingPunct="0">
              <a:spcBef>
                <a:spcPct val="50000"/>
              </a:spcBef>
            </a:pPr>
            <a:endParaRPr lang="en-US">
              <a:solidFill>
                <a:srgbClr val="003D7A"/>
              </a:solidFill>
            </a:endParaRPr>
          </a:p>
        </p:txBody>
      </p:sp>
      <p:sp>
        <p:nvSpPr>
          <p:cNvPr id="12" name="Rectangle 2"/>
          <p:cNvSpPr txBox="1">
            <a:spLocks noChangeArrowheads="1"/>
          </p:cNvSpPr>
          <p:nvPr/>
        </p:nvSpPr>
        <p:spPr>
          <a:xfrm>
            <a:off x="1490663" y="347663"/>
            <a:ext cx="6321425" cy="704850"/>
          </a:xfrm>
          <a:prstGeom prst="rect">
            <a:avLst/>
          </a:prstGeom>
        </p:spPr>
        <p:txBody>
          <a:bodyPr/>
          <a:lstStyle/>
          <a:p>
            <a:pPr algn="ctr" eaLnBrk="0" hangingPunct="0">
              <a:defRPr/>
            </a:pPr>
            <a:endParaRPr lang="es-ES" sz="3800" kern="0" dirty="0">
              <a:solidFill>
                <a:srgbClr val="003D7A"/>
              </a:solidFill>
              <a:effectLst>
                <a:outerShdw blurRad="38100" dist="38100" dir="2700000" algn="tl">
                  <a:srgbClr val="C0C0C0"/>
                </a:outerShdw>
              </a:effectLst>
              <a:latin typeface="Century Gothic" pitchFamily="34" charset="0"/>
              <a:ea typeface="+mj-ea"/>
              <a:cs typeface="+mj-cs"/>
            </a:endParaRPr>
          </a:p>
        </p:txBody>
      </p:sp>
      <p:cxnSp>
        <p:nvCxnSpPr>
          <p:cNvPr id="11" name="10 Conector recto"/>
          <p:cNvCxnSpPr/>
          <p:nvPr/>
        </p:nvCxnSpPr>
        <p:spPr>
          <a:xfrm rot="5400000">
            <a:off x="7786688" y="5572125"/>
            <a:ext cx="2571750"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3" name="12 Conector recto"/>
          <p:cNvCxnSpPr/>
          <p:nvPr/>
        </p:nvCxnSpPr>
        <p:spPr>
          <a:xfrm rot="5400000">
            <a:off x="7786687" y="5643563"/>
            <a:ext cx="24288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4" name="13 Conector recto"/>
          <p:cNvCxnSpPr/>
          <p:nvPr/>
        </p:nvCxnSpPr>
        <p:spPr>
          <a:xfrm rot="5400000">
            <a:off x="7858125" y="5786438"/>
            <a:ext cx="214312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5" name="14 Conector recto"/>
          <p:cNvCxnSpPr/>
          <p:nvPr/>
        </p:nvCxnSpPr>
        <p:spPr>
          <a:xfrm>
            <a:off x="5429250" y="6715125"/>
            <a:ext cx="3714750"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6" name="15 Conector recto"/>
          <p:cNvCxnSpPr/>
          <p:nvPr/>
        </p:nvCxnSpPr>
        <p:spPr>
          <a:xfrm>
            <a:off x="6143625" y="6643688"/>
            <a:ext cx="30003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7" name="16 Conector recto"/>
          <p:cNvCxnSpPr/>
          <p:nvPr/>
        </p:nvCxnSpPr>
        <p:spPr>
          <a:xfrm>
            <a:off x="6715125" y="6572250"/>
            <a:ext cx="24288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graphicFrame>
        <p:nvGraphicFramePr>
          <p:cNvPr id="20" name="3 Marcador de contenido"/>
          <p:cNvGraphicFramePr>
            <a:graphicFrameLocks/>
          </p:cNvGraphicFramePr>
          <p:nvPr/>
        </p:nvGraphicFramePr>
        <p:xfrm>
          <a:off x="1285852" y="857232"/>
          <a:ext cx="6215106" cy="994410"/>
        </p:xfrm>
        <a:graphic>
          <a:graphicData uri="http://schemas.openxmlformats.org/drawingml/2006/table">
            <a:tbl>
              <a:tblPr>
                <a:tableStyleId>{D113A9D2-9D6B-4929-AA2D-F23B5EE8CBE7}</a:tableStyleId>
              </a:tblPr>
              <a:tblGrid>
                <a:gridCol w="1285884"/>
                <a:gridCol w="4929222"/>
              </a:tblGrid>
              <a:tr h="297387">
                <a:tc>
                  <a:txBody>
                    <a:bodyPr/>
                    <a:lstStyle/>
                    <a:p>
                      <a:pPr algn="ctr" fontAlgn="b"/>
                      <a:r>
                        <a:rPr lang="es-MX" sz="2400" b="1" i="0" u="none" strike="noStrike" noProof="0" dirty="0" smtClean="0">
                          <a:solidFill>
                            <a:schemeClr val="lt1"/>
                          </a:solidFill>
                          <a:latin typeface="Century Gothic" pitchFamily="34" charset="0"/>
                        </a:rPr>
                        <a:t>Regla</a:t>
                      </a:r>
                      <a:endParaRPr lang="es-MX" sz="2400" b="1" i="0" u="none" strike="noStrike" noProof="0" dirty="0">
                        <a:solidFill>
                          <a:srgbClr val="FFFFFF"/>
                        </a:solidFill>
                        <a:latin typeface="Century Gothic" pitchFamily="34" charset="0"/>
                      </a:endParaRPr>
                    </a:p>
                  </a:txBody>
                  <a:tcPr marL="9525" marR="9525" marT="9525" marB="0" anchor="b">
                    <a:lnL w="12700" cap="flat" cmpd="sng" algn="ctr">
                      <a:solidFill>
                        <a:schemeClr val="tx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l" fontAlgn="b"/>
                      <a:endParaRPr lang="es-MX" sz="2400" b="1" i="0" u="none" strike="noStrike" noProof="0" dirty="0">
                        <a:solidFill>
                          <a:srgbClr val="FFFFFF"/>
                        </a:solidFill>
                        <a:latin typeface="Century Gothic" pitchFamily="34" charset="0"/>
                      </a:endParaRPr>
                    </a:p>
                  </a:txBody>
                  <a:tcPr marL="9525" marR="9525" marT="9525" marB="0" anchor="b">
                    <a:lnL w="28575"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r>
              <a:tr h="488431">
                <a:tc>
                  <a:txBody>
                    <a:bodyPr/>
                    <a:lstStyle/>
                    <a:p>
                      <a:pPr algn="ctr" fontAlgn="b"/>
                      <a:r>
                        <a:rPr lang="es-MX" sz="2400" b="1" i="0" u="none" strike="noStrike" noProof="0" dirty="0" smtClean="0">
                          <a:solidFill>
                            <a:schemeClr val="bg1"/>
                          </a:solidFill>
                          <a:latin typeface="Century Gothic" pitchFamily="34" charset="0"/>
                        </a:rPr>
                        <a:t>1.5.5</a:t>
                      </a:r>
                      <a:endParaRPr lang="es-MX" sz="2400" b="1" i="0" u="none" strike="noStrike" noProof="0" dirty="0">
                        <a:solidFill>
                          <a:schemeClr val="bg1"/>
                        </a:solidFill>
                        <a:latin typeface="Century Gothic" pitchFamily="34" charset="0"/>
                      </a:endParaRPr>
                    </a:p>
                  </a:txBody>
                  <a:tcPr marL="9525" marR="9525" marT="9525" marB="0" anchor="b">
                    <a:lnL w="12700" cap="flat" cmpd="sng" algn="ctr">
                      <a:solidFill>
                        <a:schemeClr val="tx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MX" sz="2000" b="1" i="0" u="none" strike="noStrike" noProof="0" dirty="0" smtClean="0">
                          <a:solidFill>
                            <a:schemeClr val="lt1"/>
                          </a:solidFill>
                          <a:latin typeface="Century Gothic" pitchFamily="34" charset="0"/>
                        </a:rPr>
                        <a:t>MV-</a:t>
                      </a:r>
                      <a:r>
                        <a:rPr lang="es-MX" sz="2000" b="1" i="0" u="none" strike="noStrike" baseline="0" noProof="0" dirty="0" smtClean="0">
                          <a:solidFill>
                            <a:schemeClr val="lt1"/>
                          </a:solidFill>
                          <a:latin typeface="Century Gothic" pitchFamily="34" charset="0"/>
                        </a:rPr>
                        <a:t> Excepción de entregar la MV al agente aduanal.</a:t>
                      </a:r>
                      <a:endParaRPr lang="es-MX" sz="2000" b="1" i="0" u="none" strike="noStrike" noProof="0" dirty="0">
                        <a:solidFill>
                          <a:schemeClr val="bg1"/>
                        </a:solidFill>
                        <a:latin typeface="Century Gothic" pitchFamily="34" charset="0"/>
                      </a:endParaRPr>
                    </a:p>
                  </a:txBody>
                  <a:tcPr marL="9525" marR="9525" marT="9525" marB="0" anchor="b">
                    <a:lnL w="28575"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21" name="20 CuadroTexto"/>
          <p:cNvSpPr txBox="1"/>
          <p:nvPr/>
        </p:nvSpPr>
        <p:spPr>
          <a:xfrm>
            <a:off x="357188" y="2214563"/>
            <a:ext cx="8501062" cy="4154487"/>
          </a:xfrm>
          <a:prstGeom prst="rect">
            <a:avLst/>
          </a:prstGeom>
          <a:noFill/>
          <a:ln w="3175">
            <a:noFill/>
          </a:ln>
        </p:spPr>
        <p:style>
          <a:lnRef idx="2">
            <a:schemeClr val="accent1"/>
          </a:lnRef>
          <a:fillRef idx="1">
            <a:schemeClr val="lt1"/>
          </a:fillRef>
          <a:effectRef idx="0">
            <a:schemeClr val="accent1"/>
          </a:effectRef>
          <a:fontRef idx="minor">
            <a:schemeClr val="dk1"/>
          </a:fontRef>
        </p:style>
        <p:txBody>
          <a:bodyPr>
            <a:spAutoFit/>
          </a:bodyPr>
          <a:lstStyle/>
          <a:p>
            <a:pPr algn="just" eaLnBrk="0" hangingPunct="0">
              <a:defRPr/>
            </a:pPr>
            <a:r>
              <a:rPr lang="es-MX" sz="2200" b="1" dirty="0">
                <a:solidFill>
                  <a:srgbClr val="003D7A"/>
                </a:solidFill>
              </a:rPr>
              <a:t>Las </a:t>
            </a:r>
            <a:r>
              <a:rPr lang="es-MX" sz="2200" b="1" u="sng" dirty="0">
                <a:solidFill>
                  <a:srgbClr val="003D7A"/>
                </a:solidFill>
              </a:rPr>
              <a:t>IMMEX </a:t>
            </a:r>
            <a:r>
              <a:rPr lang="es-MX" sz="2200" b="1" dirty="0">
                <a:solidFill>
                  <a:srgbClr val="003D7A"/>
                </a:solidFill>
              </a:rPr>
              <a:t>podrán determinar provisionalmente, el valor en aduana respecto de las mercancías que importen temporalmente con base en la cantidad que hayan declarado para los efectos del contrato de seguro de transporte de las mercancías importadas o bien, con cualquier otro elemento objetivo en el que se refleje dicho valor, </a:t>
            </a:r>
            <a:r>
              <a:rPr lang="es-MX" sz="2200" b="1" u="sng" dirty="0">
                <a:solidFill>
                  <a:srgbClr val="003D7A"/>
                </a:solidFill>
              </a:rPr>
              <a:t>sin que sea necesario proporcionar al agente aduanal la manifestación de valor ni hoja de cálculo, ni declarar </a:t>
            </a:r>
            <a:r>
              <a:rPr lang="es-MX" sz="2200" b="1" dirty="0">
                <a:solidFill>
                  <a:srgbClr val="003D7A"/>
                </a:solidFill>
              </a:rPr>
              <a:t>en el pedimento el campo 5 </a:t>
            </a:r>
            <a:r>
              <a:rPr lang="es-MX" sz="2200" b="1" u="sng" dirty="0">
                <a:solidFill>
                  <a:srgbClr val="003D7A"/>
                </a:solidFill>
              </a:rPr>
              <a:t>“método de valoración” </a:t>
            </a:r>
            <a:r>
              <a:rPr lang="es-MX" sz="2200" b="1" dirty="0">
                <a:solidFill>
                  <a:srgbClr val="003D7A"/>
                </a:solidFill>
              </a:rPr>
              <a:t>a que se refiere el Anexo 22, siempre que en el pedimento se declare la clave que corresponda conforme al Apéndice 8 del Anexo 22. (VP)</a:t>
            </a:r>
            <a:endParaRPr lang="en-US" sz="2200" b="1" dirty="0">
              <a:solidFill>
                <a:srgbClr val="003D7A"/>
              </a:solidFill>
            </a:endParaRPr>
          </a:p>
        </p:txBody>
      </p:sp>
      <p:sp>
        <p:nvSpPr>
          <p:cNvPr id="18" name="Rectangle 2"/>
          <p:cNvSpPr txBox="1">
            <a:spLocks noChangeArrowheads="1"/>
          </p:cNvSpPr>
          <p:nvPr/>
        </p:nvSpPr>
        <p:spPr>
          <a:xfrm>
            <a:off x="0" y="0"/>
            <a:ext cx="9144000" cy="704850"/>
          </a:xfrm>
          <a:prstGeom prst="rect">
            <a:avLst/>
          </a:prstGeom>
        </p:spPr>
        <p:txBody>
          <a:bodyPr/>
          <a:lstStyle/>
          <a:p>
            <a:pPr algn="ctr" eaLnBrk="0" hangingPunct="0">
              <a:defRPr/>
            </a:pPr>
            <a:r>
              <a:rPr lang="es-MX" sz="2400" kern="0" dirty="0">
                <a:solidFill>
                  <a:srgbClr val="00478E"/>
                </a:solidFill>
                <a:effectLst>
                  <a:outerShdw blurRad="38100" dist="38100" dir="2700000" algn="tl">
                    <a:srgbClr val="C0C0C0"/>
                  </a:outerShdw>
                </a:effectLst>
                <a:latin typeface="Century Gothic" pitchFamily="34" charset="0"/>
                <a:cs typeface="+mn-cs"/>
              </a:rPr>
              <a:t>Almanza Villarreal Agencia Aduanal, S.C.</a:t>
            </a:r>
          </a:p>
          <a:p>
            <a:pPr algn="ctr" eaLnBrk="0" hangingPunct="0">
              <a:defRPr/>
            </a:pPr>
            <a:endParaRPr lang="es-MX" sz="2400" kern="0" dirty="0">
              <a:solidFill>
                <a:srgbClr val="00478E"/>
              </a:solidFill>
              <a:effectLst>
                <a:outerShdw blurRad="38100" dist="38100" dir="2700000" algn="tl">
                  <a:srgbClr val="C0C0C0"/>
                </a:outerShdw>
              </a:effectLst>
              <a:latin typeface="Century Gothic" pitchFamily="34" charset="0"/>
              <a:ea typeface="+mj-ea"/>
              <a:cs typeface="+mj-cs"/>
            </a:endParaRPr>
          </a:p>
          <a:p>
            <a:pPr algn="ctr" eaLnBrk="0" hangingPunct="0">
              <a:defRPr/>
            </a:pPr>
            <a:endParaRPr lang="es-MX" sz="2400" kern="0" dirty="0">
              <a:solidFill>
                <a:srgbClr val="00478E"/>
              </a:solidFill>
              <a:effectLst>
                <a:outerShdw blurRad="38100" dist="38100" dir="2700000" algn="tl">
                  <a:srgbClr val="C0C0C0"/>
                </a:outerShdw>
              </a:effectLst>
              <a:latin typeface="Century Gothic" pitchFamily="34" charset="0"/>
              <a:ea typeface="+mj-ea"/>
              <a:cs typeface="+mj-cs"/>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childTnLst>
                                </p:cTn>
                              </p:par>
                              <p:par>
                                <p:cTn id="8" presetID="47" presetClass="entr" presetSubtype="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1000"/>
                                        <p:tgtEl>
                                          <p:spTgt spid="20"/>
                                        </p:tgtEl>
                                      </p:cBhvr>
                                    </p:animEffect>
                                    <p:anim calcmode="lin" valueType="num">
                                      <p:cBhvr>
                                        <p:cTn id="11" dur="1000" fill="hold"/>
                                        <p:tgtEl>
                                          <p:spTgt spid="20"/>
                                        </p:tgtEl>
                                        <p:attrNameLst>
                                          <p:attrName>ppt_x</p:attrName>
                                        </p:attrNameLst>
                                      </p:cBhvr>
                                      <p:tavLst>
                                        <p:tav tm="0">
                                          <p:val>
                                            <p:strVal val="#ppt_x"/>
                                          </p:val>
                                        </p:tav>
                                        <p:tav tm="100000">
                                          <p:val>
                                            <p:strVal val="#ppt_x"/>
                                          </p:val>
                                        </p:tav>
                                      </p:tavLst>
                                    </p:anim>
                                    <p:anim calcmode="lin" valueType="num">
                                      <p:cBhvr>
                                        <p:cTn id="12" dur="1000" fill="hold"/>
                                        <p:tgtEl>
                                          <p:spTgt spid="20"/>
                                        </p:tgtEl>
                                        <p:attrNameLst>
                                          <p:attrName>ppt_y</p:attrName>
                                        </p:attrNameLst>
                                      </p:cBhvr>
                                      <p:tavLst>
                                        <p:tav tm="0">
                                          <p:val>
                                            <p:strVal val="#ppt_y-.1"/>
                                          </p:val>
                                        </p:tav>
                                        <p:tav tm="100000">
                                          <p:val>
                                            <p:strVal val="#ppt_y"/>
                                          </p:val>
                                        </p:tav>
                                      </p:tavLst>
                                    </p:anim>
                                  </p:childTnLst>
                                </p:cTn>
                              </p:par>
                              <p:par>
                                <p:cTn id="13" presetID="47"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1000"/>
                                        <p:tgtEl>
                                          <p:spTgt spid="21"/>
                                        </p:tgtEl>
                                      </p:cBhvr>
                                    </p:animEffect>
                                    <p:anim calcmode="lin" valueType="num">
                                      <p:cBhvr>
                                        <p:cTn id="16" dur="1000" fill="hold"/>
                                        <p:tgtEl>
                                          <p:spTgt spid="21"/>
                                        </p:tgtEl>
                                        <p:attrNameLst>
                                          <p:attrName>ppt_x</p:attrName>
                                        </p:attrNameLst>
                                      </p:cBhvr>
                                      <p:tavLst>
                                        <p:tav tm="0">
                                          <p:val>
                                            <p:strVal val="#ppt_x"/>
                                          </p:val>
                                        </p:tav>
                                        <p:tav tm="100000">
                                          <p:val>
                                            <p:strVal val="#ppt_x"/>
                                          </p:val>
                                        </p:tav>
                                      </p:tavLst>
                                    </p:anim>
                                    <p:anim calcmode="lin" valueType="num">
                                      <p:cBhvr>
                                        <p:cTn id="1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1" grpId="0"/>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ext Box 11"/>
          <p:cNvSpPr txBox="1">
            <a:spLocks noChangeArrowheads="1"/>
          </p:cNvSpPr>
          <p:nvPr/>
        </p:nvSpPr>
        <p:spPr bwMode="auto">
          <a:xfrm>
            <a:off x="1403350" y="1341438"/>
            <a:ext cx="6192838" cy="366712"/>
          </a:xfrm>
          <a:prstGeom prst="rect">
            <a:avLst/>
          </a:prstGeom>
          <a:noFill/>
          <a:ln w="9525">
            <a:noFill/>
            <a:miter lim="800000"/>
            <a:headEnd/>
            <a:tailEnd/>
          </a:ln>
        </p:spPr>
        <p:txBody>
          <a:bodyPr>
            <a:spAutoFit/>
          </a:bodyPr>
          <a:lstStyle/>
          <a:p>
            <a:pPr eaLnBrk="0" hangingPunct="0">
              <a:spcBef>
                <a:spcPct val="50000"/>
              </a:spcBef>
            </a:pPr>
            <a:endParaRPr lang="en-US">
              <a:solidFill>
                <a:srgbClr val="003D7A"/>
              </a:solidFill>
            </a:endParaRPr>
          </a:p>
        </p:txBody>
      </p:sp>
      <p:sp>
        <p:nvSpPr>
          <p:cNvPr id="12" name="Rectangle 2"/>
          <p:cNvSpPr txBox="1">
            <a:spLocks noChangeArrowheads="1"/>
          </p:cNvSpPr>
          <p:nvPr/>
        </p:nvSpPr>
        <p:spPr>
          <a:xfrm>
            <a:off x="1490663" y="347663"/>
            <a:ext cx="6321425" cy="704850"/>
          </a:xfrm>
          <a:prstGeom prst="rect">
            <a:avLst/>
          </a:prstGeom>
        </p:spPr>
        <p:txBody>
          <a:bodyPr/>
          <a:lstStyle/>
          <a:p>
            <a:pPr algn="ctr" eaLnBrk="0" hangingPunct="0">
              <a:defRPr/>
            </a:pPr>
            <a:endParaRPr lang="es-ES" sz="3800" kern="0" dirty="0">
              <a:solidFill>
                <a:srgbClr val="003D7A"/>
              </a:solidFill>
              <a:effectLst>
                <a:outerShdw blurRad="38100" dist="38100" dir="2700000" algn="tl">
                  <a:srgbClr val="C0C0C0"/>
                </a:outerShdw>
              </a:effectLst>
              <a:latin typeface="Century Gothic" pitchFamily="34" charset="0"/>
              <a:ea typeface="+mj-ea"/>
              <a:cs typeface="+mj-cs"/>
            </a:endParaRPr>
          </a:p>
        </p:txBody>
      </p:sp>
      <p:cxnSp>
        <p:nvCxnSpPr>
          <p:cNvPr id="11" name="10 Conector recto"/>
          <p:cNvCxnSpPr/>
          <p:nvPr/>
        </p:nvCxnSpPr>
        <p:spPr>
          <a:xfrm rot="5400000">
            <a:off x="7786688" y="5572125"/>
            <a:ext cx="2571750"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3" name="12 Conector recto"/>
          <p:cNvCxnSpPr/>
          <p:nvPr/>
        </p:nvCxnSpPr>
        <p:spPr>
          <a:xfrm rot="5400000">
            <a:off x="7786687" y="5643563"/>
            <a:ext cx="24288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4" name="13 Conector recto"/>
          <p:cNvCxnSpPr/>
          <p:nvPr/>
        </p:nvCxnSpPr>
        <p:spPr>
          <a:xfrm rot="5400000">
            <a:off x="7858125" y="5786438"/>
            <a:ext cx="214312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5" name="14 Conector recto"/>
          <p:cNvCxnSpPr/>
          <p:nvPr/>
        </p:nvCxnSpPr>
        <p:spPr>
          <a:xfrm>
            <a:off x="5429250" y="6715125"/>
            <a:ext cx="3714750"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6" name="15 Conector recto"/>
          <p:cNvCxnSpPr/>
          <p:nvPr/>
        </p:nvCxnSpPr>
        <p:spPr>
          <a:xfrm>
            <a:off x="6143625" y="6643688"/>
            <a:ext cx="30003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7" name="16 Conector recto"/>
          <p:cNvCxnSpPr/>
          <p:nvPr/>
        </p:nvCxnSpPr>
        <p:spPr>
          <a:xfrm>
            <a:off x="6715125" y="6572250"/>
            <a:ext cx="24288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sp>
        <p:nvSpPr>
          <p:cNvPr id="2" name="1 Rectángulo"/>
          <p:cNvSpPr/>
          <p:nvPr/>
        </p:nvSpPr>
        <p:spPr>
          <a:xfrm>
            <a:off x="179388" y="1628775"/>
            <a:ext cx="8750300" cy="415925"/>
          </a:xfrm>
          <a:prstGeom prst="rect">
            <a:avLst/>
          </a:prstGeom>
        </p:spPr>
        <p:txBody>
          <a:bodyPr>
            <a:spAutoFit/>
          </a:bodyPr>
          <a:lstStyle/>
          <a:p>
            <a:pPr algn="ctr" eaLnBrk="0" hangingPunct="0">
              <a:defRPr/>
            </a:pPr>
            <a:r>
              <a:rPr lang="es-MX" b="1" dirty="0">
                <a:solidFill>
                  <a:srgbClr val="003D7A"/>
                </a:solidFill>
                <a:cs typeface="+mn-cs"/>
              </a:rPr>
              <a:t>		</a:t>
            </a:r>
            <a:endParaRPr lang="es-MX" sz="2100" kern="0" dirty="0">
              <a:solidFill>
                <a:srgbClr val="003D7A"/>
              </a:solidFill>
              <a:effectLst>
                <a:outerShdw blurRad="38100" dist="38100" dir="2700000" algn="tl">
                  <a:srgbClr val="C0C0C0"/>
                </a:outerShdw>
              </a:effectLst>
              <a:latin typeface="Century Gothic" pitchFamily="34" charset="0"/>
              <a:ea typeface="+mj-ea"/>
              <a:cs typeface="+mj-cs"/>
            </a:endParaRPr>
          </a:p>
        </p:txBody>
      </p:sp>
      <p:graphicFrame>
        <p:nvGraphicFramePr>
          <p:cNvPr id="20" name="3 Marcador de contenido"/>
          <p:cNvGraphicFramePr>
            <a:graphicFrameLocks/>
          </p:cNvGraphicFramePr>
          <p:nvPr/>
        </p:nvGraphicFramePr>
        <p:xfrm>
          <a:off x="1500166" y="1428736"/>
          <a:ext cx="6143668" cy="994410"/>
        </p:xfrm>
        <a:graphic>
          <a:graphicData uri="http://schemas.openxmlformats.org/drawingml/2006/table">
            <a:tbl>
              <a:tblPr>
                <a:tableStyleId>{D113A9D2-9D6B-4929-AA2D-F23B5EE8CBE7}</a:tableStyleId>
              </a:tblPr>
              <a:tblGrid>
                <a:gridCol w="1271104"/>
                <a:gridCol w="4872564"/>
              </a:tblGrid>
              <a:tr h="350484">
                <a:tc>
                  <a:txBody>
                    <a:bodyPr/>
                    <a:lstStyle/>
                    <a:p>
                      <a:pPr algn="ctr" fontAlgn="b"/>
                      <a:r>
                        <a:rPr lang="es-MX" sz="2400" b="1" i="0" u="none" strike="noStrike" noProof="0" dirty="0" smtClean="0">
                          <a:solidFill>
                            <a:schemeClr val="lt1"/>
                          </a:solidFill>
                          <a:latin typeface="Century Gothic" pitchFamily="34" charset="0"/>
                        </a:rPr>
                        <a:t>Regla</a:t>
                      </a:r>
                      <a:endParaRPr lang="es-MX" sz="2400" b="1" i="0" u="none" strike="noStrike" noProof="0" dirty="0">
                        <a:solidFill>
                          <a:srgbClr val="FFFFFF"/>
                        </a:solidFill>
                        <a:latin typeface="Century Gothic" pitchFamily="34" charset="0"/>
                      </a:endParaRPr>
                    </a:p>
                  </a:txBody>
                  <a:tcPr marL="9525" marR="9525" marT="9525" marB="0" anchor="b">
                    <a:lnL w="12700" cap="flat" cmpd="sng" algn="ctr">
                      <a:solidFill>
                        <a:schemeClr val="tx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l" fontAlgn="b"/>
                      <a:endParaRPr lang="es-MX" sz="2400" b="1" i="0" u="none" strike="noStrike" noProof="0" dirty="0">
                        <a:solidFill>
                          <a:srgbClr val="FFFFFF"/>
                        </a:solidFill>
                        <a:latin typeface="Century Gothic" pitchFamily="34" charset="0"/>
                      </a:endParaRPr>
                    </a:p>
                  </a:txBody>
                  <a:tcPr marL="9525" marR="9525" marT="9525" marB="0" anchor="b">
                    <a:lnL w="28575"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r>
              <a:tr h="578210">
                <a:tc>
                  <a:txBody>
                    <a:bodyPr/>
                    <a:lstStyle/>
                    <a:p>
                      <a:pPr algn="ctr" fontAlgn="b"/>
                      <a:r>
                        <a:rPr lang="es-MX" sz="2400" b="1" i="0" u="none" strike="noStrike" noProof="0" dirty="0" smtClean="0">
                          <a:solidFill>
                            <a:schemeClr val="bg1"/>
                          </a:solidFill>
                          <a:latin typeface="Century Gothic" pitchFamily="34" charset="0"/>
                        </a:rPr>
                        <a:t>1.6.11</a:t>
                      </a:r>
                      <a:endParaRPr lang="es-MX" sz="2400" b="1" i="0" u="none" strike="noStrike" noProof="0" dirty="0">
                        <a:solidFill>
                          <a:schemeClr val="bg1"/>
                        </a:solidFill>
                        <a:latin typeface="Century Gothic" pitchFamily="34" charset="0"/>
                      </a:endParaRPr>
                    </a:p>
                  </a:txBody>
                  <a:tcPr marL="9525" marR="9525" marT="9525" marB="0" anchor="b">
                    <a:lnL w="12700" cap="flat" cmpd="sng" algn="ctr">
                      <a:solidFill>
                        <a:schemeClr val="tx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MX" sz="2000" b="1" i="0" u="none" strike="noStrike" noProof="0" dirty="0" smtClean="0">
                          <a:solidFill>
                            <a:schemeClr val="bg1"/>
                          </a:solidFill>
                          <a:latin typeface="Century Gothic" pitchFamily="34" charset="0"/>
                        </a:rPr>
                        <a:t>MV-Opción de</a:t>
                      </a:r>
                      <a:r>
                        <a:rPr lang="es-MX" sz="2000" b="1" i="0" u="none" strike="noStrike" baseline="0" noProof="0" dirty="0" smtClean="0">
                          <a:solidFill>
                            <a:schemeClr val="bg1"/>
                          </a:solidFill>
                          <a:latin typeface="Century Gothic" pitchFamily="34" charset="0"/>
                        </a:rPr>
                        <a:t> pago de impuestos a la importación</a:t>
                      </a:r>
                      <a:endParaRPr lang="es-MX" sz="2000" b="1" i="0" u="none" strike="noStrike" noProof="0" dirty="0">
                        <a:solidFill>
                          <a:schemeClr val="bg1"/>
                        </a:solidFill>
                        <a:latin typeface="Century Gothic" pitchFamily="34" charset="0"/>
                      </a:endParaRPr>
                    </a:p>
                  </a:txBody>
                  <a:tcPr marL="9525" marR="9525" marT="9525" marB="0" anchor="b">
                    <a:lnL w="28575"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21" name="20 CuadroTexto"/>
          <p:cNvSpPr txBox="1"/>
          <p:nvPr/>
        </p:nvSpPr>
        <p:spPr>
          <a:xfrm>
            <a:off x="571500" y="3071813"/>
            <a:ext cx="8072438" cy="1938337"/>
          </a:xfrm>
          <a:prstGeom prst="rect">
            <a:avLst/>
          </a:prstGeom>
          <a:noFill/>
          <a:ln w="3175">
            <a:noFill/>
          </a:ln>
        </p:spPr>
        <p:style>
          <a:lnRef idx="2">
            <a:schemeClr val="accent1"/>
          </a:lnRef>
          <a:fillRef idx="1">
            <a:schemeClr val="lt1"/>
          </a:fillRef>
          <a:effectRef idx="0">
            <a:schemeClr val="accent1"/>
          </a:effectRef>
          <a:fontRef idx="minor">
            <a:schemeClr val="dk1"/>
          </a:fontRef>
        </p:style>
        <p:txBody>
          <a:bodyPr>
            <a:spAutoFit/>
          </a:bodyPr>
          <a:lstStyle/>
          <a:p>
            <a:pPr algn="just" eaLnBrk="0" hangingPunct="0">
              <a:defRPr/>
            </a:pPr>
            <a:r>
              <a:rPr lang="es-MX" sz="2400" b="1" dirty="0">
                <a:solidFill>
                  <a:srgbClr val="003D7A"/>
                </a:solidFill>
              </a:rPr>
              <a:t>Las empresas con Programa IMMEX podrán efectuar el pago del IGI correspondiente a las mercancías al tramitar el pedimento que ampare la importación temporal, </a:t>
            </a:r>
            <a:r>
              <a:rPr lang="es-MX" sz="2400" b="1" u="sng" dirty="0">
                <a:solidFill>
                  <a:srgbClr val="003D7A"/>
                </a:solidFill>
              </a:rPr>
              <a:t>siempre que el valor en aduana determinado en dicho pedimento no sea provisional</a:t>
            </a:r>
            <a:r>
              <a:rPr lang="es-MX" sz="2400" b="1" dirty="0">
                <a:solidFill>
                  <a:srgbClr val="003D7A"/>
                </a:solidFill>
              </a:rPr>
              <a:t>. </a:t>
            </a:r>
            <a:endParaRPr lang="en-US" sz="2400" b="1" dirty="0">
              <a:solidFill>
                <a:srgbClr val="003D7A"/>
              </a:solidFill>
            </a:endParaRPr>
          </a:p>
        </p:txBody>
      </p:sp>
      <p:sp>
        <p:nvSpPr>
          <p:cNvPr id="18" name="Rectangle 2"/>
          <p:cNvSpPr txBox="1">
            <a:spLocks noChangeArrowheads="1"/>
          </p:cNvSpPr>
          <p:nvPr/>
        </p:nvSpPr>
        <p:spPr>
          <a:xfrm>
            <a:off x="0" y="0"/>
            <a:ext cx="9144000" cy="704850"/>
          </a:xfrm>
          <a:prstGeom prst="rect">
            <a:avLst/>
          </a:prstGeom>
        </p:spPr>
        <p:txBody>
          <a:bodyPr/>
          <a:lstStyle/>
          <a:p>
            <a:pPr algn="ctr" eaLnBrk="0" hangingPunct="0">
              <a:defRPr/>
            </a:pPr>
            <a:r>
              <a:rPr lang="es-MX" sz="2400" kern="0" dirty="0">
                <a:solidFill>
                  <a:srgbClr val="00478E"/>
                </a:solidFill>
                <a:effectLst>
                  <a:outerShdw blurRad="38100" dist="38100" dir="2700000" algn="tl">
                    <a:srgbClr val="C0C0C0"/>
                  </a:outerShdw>
                </a:effectLst>
                <a:latin typeface="Century Gothic" pitchFamily="34" charset="0"/>
                <a:cs typeface="+mn-cs"/>
              </a:rPr>
              <a:t>Almanza Villarreal Agencia Aduanal, S.C.</a:t>
            </a:r>
          </a:p>
          <a:p>
            <a:pPr algn="ctr" eaLnBrk="0" hangingPunct="0">
              <a:defRPr/>
            </a:pPr>
            <a:endParaRPr lang="es-MX" sz="2400" kern="0" dirty="0">
              <a:solidFill>
                <a:srgbClr val="00478E"/>
              </a:solidFill>
              <a:effectLst>
                <a:outerShdw blurRad="38100" dist="38100" dir="2700000" algn="tl">
                  <a:srgbClr val="C0C0C0"/>
                </a:outerShdw>
              </a:effectLst>
              <a:latin typeface="Century Gothic" pitchFamily="34" charset="0"/>
              <a:ea typeface="+mj-ea"/>
              <a:cs typeface="+mj-cs"/>
            </a:endParaRPr>
          </a:p>
          <a:p>
            <a:pPr algn="ctr" eaLnBrk="0" hangingPunct="0">
              <a:defRPr/>
            </a:pPr>
            <a:endParaRPr lang="es-MX" sz="2400" kern="0" dirty="0">
              <a:solidFill>
                <a:srgbClr val="00478E"/>
              </a:solidFill>
              <a:effectLst>
                <a:outerShdw blurRad="38100" dist="38100" dir="2700000" algn="tl">
                  <a:srgbClr val="C0C0C0"/>
                </a:outerShdw>
              </a:effectLst>
              <a:latin typeface="Century Gothic" pitchFamily="34" charset="0"/>
              <a:ea typeface="+mj-ea"/>
              <a:cs typeface="+mj-cs"/>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childTnLst>
                                </p:cTn>
                              </p:par>
                              <p:par>
                                <p:cTn id="8" presetID="47" presetClass="entr" presetSubtype="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1000"/>
                                        <p:tgtEl>
                                          <p:spTgt spid="20"/>
                                        </p:tgtEl>
                                      </p:cBhvr>
                                    </p:animEffect>
                                    <p:anim calcmode="lin" valueType="num">
                                      <p:cBhvr>
                                        <p:cTn id="11" dur="1000" fill="hold"/>
                                        <p:tgtEl>
                                          <p:spTgt spid="20"/>
                                        </p:tgtEl>
                                        <p:attrNameLst>
                                          <p:attrName>ppt_x</p:attrName>
                                        </p:attrNameLst>
                                      </p:cBhvr>
                                      <p:tavLst>
                                        <p:tav tm="0">
                                          <p:val>
                                            <p:strVal val="#ppt_x"/>
                                          </p:val>
                                        </p:tav>
                                        <p:tav tm="100000">
                                          <p:val>
                                            <p:strVal val="#ppt_x"/>
                                          </p:val>
                                        </p:tav>
                                      </p:tavLst>
                                    </p:anim>
                                    <p:anim calcmode="lin" valueType="num">
                                      <p:cBhvr>
                                        <p:cTn id="12" dur="1000" fill="hold"/>
                                        <p:tgtEl>
                                          <p:spTgt spid="20"/>
                                        </p:tgtEl>
                                        <p:attrNameLst>
                                          <p:attrName>ppt_y</p:attrName>
                                        </p:attrNameLst>
                                      </p:cBhvr>
                                      <p:tavLst>
                                        <p:tav tm="0">
                                          <p:val>
                                            <p:strVal val="#ppt_y-.1"/>
                                          </p:val>
                                        </p:tav>
                                        <p:tav tm="100000">
                                          <p:val>
                                            <p:strVal val="#ppt_y"/>
                                          </p:val>
                                        </p:tav>
                                      </p:tavLst>
                                    </p:anim>
                                  </p:childTnLst>
                                </p:cTn>
                              </p:par>
                              <p:par>
                                <p:cTn id="13" presetID="47"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1000"/>
                                        <p:tgtEl>
                                          <p:spTgt spid="21"/>
                                        </p:tgtEl>
                                      </p:cBhvr>
                                    </p:animEffect>
                                    <p:anim calcmode="lin" valueType="num">
                                      <p:cBhvr>
                                        <p:cTn id="16" dur="1000" fill="hold"/>
                                        <p:tgtEl>
                                          <p:spTgt spid="21"/>
                                        </p:tgtEl>
                                        <p:attrNameLst>
                                          <p:attrName>ppt_x</p:attrName>
                                        </p:attrNameLst>
                                      </p:cBhvr>
                                      <p:tavLst>
                                        <p:tav tm="0">
                                          <p:val>
                                            <p:strVal val="#ppt_x"/>
                                          </p:val>
                                        </p:tav>
                                        <p:tav tm="100000">
                                          <p:val>
                                            <p:strVal val="#ppt_x"/>
                                          </p:val>
                                        </p:tav>
                                      </p:tavLst>
                                    </p:anim>
                                    <p:anim calcmode="lin" valueType="num">
                                      <p:cBhvr>
                                        <p:cTn id="1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1" grpId="0"/>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571625" y="714375"/>
            <a:ext cx="6072188" cy="846138"/>
          </a:xfrm>
        </p:spPr>
        <p:txBody>
          <a:bodyPr/>
          <a:lstStyle/>
          <a:p>
            <a:pPr algn="ctr"/>
            <a:r>
              <a:rPr lang="es-MX" sz="2800" smtClean="0"/>
              <a:t>RECOMENDACIONES AVAA PARA MANIFESTACION DE VALOR:</a:t>
            </a:r>
          </a:p>
        </p:txBody>
      </p:sp>
      <p:sp>
        <p:nvSpPr>
          <p:cNvPr id="5" name="Rectangle 2"/>
          <p:cNvSpPr txBox="1">
            <a:spLocks noChangeArrowheads="1"/>
          </p:cNvSpPr>
          <p:nvPr/>
        </p:nvSpPr>
        <p:spPr>
          <a:xfrm>
            <a:off x="0" y="0"/>
            <a:ext cx="9144000" cy="704850"/>
          </a:xfrm>
          <a:prstGeom prst="rect">
            <a:avLst/>
          </a:prstGeom>
        </p:spPr>
        <p:txBody>
          <a:bodyPr/>
          <a:lstStyle/>
          <a:p>
            <a:pPr algn="ctr" eaLnBrk="0" hangingPunct="0">
              <a:defRPr/>
            </a:pPr>
            <a:r>
              <a:rPr lang="es-MX" sz="2400" kern="0" dirty="0">
                <a:solidFill>
                  <a:srgbClr val="00478E"/>
                </a:solidFill>
                <a:effectLst>
                  <a:outerShdw blurRad="38100" dist="38100" dir="2700000" algn="tl">
                    <a:srgbClr val="C0C0C0"/>
                  </a:outerShdw>
                </a:effectLst>
                <a:latin typeface="Century Gothic" pitchFamily="34" charset="0"/>
                <a:cs typeface="+mn-cs"/>
              </a:rPr>
              <a:t>Almanza Villarreal Agencia Aduanal, S.C.</a:t>
            </a:r>
          </a:p>
          <a:p>
            <a:pPr algn="ctr" eaLnBrk="0" hangingPunct="0">
              <a:defRPr/>
            </a:pPr>
            <a:endParaRPr lang="es-MX" sz="2400" kern="0" dirty="0">
              <a:solidFill>
                <a:srgbClr val="00478E"/>
              </a:solidFill>
              <a:effectLst>
                <a:outerShdw blurRad="38100" dist="38100" dir="2700000" algn="tl">
                  <a:srgbClr val="C0C0C0"/>
                </a:outerShdw>
              </a:effectLst>
              <a:latin typeface="Century Gothic" pitchFamily="34" charset="0"/>
              <a:ea typeface="+mj-ea"/>
              <a:cs typeface="+mj-cs"/>
            </a:endParaRPr>
          </a:p>
          <a:p>
            <a:pPr algn="ctr" eaLnBrk="0" hangingPunct="0">
              <a:defRPr/>
            </a:pPr>
            <a:endParaRPr lang="es-MX" sz="2400" kern="0" dirty="0">
              <a:solidFill>
                <a:srgbClr val="00478E"/>
              </a:solidFill>
              <a:effectLst>
                <a:outerShdw blurRad="38100" dist="38100" dir="2700000" algn="tl">
                  <a:srgbClr val="C0C0C0"/>
                </a:outerShdw>
              </a:effectLst>
              <a:latin typeface="Century Gothic" pitchFamily="34" charset="0"/>
              <a:ea typeface="+mj-ea"/>
              <a:cs typeface="+mj-cs"/>
            </a:endParaRPr>
          </a:p>
        </p:txBody>
      </p:sp>
      <p:sp>
        <p:nvSpPr>
          <p:cNvPr id="4" name="3 CuadroTexto"/>
          <p:cNvSpPr txBox="1"/>
          <p:nvPr/>
        </p:nvSpPr>
        <p:spPr>
          <a:xfrm>
            <a:off x="428625" y="1857375"/>
            <a:ext cx="2428875" cy="1200150"/>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lgn="ctr" eaLnBrk="0" hangingPunct="0">
              <a:defRPr/>
            </a:pPr>
            <a:r>
              <a:rPr lang="es-MX" b="1" dirty="0">
                <a:solidFill>
                  <a:srgbClr val="00478E"/>
                </a:solidFill>
              </a:rPr>
              <a:t>Determinar si la empresa paga IGI en importación temporal.</a:t>
            </a:r>
          </a:p>
        </p:txBody>
      </p:sp>
      <p:cxnSp>
        <p:nvCxnSpPr>
          <p:cNvPr id="7" name="6 Conector recto de flecha"/>
          <p:cNvCxnSpPr>
            <a:cxnSpLocks noChangeShapeType="1"/>
          </p:cNvCxnSpPr>
          <p:nvPr/>
        </p:nvCxnSpPr>
        <p:spPr bwMode="auto">
          <a:xfrm>
            <a:off x="3000375" y="2357438"/>
            <a:ext cx="642938" cy="1587"/>
          </a:xfrm>
          <a:prstGeom prst="straightConnector1">
            <a:avLst/>
          </a:prstGeom>
          <a:noFill/>
          <a:ln w="9525" algn="ctr">
            <a:solidFill>
              <a:schemeClr val="tx1"/>
            </a:solidFill>
            <a:round/>
            <a:headEnd/>
            <a:tailEnd type="arrow" w="med" len="med"/>
          </a:ln>
        </p:spPr>
      </p:cxnSp>
      <p:cxnSp>
        <p:nvCxnSpPr>
          <p:cNvPr id="9" name="8 Conector recto de flecha"/>
          <p:cNvCxnSpPr>
            <a:cxnSpLocks noChangeShapeType="1"/>
          </p:cNvCxnSpPr>
          <p:nvPr/>
        </p:nvCxnSpPr>
        <p:spPr bwMode="auto">
          <a:xfrm rot="16200000" flipH="1">
            <a:off x="1357312" y="3214688"/>
            <a:ext cx="142875" cy="0"/>
          </a:xfrm>
          <a:prstGeom prst="straightConnector1">
            <a:avLst/>
          </a:prstGeom>
          <a:noFill/>
          <a:ln w="9525" algn="ctr">
            <a:solidFill>
              <a:schemeClr val="tx1"/>
            </a:solidFill>
            <a:round/>
            <a:headEnd/>
            <a:tailEnd type="arrow" w="med" len="med"/>
          </a:ln>
        </p:spPr>
      </p:cxnSp>
      <p:sp>
        <p:nvSpPr>
          <p:cNvPr id="11" name="10 CuadroTexto"/>
          <p:cNvSpPr txBox="1"/>
          <p:nvPr/>
        </p:nvSpPr>
        <p:spPr>
          <a:xfrm>
            <a:off x="3714750" y="2143125"/>
            <a:ext cx="571500" cy="369888"/>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lgn="ctr" eaLnBrk="0" hangingPunct="0">
              <a:defRPr/>
            </a:pPr>
            <a:r>
              <a:rPr lang="es-MX" b="1" dirty="0">
                <a:solidFill>
                  <a:srgbClr val="00478E"/>
                </a:solidFill>
              </a:rPr>
              <a:t>NO</a:t>
            </a:r>
          </a:p>
        </p:txBody>
      </p:sp>
      <p:sp>
        <p:nvSpPr>
          <p:cNvPr id="12" name="11 CuadroTexto"/>
          <p:cNvSpPr txBox="1"/>
          <p:nvPr/>
        </p:nvSpPr>
        <p:spPr>
          <a:xfrm>
            <a:off x="1143000" y="3357563"/>
            <a:ext cx="571500" cy="369887"/>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lgn="ctr" eaLnBrk="0" hangingPunct="0">
              <a:defRPr/>
            </a:pPr>
            <a:r>
              <a:rPr lang="es-MX" b="1" dirty="0">
                <a:solidFill>
                  <a:srgbClr val="00478E"/>
                </a:solidFill>
              </a:rPr>
              <a:t>SI</a:t>
            </a:r>
          </a:p>
        </p:txBody>
      </p:sp>
      <p:sp>
        <p:nvSpPr>
          <p:cNvPr id="16" name="15 CuadroTexto"/>
          <p:cNvSpPr txBox="1"/>
          <p:nvPr/>
        </p:nvSpPr>
        <p:spPr>
          <a:xfrm>
            <a:off x="4857750" y="2143125"/>
            <a:ext cx="2714625" cy="646113"/>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lgn="ctr" eaLnBrk="0" hangingPunct="0">
              <a:defRPr/>
            </a:pPr>
            <a:r>
              <a:rPr lang="es-MX" b="1" dirty="0">
                <a:solidFill>
                  <a:srgbClr val="00478E"/>
                </a:solidFill>
              </a:rPr>
              <a:t>Utilizar valor provisional </a:t>
            </a:r>
          </a:p>
        </p:txBody>
      </p:sp>
      <p:sp>
        <p:nvSpPr>
          <p:cNvPr id="17" name="16 CuadroTexto"/>
          <p:cNvSpPr txBox="1"/>
          <p:nvPr/>
        </p:nvSpPr>
        <p:spPr>
          <a:xfrm>
            <a:off x="4929188" y="4357688"/>
            <a:ext cx="2714625" cy="642937"/>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lgn="ctr" eaLnBrk="0" hangingPunct="0">
              <a:defRPr/>
            </a:pPr>
            <a:r>
              <a:rPr lang="es-MX" b="1" dirty="0">
                <a:solidFill>
                  <a:srgbClr val="00478E"/>
                </a:solidFill>
              </a:rPr>
              <a:t>No se entrega al agente aduanal</a:t>
            </a:r>
          </a:p>
        </p:txBody>
      </p:sp>
      <p:sp>
        <p:nvSpPr>
          <p:cNvPr id="18" name="17 CuadroTexto"/>
          <p:cNvSpPr txBox="1"/>
          <p:nvPr/>
        </p:nvSpPr>
        <p:spPr>
          <a:xfrm>
            <a:off x="4929188" y="5572125"/>
            <a:ext cx="2714625" cy="923925"/>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lgn="ctr" eaLnBrk="0" hangingPunct="0">
              <a:defRPr/>
            </a:pPr>
            <a:r>
              <a:rPr lang="es-MX" b="1" dirty="0">
                <a:solidFill>
                  <a:srgbClr val="00478E"/>
                </a:solidFill>
              </a:rPr>
              <a:t>No se declara el método de valoración en el pedimento. </a:t>
            </a:r>
          </a:p>
        </p:txBody>
      </p:sp>
      <p:sp>
        <p:nvSpPr>
          <p:cNvPr id="19" name="18 CuadroTexto"/>
          <p:cNvSpPr txBox="1"/>
          <p:nvPr/>
        </p:nvSpPr>
        <p:spPr>
          <a:xfrm>
            <a:off x="357188" y="4214813"/>
            <a:ext cx="2428875" cy="646112"/>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lgn="ctr" eaLnBrk="0" hangingPunct="0">
              <a:defRPr/>
            </a:pPr>
            <a:r>
              <a:rPr lang="es-MX" b="1" dirty="0">
                <a:solidFill>
                  <a:srgbClr val="00478E"/>
                </a:solidFill>
              </a:rPr>
              <a:t>Determinar método de valoración </a:t>
            </a:r>
          </a:p>
        </p:txBody>
      </p:sp>
      <p:sp>
        <p:nvSpPr>
          <p:cNvPr id="20" name="19 CuadroTexto"/>
          <p:cNvSpPr txBox="1"/>
          <p:nvPr/>
        </p:nvSpPr>
        <p:spPr>
          <a:xfrm>
            <a:off x="428625" y="5429250"/>
            <a:ext cx="2428875" cy="646113"/>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lgn="ctr" eaLnBrk="0" hangingPunct="0">
              <a:defRPr/>
            </a:pPr>
            <a:r>
              <a:rPr lang="es-MX" b="1" dirty="0">
                <a:solidFill>
                  <a:srgbClr val="00478E"/>
                </a:solidFill>
              </a:rPr>
              <a:t>Elaborar la MV semestral. </a:t>
            </a:r>
          </a:p>
        </p:txBody>
      </p:sp>
      <p:cxnSp>
        <p:nvCxnSpPr>
          <p:cNvPr id="22" name="21 Conector recto"/>
          <p:cNvCxnSpPr>
            <a:cxnSpLocks noChangeShapeType="1"/>
          </p:cNvCxnSpPr>
          <p:nvPr/>
        </p:nvCxnSpPr>
        <p:spPr bwMode="auto">
          <a:xfrm rot="5400000">
            <a:off x="1250156" y="3964782"/>
            <a:ext cx="357187" cy="0"/>
          </a:xfrm>
          <a:prstGeom prst="line">
            <a:avLst/>
          </a:prstGeom>
          <a:noFill/>
          <a:ln w="9525" algn="ctr">
            <a:solidFill>
              <a:schemeClr val="tx1"/>
            </a:solidFill>
            <a:round/>
            <a:headEnd/>
            <a:tailEnd/>
          </a:ln>
        </p:spPr>
      </p:cxnSp>
      <p:cxnSp>
        <p:nvCxnSpPr>
          <p:cNvPr id="24" name="23 Conector recto"/>
          <p:cNvCxnSpPr>
            <a:cxnSpLocks noChangeShapeType="1"/>
          </p:cNvCxnSpPr>
          <p:nvPr/>
        </p:nvCxnSpPr>
        <p:spPr bwMode="auto">
          <a:xfrm>
            <a:off x="4429125" y="2357438"/>
            <a:ext cx="285750" cy="0"/>
          </a:xfrm>
          <a:prstGeom prst="line">
            <a:avLst/>
          </a:prstGeom>
          <a:noFill/>
          <a:ln w="9525" algn="ctr">
            <a:solidFill>
              <a:schemeClr val="tx1"/>
            </a:solidFill>
            <a:round/>
            <a:headEnd/>
            <a:tailEnd/>
          </a:ln>
        </p:spPr>
      </p:cxnSp>
      <p:cxnSp>
        <p:nvCxnSpPr>
          <p:cNvPr id="25" name="24 Conector recto"/>
          <p:cNvCxnSpPr>
            <a:cxnSpLocks noChangeShapeType="1"/>
          </p:cNvCxnSpPr>
          <p:nvPr/>
        </p:nvCxnSpPr>
        <p:spPr bwMode="auto">
          <a:xfrm rot="5400000">
            <a:off x="1250156" y="5107782"/>
            <a:ext cx="357187" cy="0"/>
          </a:xfrm>
          <a:prstGeom prst="line">
            <a:avLst/>
          </a:prstGeom>
          <a:noFill/>
          <a:ln w="9525" algn="ctr">
            <a:solidFill>
              <a:schemeClr val="tx1"/>
            </a:solidFill>
            <a:round/>
            <a:headEnd/>
            <a:tailEnd/>
          </a:ln>
        </p:spPr>
      </p:cxnSp>
      <p:cxnSp>
        <p:nvCxnSpPr>
          <p:cNvPr id="26" name="25 Conector recto"/>
          <p:cNvCxnSpPr>
            <a:cxnSpLocks noChangeShapeType="1"/>
          </p:cNvCxnSpPr>
          <p:nvPr/>
        </p:nvCxnSpPr>
        <p:spPr bwMode="auto">
          <a:xfrm rot="5400000">
            <a:off x="6036469" y="3036094"/>
            <a:ext cx="357188" cy="0"/>
          </a:xfrm>
          <a:prstGeom prst="line">
            <a:avLst/>
          </a:prstGeom>
          <a:noFill/>
          <a:ln w="9525" algn="ctr">
            <a:solidFill>
              <a:schemeClr val="tx1"/>
            </a:solidFill>
            <a:round/>
            <a:headEnd/>
            <a:tailEnd/>
          </a:ln>
        </p:spPr>
      </p:cxnSp>
      <p:cxnSp>
        <p:nvCxnSpPr>
          <p:cNvPr id="27" name="26 Conector recto"/>
          <p:cNvCxnSpPr>
            <a:cxnSpLocks noChangeShapeType="1"/>
          </p:cNvCxnSpPr>
          <p:nvPr/>
        </p:nvCxnSpPr>
        <p:spPr bwMode="auto">
          <a:xfrm rot="5400000">
            <a:off x="6036469" y="5322094"/>
            <a:ext cx="357188" cy="0"/>
          </a:xfrm>
          <a:prstGeom prst="line">
            <a:avLst/>
          </a:prstGeom>
          <a:noFill/>
          <a:ln w="9525" algn="ctr">
            <a:solidFill>
              <a:schemeClr val="tx1"/>
            </a:solidFill>
            <a:round/>
            <a:headEnd/>
            <a:tailEnd/>
          </a:ln>
        </p:spPr>
      </p:cxnSp>
      <p:sp>
        <p:nvSpPr>
          <p:cNvPr id="29" name="28 CuadroTexto"/>
          <p:cNvSpPr txBox="1"/>
          <p:nvPr/>
        </p:nvSpPr>
        <p:spPr>
          <a:xfrm>
            <a:off x="4857750" y="3357563"/>
            <a:ext cx="2714625" cy="642937"/>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lgn="ctr" eaLnBrk="0" hangingPunct="0">
              <a:defRPr/>
            </a:pPr>
            <a:r>
              <a:rPr lang="es-MX" b="1" dirty="0">
                <a:solidFill>
                  <a:srgbClr val="00478E"/>
                </a:solidFill>
              </a:rPr>
              <a:t>Elaborar la MV semestral. </a:t>
            </a:r>
          </a:p>
        </p:txBody>
      </p:sp>
      <p:cxnSp>
        <p:nvCxnSpPr>
          <p:cNvPr id="32" name="31 Conector recto"/>
          <p:cNvCxnSpPr>
            <a:cxnSpLocks noChangeShapeType="1"/>
          </p:cNvCxnSpPr>
          <p:nvPr/>
        </p:nvCxnSpPr>
        <p:spPr bwMode="auto">
          <a:xfrm rot="5400000">
            <a:off x="6107906" y="4107657"/>
            <a:ext cx="214313" cy="0"/>
          </a:xfrm>
          <a:prstGeom prst="line">
            <a:avLst/>
          </a:prstGeom>
          <a:noFill/>
          <a:ln w="9525" algn="ctr">
            <a:solidFill>
              <a:schemeClr val="tx1"/>
            </a:solidFill>
            <a:round/>
            <a:headEnd/>
            <a:tailEnd/>
          </a:ln>
        </p:spPr>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par>
                          <p:cTn id="14" fill="hold" nodeType="afterGroup">
                            <p:stCondLst>
                              <p:cond delay="1000"/>
                            </p:stCondLst>
                            <p:childTnLst>
                              <p:par>
                                <p:cTn id="15" presetID="10" presetClass="entr" presetSubtype="0"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par>
                          <p:cTn id="18" fill="hold" nodeType="afterGroup">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childTnLst>
                          </p:cTn>
                        </p:par>
                        <p:par>
                          <p:cTn id="22" fill="hold" nodeType="afterGroup">
                            <p:stCondLst>
                              <p:cond delay="2000"/>
                            </p:stCondLst>
                            <p:childTnLst>
                              <p:par>
                                <p:cTn id="23" presetID="10" presetClass="entr" presetSubtype="0"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fade">
                                      <p:cBhvr>
                                        <p:cTn id="25" dur="500"/>
                                        <p:tgtEl>
                                          <p:spTgt spid="22"/>
                                        </p:tgtEl>
                                      </p:cBhvr>
                                    </p:animEffect>
                                  </p:childTnLst>
                                </p:cTn>
                              </p:par>
                            </p:childTnLst>
                          </p:cTn>
                        </p:par>
                        <p:par>
                          <p:cTn id="26" fill="hold" nodeType="afterGroup">
                            <p:stCondLst>
                              <p:cond delay="2500"/>
                            </p:stCondLst>
                            <p:childTnLst>
                              <p:par>
                                <p:cTn id="27" presetID="10" presetClass="entr" presetSubtype="0" fill="hold" grpId="0"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500"/>
                                        <p:tgtEl>
                                          <p:spTgt spid="19"/>
                                        </p:tgtEl>
                                      </p:cBhvr>
                                    </p:animEffect>
                                  </p:childTnLst>
                                </p:cTn>
                              </p:par>
                            </p:childTnLst>
                          </p:cTn>
                        </p:par>
                        <p:par>
                          <p:cTn id="30" fill="hold" nodeType="afterGroup">
                            <p:stCondLst>
                              <p:cond delay="3000"/>
                            </p:stCondLst>
                            <p:childTnLst>
                              <p:par>
                                <p:cTn id="31" presetID="10" presetClass="entr" presetSubtype="0" fill="hold" nodeType="after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500"/>
                                        <p:tgtEl>
                                          <p:spTgt spid="25"/>
                                        </p:tgtEl>
                                      </p:cBhvr>
                                    </p:animEffect>
                                  </p:childTnLst>
                                </p:cTn>
                              </p:par>
                            </p:childTnLst>
                          </p:cTn>
                        </p:par>
                        <p:par>
                          <p:cTn id="34" fill="hold" nodeType="afterGroup">
                            <p:stCondLst>
                              <p:cond delay="3500"/>
                            </p:stCondLst>
                            <p:childTnLst>
                              <p:par>
                                <p:cTn id="35" presetID="10"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500"/>
                                        <p:tgtEl>
                                          <p:spTgt spid="20"/>
                                        </p:tgtEl>
                                      </p:cBhvr>
                                    </p:animEffect>
                                  </p:childTnLst>
                                </p:cTn>
                              </p:par>
                            </p:childTnLst>
                          </p:cTn>
                        </p:par>
                        <p:par>
                          <p:cTn id="38" fill="hold" nodeType="afterGroup">
                            <p:stCondLst>
                              <p:cond delay="4000"/>
                            </p:stCondLst>
                            <p:childTnLst>
                              <p:par>
                                <p:cTn id="39" presetID="10" presetClass="entr" presetSubtype="0" fill="hold" nodeType="after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fade">
                                      <p:cBhvr>
                                        <p:cTn id="41" dur="500"/>
                                        <p:tgtEl>
                                          <p:spTgt spid="7"/>
                                        </p:tgtEl>
                                      </p:cBhvr>
                                    </p:animEffect>
                                  </p:childTnLst>
                                </p:cTn>
                              </p:par>
                            </p:childTnLst>
                          </p:cTn>
                        </p:par>
                        <p:par>
                          <p:cTn id="42" fill="hold" nodeType="afterGroup">
                            <p:stCondLst>
                              <p:cond delay="4500"/>
                            </p:stCondLst>
                            <p:childTnLst>
                              <p:par>
                                <p:cTn id="43" presetID="10" presetClass="entr" presetSubtype="0"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fade">
                                      <p:cBhvr>
                                        <p:cTn id="45" dur="500"/>
                                        <p:tgtEl>
                                          <p:spTgt spid="11"/>
                                        </p:tgtEl>
                                      </p:cBhvr>
                                    </p:animEffect>
                                  </p:childTnLst>
                                </p:cTn>
                              </p:par>
                            </p:childTnLst>
                          </p:cTn>
                        </p:par>
                        <p:par>
                          <p:cTn id="46" fill="hold" nodeType="afterGroup">
                            <p:stCondLst>
                              <p:cond delay="5000"/>
                            </p:stCondLst>
                            <p:childTnLst>
                              <p:par>
                                <p:cTn id="47" presetID="10" presetClass="entr" presetSubtype="0" fill="hold" nodeType="after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fade">
                                      <p:cBhvr>
                                        <p:cTn id="49" dur="500"/>
                                        <p:tgtEl>
                                          <p:spTgt spid="24"/>
                                        </p:tgtEl>
                                      </p:cBhvr>
                                    </p:animEffect>
                                  </p:childTnLst>
                                </p:cTn>
                              </p:par>
                            </p:childTnLst>
                          </p:cTn>
                        </p:par>
                        <p:par>
                          <p:cTn id="50" fill="hold" nodeType="afterGroup">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fade">
                                      <p:cBhvr>
                                        <p:cTn id="53" dur="500"/>
                                        <p:tgtEl>
                                          <p:spTgt spid="16"/>
                                        </p:tgtEl>
                                      </p:cBhvr>
                                    </p:animEffect>
                                    <p:anim calcmode="lin" valueType="num">
                                      <p:cBhvr>
                                        <p:cTn id="54" dur="500" fill="hold"/>
                                        <p:tgtEl>
                                          <p:spTgt spid="16"/>
                                        </p:tgtEl>
                                        <p:attrNameLst>
                                          <p:attrName>ppt_x</p:attrName>
                                        </p:attrNameLst>
                                      </p:cBhvr>
                                      <p:tavLst>
                                        <p:tav tm="0">
                                          <p:val>
                                            <p:strVal val="#ppt_x"/>
                                          </p:val>
                                        </p:tav>
                                        <p:tav tm="100000">
                                          <p:val>
                                            <p:strVal val="#ppt_x"/>
                                          </p:val>
                                        </p:tav>
                                      </p:tavLst>
                                    </p:anim>
                                    <p:anim calcmode="lin" valueType="num">
                                      <p:cBhvr>
                                        <p:cTn id="55" dur="500" fill="hold"/>
                                        <p:tgtEl>
                                          <p:spTgt spid="16"/>
                                        </p:tgtEl>
                                        <p:attrNameLst>
                                          <p:attrName>ppt_y</p:attrName>
                                        </p:attrNameLst>
                                      </p:cBhvr>
                                      <p:tavLst>
                                        <p:tav tm="0">
                                          <p:val>
                                            <p:strVal val="#ppt_y-.1"/>
                                          </p:val>
                                        </p:tav>
                                        <p:tav tm="100000">
                                          <p:val>
                                            <p:strVal val="#ppt_y"/>
                                          </p:val>
                                        </p:tav>
                                      </p:tavLst>
                                    </p:anim>
                                  </p:childTnLst>
                                </p:cTn>
                              </p:par>
                            </p:childTnLst>
                          </p:cTn>
                        </p:par>
                        <p:par>
                          <p:cTn id="56" fill="hold" nodeType="afterGroup">
                            <p:stCondLst>
                              <p:cond delay="6000"/>
                            </p:stCondLst>
                            <p:childTnLst>
                              <p:par>
                                <p:cTn id="57" presetID="10" presetClass="entr" presetSubtype="0" fill="hold"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fade">
                                      <p:cBhvr>
                                        <p:cTn id="59" dur="500"/>
                                        <p:tgtEl>
                                          <p:spTgt spid="26"/>
                                        </p:tgtEl>
                                      </p:cBhvr>
                                    </p:animEffect>
                                  </p:childTnLst>
                                </p:cTn>
                              </p:par>
                            </p:childTnLst>
                          </p:cTn>
                        </p:par>
                        <p:par>
                          <p:cTn id="60" fill="hold" nodeType="afterGroup">
                            <p:stCondLst>
                              <p:cond delay="6500"/>
                            </p:stCondLst>
                            <p:childTnLst>
                              <p:par>
                                <p:cTn id="61" presetID="10" presetClass="entr" presetSubtype="0" fill="hold" grpId="0" nodeType="after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fade">
                                      <p:cBhvr>
                                        <p:cTn id="63" dur="500"/>
                                        <p:tgtEl>
                                          <p:spTgt spid="29"/>
                                        </p:tgtEl>
                                      </p:cBhvr>
                                    </p:animEffect>
                                  </p:childTnLst>
                                </p:cTn>
                              </p:par>
                            </p:childTnLst>
                          </p:cTn>
                        </p:par>
                        <p:par>
                          <p:cTn id="64" fill="hold" nodeType="afterGroup">
                            <p:stCondLst>
                              <p:cond delay="7000"/>
                            </p:stCondLst>
                            <p:childTnLst>
                              <p:par>
                                <p:cTn id="65" presetID="10" presetClass="entr" presetSubtype="0"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childTnLst>
                                </p:cTn>
                              </p:par>
                            </p:childTnLst>
                          </p:cTn>
                        </p:par>
                        <p:par>
                          <p:cTn id="68" fill="hold" nodeType="afterGroup">
                            <p:stCondLst>
                              <p:cond delay="7500"/>
                            </p:stCondLst>
                            <p:childTnLst>
                              <p:par>
                                <p:cTn id="69" presetID="10" presetClass="entr" presetSubtype="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500"/>
                                        <p:tgtEl>
                                          <p:spTgt spid="17"/>
                                        </p:tgtEl>
                                      </p:cBhvr>
                                    </p:animEffect>
                                  </p:childTnLst>
                                </p:cTn>
                              </p:par>
                            </p:childTnLst>
                          </p:cTn>
                        </p:par>
                        <p:par>
                          <p:cTn id="72" fill="hold" nodeType="afterGroup">
                            <p:stCondLst>
                              <p:cond delay="8000"/>
                            </p:stCondLst>
                            <p:childTnLst>
                              <p:par>
                                <p:cTn id="73" presetID="10" presetClass="entr" presetSubtype="0" fill="hold"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fade">
                                      <p:cBhvr>
                                        <p:cTn id="75" dur="500"/>
                                        <p:tgtEl>
                                          <p:spTgt spid="27"/>
                                        </p:tgtEl>
                                      </p:cBhvr>
                                    </p:animEffect>
                                  </p:childTnLst>
                                </p:cTn>
                              </p:par>
                            </p:childTnLst>
                          </p:cTn>
                        </p:par>
                        <p:par>
                          <p:cTn id="76" fill="hold" nodeType="afterGroup">
                            <p:stCondLst>
                              <p:cond delay="8500"/>
                            </p:stCondLst>
                            <p:childTnLst>
                              <p:par>
                                <p:cTn id="77" presetID="10" presetClass="entr" presetSubtype="0" fill="hold" grpId="0" nodeType="afterEffect">
                                  <p:stCondLst>
                                    <p:cond delay="0"/>
                                  </p:stCondLst>
                                  <p:childTnLst>
                                    <p:set>
                                      <p:cBhvr>
                                        <p:cTn id="78" dur="1" fill="hold">
                                          <p:stCondLst>
                                            <p:cond delay="0"/>
                                          </p:stCondLst>
                                        </p:cTn>
                                        <p:tgtEl>
                                          <p:spTgt spid="18"/>
                                        </p:tgtEl>
                                        <p:attrNameLst>
                                          <p:attrName>style.visibility</p:attrName>
                                        </p:attrNameLst>
                                      </p:cBhvr>
                                      <p:to>
                                        <p:strVal val="visible"/>
                                      </p:to>
                                    </p:set>
                                    <p:animEffect transition="in" filter="fade">
                                      <p:cBhvr>
                                        <p:cTn id="7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11" grpId="0" animBg="1"/>
      <p:bldP spid="12" grpId="0" animBg="1"/>
      <p:bldP spid="16" grpId="0" animBg="1"/>
      <p:bldP spid="17" grpId="0" animBg="1"/>
      <p:bldP spid="18" grpId="0" animBg="1"/>
      <p:bldP spid="19" grpId="0" animBg="1"/>
      <p:bldP spid="20" grpId="0" animBg="1"/>
      <p:bldP spid="29" grpId="0" animBg="1"/>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ext Box 11"/>
          <p:cNvSpPr txBox="1">
            <a:spLocks noChangeArrowheads="1"/>
          </p:cNvSpPr>
          <p:nvPr/>
        </p:nvSpPr>
        <p:spPr bwMode="auto">
          <a:xfrm>
            <a:off x="1403350" y="1341438"/>
            <a:ext cx="6192838" cy="366712"/>
          </a:xfrm>
          <a:prstGeom prst="rect">
            <a:avLst/>
          </a:prstGeom>
          <a:noFill/>
          <a:ln w="9525">
            <a:noFill/>
            <a:miter lim="800000"/>
            <a:headEnd/>
            <a:tailEnd/>
          </a:ln>
        </p:spPr>
        <p:txBody>
          <a:bodyPr>
            <a:spAutoFit/>
          </a:bodyPr>
          <a:lstStyle/>
          <a:p>
            <a:pPr eaLnBrk="0" hangingPunct="0">
              <a:spcBef>
                <a:spcPct val="50000"/>
              </a:spcBef>
            </a:pPr>
            <a:endParaRPr lang="en-US"/>
          </a:p>
        </p:txBody>
      </p:sp>
      <p:cxnSp>
        <p:nvCxnSpPr>
          <p:cNvPr id="11" name="10 Conector recto"/>
          <p:cNvCxnSpPr/>
          <p:nvPr/>
        </p:nvCxnSpPr>
        <p:spPr>
          <a:xfrm rot="5400000">
            <a:off x="7786688" y="5572125"/>
            <a:ext cx="2571750"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2" name="11 Conector recto"/>
          <p:cNvCxnSpPr/>
          <p:nvPr/>
        </p:nvCxnSpPr>
        <p:spPr>
          <a:xfrm rot="5400000">
            <a:off x="7786687" y="5643563"/>
            <a:ext cx="24288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3" name="12 Conector recto"/>
          <p:cNvCxnSpPr/>
          <p:nvPr/>
        </p:nvCxnSpPr>
        <p:spPr>
          <a:xfrm rot="5400000">
            <a:off x="7858125" y="5786438"/>
            <a:ext cx="214312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4" name="13 Conector recto"/>
          <p:cNvCxnSpPr/>
          <p:nvPr/>
        </p:nvCxnSpPr>
        <p:spPr>
          <a:xfrm>
            <a:off x="5429250" y="6715125"/>
            <a:ext cx="3714750"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5" name="14 Conector recto"/>
          <p:cNvCxnSpPr/>
          <p:nvPr/>
        </p:nvCxnSpPr>
        <p:spPr>
          <a:xfrm>
            <a:off x="6143625" y="6643688"/>
            <a:ext cx="30003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6" name="15 Conector recto"/>
          <p:cNvCxnSpPr/>
          <p:nvPr/>
        </p:nvCxnSpPr>
        <p:spPr>
          <a:xfrm>
            <a:off x="6715125" y="6572250"/>
            <a:ext cx="24288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sp>
        <p:nvSpPr>
          <p:cNvPr id="111625" name="1 Rectángulo"/>
          <p:cNvSpPr>
            <a:spLocks noChangeArrowheads="1"/>
          </p:cNvSpPr>
          <p:nvPr/>
        </p:nvSpPr>
        <p:spPr bwMode="auto">
          <a:xfrm>
            <a:off x="7108825" y="6019800"/>
            <a:ext cx="1520825" cy="369888"/>
          </a:xfrm>
          <a:prstGeom prst="rect">
            <a:avLst/>
          </a:prstGeom>
          <a:noFill/>
          <a:ln w="9525">
            <a:noFill/>
            <a:miter lim="800000"/>
            <a:headEnd/>
            <a:tailEnd/>
          </a:ln>
        </p:spPr>
        <p:txBody>
          <a:bodyPr wrap="none">
            <a:spAutoFit/>
          </a:bodyPr>
          <a:lstStyle/>
          <a:p>
            <a:pPr eaLnBrk="0" hangingPunct="0"/>
            <a:r>
              <a:rPr lang="es-MX" i="1">
                <a:solidFill>
                  <a:srgbClr val="003D7A"/>
                </a:solidFill>
                <a:latin typeface="Century Gothic" pitchFamily="34" charset="0"/>
              </a:rPr>
              <a:t>ENERO 2012</a:t>
            </a:r>
            <a:endParaRPr lang="en-US" i="1">
              <a:solidFill>
                <a:srgbClr val="003D7A"/>
              </a:solidFill>
              <a:latin typeface="Century Gothic" pitchFamily="34" charset="0"/>
            </a:endParaRPr>
          </a:p>
        </p:txBody>
      </p:sp>
      <p:pic>
        <p:nvPicPr>
          <p:cNvPr id="111626" name="Picture 2"/>
          <p:cNvPicPr>
            <a:picLocks noChangeAspect="1" noChangeArrowheads="1"/>
          </p:cNvPicPr>
          <p:nvPr/>
        </p:nvPicPr>
        <p:blipFill>
          <a:blip r:embed="rId2" cstate="print"/>
          <a:srcRect/>
          <a:stretch>
            <a:fillRect/>
          </a:stretch>
        </p:blipFill>
        <p:spPr bwMode="auto">
          <a:xfrm>
            <a:off x="15875" y="6165850"/>
            <a:ext cx="1603375" cy="695325"/>
          </a:xfrm>
          <a:prstGeom prst="rect">
            <a:avLst/>
          </a:prstGeom>
          <a:noFill/>
          <a:ln w="9525">
            <a:noFill/>
            <a:miter lim="800000"/>
            <a:headEnd/>
            <a:tailEnd/>
          </a:ln>
        </p:spPr>
      </p:pic>
      <p:sp>
        <p:nvSpPr>
          <p:cNvPr id="17" name="TextBox 10"/>
          <p:cNvSpPr txBox="1"/>
          <p:nvPr/>
        </p:nvSpPr>
        <p:spPr>
          <a:xfrm>
            <a:off x="-214313" y="2786063"/>
            <a:ext cx="6781801" cy="830262"/>
          </a:xfrm>
          <a:prstGeom prst="rect">
            <a:avLst/>
          </a:prstGeom>
          <a:noFill/>
        </p:spPr>
        <p:txBody>
          <a:bodyPr>
            <a:spAutoFit/>
          </a:bodyPr>
          <a:lstStyle/>
          <a:p>
            <a:pPr algn="ctr" eaLnBrk="0" fontAlgn="auto" hangingPunct="0">
              <a:spcBef>
                <a:spcPts val="0"/>
              </a:spcBef>
              <a:spcAft>
                <a:spcPts val="0"/>
              </a:spcAft>
              <a:defRPr/>
            </a:pPr>
            <a:r>
              <a:rPr lang="es-ES" sz="4800" b="1" dirty="0">
                <a:solidFill>
                  <a:schemeClr val="tx2">
                    <a:lumMod val="75000"/>
                  </a:schemeClr>
                </a:solidFill>
                <a:effectLst>
                  <a:outerShdw blurRad="38100" dist="38100" dir="2700000" algn="tl">
                    <a:srgbClr val="000000">
                      <a:alpha val="43137"/>
                    </a:srgbClr>
                  </a:outerShdw>
                </a:effectLst>
                <a:latin typeface="Century Gothic" pitchFamily="34" charset="0"/>
                <a:cs typeface="+mn-cs"/>
              </a:rPr>
              <a:t>NEEC</a:t>
            </a:r>
          </a:p>
        </p:txBody>
      </p:sp>
      <p:sp>
        <p:nvSpPr>
          <p:cNvPr id="18" name="17 CuadroTexto"/>
          <p:cNvSpPr txBox="1"/>
          <p:nvPr/>
        </p:nvSpPr>
        <p:spPr>
          <a:xfrm>
            <a:off x="-428625" y="3500438"/>
            <a:ext cx="7429500" cy="1446212"/>
          </a:xfrm>
          <a:prstGeom prst="rect">
            <a:avLst/>
          </a:prstGeom>
          <a:noFill/>
        </p:spPr>
        <p:txBody>
          <a:bodyPr>
            <a:spAutoFit/>
          </a:bodyPr>
          <a:lstStyle/>
          <a:p>
            <a:pPr algn="ctr" eaLnBrk="0" hangingPunct="0">
              <a:defRPr/>
            </a:pPr>
            <a:r>
              <a:rPr lang="es-ES" sz="4400" b="1" dirty="0">
                <a:solidFill>
                  <a:srgbClr val="003D7A"/>
                </a:solidFill>
                <a:effectLst>
                  <a:outerShdw blurRad="38100" dist="38100" dir="2700000" algn="tl">
                    <a:srgbClr val="000000">
                      <a:alpha val="43137"/>
                    </a:srgbClr>
                  </a:outerShdw>
                </a:effectLst>
                <a:latin typeface="Century Gothic" pitchFamily="34" charset="0"/>
                <a:cs typeface="+mn-cs"/>
              </a:rPr>
              <a:t>(Nuevo Esquema de Empresas Certificadas).</a:t>
            </a:r>
            <a:endParaRPr lang="es-MX" sz="4400" dirty="0">
              <a:solidFill>
                <a:srgbClr val="003D7A"/>
              </a:solidFill>
              <a:effectLst>
                <a:outerShdw blurRad="38100" dist="38100" dir="2700000" algn="tl">
                  <a:srgbClr val="000000">
                    <a:alpha val="43137"/>
                  </a:srgbClr>
                </a:outerShdw>
              </a:effectLst>
              <a:cs typeface="+mn-cs"/>
            </a:endParaRPr>
          </a:p>
        </p:txBody>
      </p:sp>
      <p:pic>
        <p:nvPicPr>
          <p:cNvPr id="111629" name="Picture 1"/>
          <p:cNvPicPr>
            <a:picLocks noChangeAspect="1" noChangeArrowheads="1"/>
          </p:cNvPicPr>
          <p:nvPr/>
        </p:nvPicPr>
        <p:blipFill>
          <a:blip r:embed="rId3" cstate="print"/>
          <a:srcRect l="17647" t="22461" r="72426" b="67773"/>
          <a:stretch>
            <a:fillRect/>
          </a:stretch>
        </p:blipFill>
        <p:spPr bwMode="auto">
          <a:xfrm>
            <a:off x="0" y="0"/>
            <a:ext cx="1285875" cy="714375"/>
          </a:xfrm>
          <a:prstGeom prst="rect">
            <a:avLst/>
          </a:prstGeom>
          <a:noFill/>
          <a:ln w="9525">
            <a:noFill/>
            <a:miter lim="800000"/>
            <a:headEnd/>
            <a:tailEnd/>
          </a:ln>
        </p:spPr>
      </p:pic>
      <p:pic>
        <p:nvPicPr>
          <p:cNvPr id="111630" name="Picture 5"/>
          <p:cNvPicPr>
            <a:picLocks noChangeAspect="1" noChangeArrowheads="1"/>
          </p:cNvPicPr>
          <p:nvPr/>
        </p:nvPicPr>
        <p:blipFill>
          <a:blip r:embed="rId4" cstate="print"/>
          <a:srcRect l="2022" t="39258" r="65993" b="28516"/>
          <a:stretch>
            <a:fillRect/>
          </a:stretch>
        </p:blipFill>
        <p:spPr bwMode="auto">
          <a:xfrm>
            <a:off x="1571625" y="6286500"/>
            <a:ext cx="1004888" cy="571500"/>
          </a:xfrm>
          <a:prstGeom prst="rect">
            <a:avLst/>
          </a:prstGeom>
          <a:noFill/>
          <a:ln w="9525">
            <a:noFill/>
            <a:miter lim="800000"/>
            <a:headEnd/>
            <a:tailEnd/>
          </a:ln>
        </p:spPr>
      </p:pic>
      <p:sp>
        <p:nvSpPr>
          <p:cNvPr id="19" name="Rectangle 2"/>
          <p:cNvSpPr txBox="1">
            <a:spLocks noChangeArrowheads="1"/>
          </p:cNvSpPr>
          <p:nvPr/>
        </p:nvSpPr>
        <p:spPr>
          <a:xfrm>
            <a:off x="-142875" y="0"/>
            <a:ext cx="9144000" cy="704850"/>
          </a:xfrm>
          <a:prstGeom prst="rect">
            <a:avLst/>
          </a:prstGeom>
        </p:spPr>
        <p:txBody>
          <a:bodyPr/>
          <a:lstStyle/>
          <a:p>
            <a:pPr algn="ctr" eaLnBrk="0" hangingPunct="0">
              <a:defRPr/>
            </a:pPr>
            <a:r>
              <a:rPr lang="es-MX" sz="2400" kern="0" dirty="0">
                <a:solidFill>
                  <a:srgbClr val="00478E"/>
                </a:solidFill>
                <a:effectLst>
                  <a:outerShdw blurRad="38100" dist="38100" dir="2700000" algn="tl">
                    <a:srgbClr val="C0C0C0"/>
                  </a:outerShdw>
                </a:effectLst>
                <a:latin typeface="Century Gothic" pitchFamily="34" charset="0"/>
                <a:cs typeface="+mn-cs"/>
              </a:rPr>
              <a:t>Almanza Villarreal Agencia Aduanal, S.C.</a:t>
            </a:r>
          </a:p>
          <a:p>
            <a:pPr algn="ctr" eaLnBrk="0" hangingPunct="0">
              <a:defRPr/>
            </a:pPr>
            <a:endParaRPr lang="es-MX" sz="2400" kern="0" dirty="0">
              <a:solidFill>
                <a:srgbClr val="00478E"/>
              </a:solidFill>
              <a:effectLst>
                <a:outerShdw blurRad="38100" dist="38100" dir="2700000" algn="tl">
                  <a:srgbClr val="C0C0C0"/>
                </a:outerShdw>
              </a:effectLst>
              <a:latin typeface="Century Gothic" pitchFamily="34" charset="0"/>
              <a:ea typeface="+mj-ea"/>
              <a:cs typeface="+mj-cs"/>
            </a:endParaRPr>
          </a:p>
          <a:p>
            <a:pPr algn="ctr" eaLnBrk="0" hangingPunct="0">
              <a:defRPr/>
            </a:pPr>
            <a:endParaRPr lang="es-MX" sz="2400" kern="0" dirty="0">
              <a:solidFill>
                <a:srgbClr val="00478E"/>
              </a:solidFill>
              <a:effectLst>
                <a:outerShdw blurRad="38100" dist="38100" dir="2700000" algn="tl">
                  <a:srgbClr val="C0C0C0"/>
                </a:outerShdw>
              </a:effectLst>
              <a:latin typeface="Century Gothic" pitchFamily="34" charset="0"/>
              <a:ea typeface="+mj-ea"/>
              <a:cs typeface="+mj-cs"/>
            </a:endParaRPr>
          </a:p>
        </p:txBody>
      </p:sp>
      <p:pic>
        <p:nvPicPr>
          <p:cNvPr id="111632" name="Picture 2"/>
          <p:cNvPicPr>
            <a:picLocks noChangeAspect="1" noChangeArrowheads="1"/>
          </p:cNvPicPr>
          <p:nvPr/>
        </p:nvPicPr>
        <p:blipFill>
          <a:blip r:embed="rId5" cstate="print"/>
          <a:srcRect/>
          <a:stretch>
            <a:fillRect/>
          </a:stretch>
        </p:blipFill>
        <p:spPr bwMode="auto">
          <a:xfrm>
            <a:off x="7429500" y="-71438"/>
            <a:ext cx="1714500" cy="809626"/>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6" name="Picture 5"/>
          <p:cNvPicPr>
            <a:picLocks noChangeAspect="1" noChangeArrowheads="1"/>
          </p:cNvPicPr>
          <p:nvPr/>
        </p:nvPicPr>
        <p:blipFill>
          <a:blip r:embed="rId3" cstate="print"/>
          <a:srcRect l="2022" t="39258" r="65993" b="28516"/>
          <a:stretch>
            <a:fillRect/>
          </a:stretch>
        </p:blipFill>
        <p:spPr bwMode="auto">
          <a:xfrm>
            <a:off x="1571625" y="6286500"/>
            <a:ext cx="1004888" cy="571500"/>
          </a:xfrm>
          <a:prstGeom prst="rect">
            <a:avLst/>
          </a:prstGeom>
          <a:noFill/>
          <a:ln w="9525">
            <a:noFill/>
            <a:miter lim="800000"/>
            <a:headEnd/>
            <a:tailEnd/>
          </a:ln>
        </p:spPr>
      </p:pic>
      <p:sp>
        <p:nvSpPr>
          <p:cNvPr id="12" name="Rectangle 2"/>
          <p:cNvSpPr txBox="1">
            <a:spLocks noChangeArrowheads="1"/>
          </p:cNvSpPr>
          <p:nvPr/>
        </p:nvSpPr>
        <p:spPr>
          <a:xfrm>
            <a:off x="1500188" y="0"/>
            <a:ext cx="6321425" cy="704850"/>
          </a:xfrm>
          <a:prstGeom prst="rect">
            <a:avLst/>
          </a:prstGeom>
        </p:spPr>
        <p:txBody>
          <a:bodyPr/>
          <a:lstStyle/>
          <a:p>
            <a:pPr algn="ctr" eaLnBrk="0" hangingPunct="0">
              <a:defRPr/>
            </a:pPr>
            <a:endParaRPr lang="es-ES" sz="3800" kern="0" dirty="0">
              <a:solidFill>
                <a:srgbClr val="00478E"/>
              </a:solidFill>
              <a:effectLst>
                <a:outerShdw blurRad="38100" dist="38100" dir="2700000" algn="tl">
                  <a:srgbClr val="C0C0C0"/>
                </a:outerShdw>
              </a:effectLst>
              <a:latin typeface="Century Gothic" pitchFamily="34" charset="0"/>
              <a:ea typeface="+mj-ea"/>
              <a:cs typeface="+mj-cs"/>
            </a:endParaRPr>
          </a:p>
        </p:txBody>
      </p:sp>
      <p:cxnSp>
        <p:nvCxnSpPr>
          <p:cNvPr id="11" name="10 Conector recto"/>
          <p:cNvCxnSpPr/>
          <p:nvPr/>
        </p:nvCxnSpPr>
        <p:spPr>
          <a:xfrm rot="5400000">
            <a:off x="7786688" y="5572125"/>
            <a:ext cx="2571750"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3" name="12 Conector recto"/>
          <p:cNvCxnSpPr/>
          <p:nvPr/>
        </p:nvCxnSpPr>
        <p:spPr>
          <a:xfrm rot="5400000">
            <a:off x="7786687" y="5643563"/>
            <a:ext cx="24288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4" name="13 Conector recto"/>
          <p:cNvCxnSpPr/>
          <p:nvPr/>
        </p:nvCxnSpPr>
        <p:spPr>
          <a:xfrm rot="5400000">
            <a:off x="7858125" y="5786438"/>
            <a:ext cx="214312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5" name="14 Conector recto"/>
          <p:cNvCxnSpPr/>
          <p:nvPr/>
        </p:nvCxnSpPr>
        <p:spPr>
          <a:xfrm>
            <a:off x="5429250" y="6715125"/>
            <a:ext cx="3714750"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6" name="15 Conector recto"/>
          <p:cNvCxnSpPr/>
          <p:nvPr/>
        </p:nvCxnSpPr>
        <p:spPr>
          <a:xfrm>
            <a:off x="6143625" y="6643688"/>
            <a:ext cx="30003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7" name="16 Conector recto"/>
          <p:cNvCxnSpPr/>
          <p:nvPr/>
        </p:nvCxnSpPr>
        <p:spPr>
          <a:xfrm>
            <a:off x="6715125" y="6572250"/>
            <a:ext cx="24288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sp>
        <p:nvSpPr>
          <p:cNvPr id="21" name="1 Título"/>
          <p:cNvSpPr>
            <a:spLocks noGrp="1"/>
          </p:cNvSpPr>
          <p:nvPr>
            <p:ph type="title"/>
          </p:nvPr>
        </p:nvSpPr>
        <p:spPr>
          <a:xfrm>
            <a:off x="857250" y="428625"/>
            <a:ext cx="7343775" cy="846138"/>
          </a:xfrm>
        </p:spPr>
        <p:txBody>
          <a:bodyPr/>
          <a:lstStyle/>
          <a:p>
            <a:pPr algn="ctr"/>
            <a:r>
              <a:rPr lang="es-MX" sz="2800" smtClean="0"/>
              <a:t>3.8 EMPRESAS CERTIFICADAS</a:t>
            </a:r>
          </a:p>
        </p:txBody>
      </p:sp>
      <p:sp>
        <p:nvSpPr>
          <p:cNvPr id="19" name="Rectangle 2"/>
          <p:cNvSpPr txBox="1">
            <a:spLocks noChangeArrowheads="1"/>
          </p:cNvSpPr>
          <p:nvPr/>
        </p:nvSpPr>
        <p:spPr>
          <a:xfrm>
            <a:off x="0" y="0"/>
            <a:ext cx="9144000" cy="704850"/>
          </a:xfrm>
          <a:prstGeom prst="rect">
            <a:avLst/>
          </a:prstGeom>
        </p:spPr>
        <p:txBody>
          <a:bodyPr/>
          <a:lstStyle/>
          <a:p>
            <a:pPr algn="ctr" eaLnBrk="0" hangingPunct="0">
              <a:defRPr/>
            </a:pPr>
            <a:r>
              <a:rPr lang="es-MX" sz="2400" kern="0" dirty="0">
                <a:solidFill>
                  <a:srgbClr val="00478E"/>
                </a:solidFill>
                <a:effectLst>
                  <a:outerShdw blurRad="38100" dist="38100" dir="2700000" algn="tl">
                    <a:srgbClr val="C0C0C0"/>
                  </a:outerShdw>
                </a:effectLst>
                <a:latin typeface="Century Gothic" pitchFamily="34" charset="0"/>
                <a:cs typeface="+mn-cs"/>
              </a:rPr>
              <a:t>Almanza Villarreal Agencia Aduanal, S.C.</a:t>
            </a:r>
          </a:p>
          <a:p>
            <a:pPr algn="ctr" eaLnBrk="0" hangingPunct="0">
              <a:defRPr/>
            </a:pPr>
            <a:endParaRPr lang="es-MX" sz="2400" kern="0" dirty="0">
              <a:solidFill>
                <a:srgbClr val="00478E"/>
              </a:solidFill>
              <a:effectLst>
                <a:outerShdw blurRad="38100" dist="38100" dir="2700000" algn="tl">
                  <a:srgbClr val="C0C0C0"/>
                </a:outerShdw>
              </a:effectLst>
              <a:latin typeface="Century Gothic" pitchFamily="34" charset="0"/>
              <a:ea typeface="+mj-ea"/>
              <a:cs typeface="+mj-cs"/>
            </a:endParaRPr>
          </a:p>
          <a:p>
            <a:pPr algn="ctr" eaLnBrk="0" hangingPunct="0">
              <a:defRPr/>
            </a:pPr>
            <a:endParaRPr lang="es-MX" sz="2400" kern="0" dirty="0">
              <a:solidFill>
                <a:srgbClr val="00478E"/>
              </a:solidFill>
              <a:effectLst>
                <a:outerShdw blurRad="38100" dist="38100" dir="2700000" algn="tl">
                  <a:srgbClr val="C0C0C0"/>
                </a:outerShdw>
              </a:effectLst>
              <a:latin typeface="Century Gothic" pitchFamily="34" charset="0"/>
              <a:ea typeface="+mj-ea"/>
              <a:cs typeface="+mj-cs"/>
            </a:endParaRPr>
          </a:p>
        </p:txBody>
      </p:sp>
      <p:graphicFrame>
        <p:nvGraphicFramePr>
          <p:cNvPr id="18" name="17 Tabla"/>
          <p:cNvGraphicFramePr>
            <a:graphicFrameLocks noGrp="1"/>
          </p:cNvGraphicFramePr>
          <p:nvPr/>
        </p:nvGraphicFramePr>
        <p:xfrm>
          <a:off x="357188" y="1284288"/>
          <a:ext cx="8358187" cy="5032377"/>
        </p:xfrm>
        <a:graphic>
          <a:graphicData uri="http://schemas.openxmlformats.org/drawingml/2006/table">
            <a:tbl>
              <a:tblPr/>
              <a:tblGrid>
                <a:gridCol w="857250"/>
                <a:gridCol w="1357312"/>
                <a:gridCol w="3000374"/>
                <a:gridCol w="3143251"/>
              </a:tblGrid>
              <a:tr h="460626">
                <a:tc>
                  <a:txBody>
                    <a:bodyPr/>
                    <a:lstStyle/>
                    <a:p>
                      <a:pPr marL="0" marR="0" algn="ctr">
                        <a:lnSpc>
                          <a:spcPct val="115000"/>
                        </a:lnSpc>
                        <a:spcBef>
                          <a:spcPts val="0"/>
                        </a:spcBef>
                        <a:spcAft>
                          <a:spcPts val="1000"/>
                        </a:spcAft>
                      </a:pPr>
                      <a:r>
                        <a:rPr lang="es-MX" sz="1800" b="1" dirty="0">
                          <a:solidFill>
                            <a:schemeClr val="bg1"/>
                          </a:solidFill>
                          <a:latin typeface="Century Gothic" pitchFamily="34" charset="0"/>
                          <a:ea typeface="Calibri"/>
                          <a:cs typeface="Times New Roman"/>
                        </a:rPr>
                        <a:t>Regla   </a:t>
                      </a:r>
                      <a:endParaRPr lang="en-US" sz="1800" dirty="0">
                        <a:solidFill>
                          <a:schemeClr val="bg1"/>
                        </a:solidFill>
                        <a:latin typeface="Century Gothic" pitchFamily="34" charset="0"/>
                        <a:ea typeface="Calibri"/>
                        <a:cs typeface="Times New Roman"/>
                      </a:endParaRPr>
                    </a:p>
                  </a:txBody>
                  <a:tcPr marL="4668" marR="4668" marT="4668" marB="0">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4F81BD"/>
                    </a:solidFill>
                  </a:tcPr>
                </a:tc>
                <a:tc>
                  <a:txBody>
                    <a:bodyPr/>
                    <a:lstStyle/>
                    <a:p>
                      <a:pPr marL="0" marR="0" algn="ctr">
                        <a:lnSpc>
                          <a:spcPct val="115000"/>
                        </a:lnSpc>
                        <a:spcBef>
                          <a:spcPts val="0"/>
                        </a:spcBef>
                        <a:spcAft>
                          <a:spcPts val="1000"/>
                        </a:spcAft>
                      </a:pPr>
                      <a:r>
                        <a:rPr lang="es-MX" sz="1900" b="1" dirty="0">
                          <a:solidFill>
                            <a:schemeClr val="bg1"/>
                          </a:solidFill>
                          <a:latin typeface="Century Gothic" pitchFamily="34" charset="0"/>
                          <a:ea typeface="Calibri"/>
                          <a:cs typeface="Times New Roman"/>
                        </a:rPr>
                        <a:t>Situación </a:t>
                      </a:r>
                      <a:r>
                        <a:rPr lang="es-MX" sz="1900" dirty="0">
                          <a:solidFill>
                            <a:schemeClr val="bg1"/>
                          </a:solidFill>
                          <a:latin typeface="Century Gothic" pitchFamily="34" charset="0"/>
                          <a:ea typeface="Calibri"/>
                          <a:cs typeface="Times New Roman"/>
                        </a:rPr>
                        <a:t> </a:t>
                      </a:r>
                      <a:r>
                        <a:rPr lang="es-MX" sz="1900" b="1" dirty="0">
                          <a:solidFill>
                            <a:schemeClr val="bg1"/>
                          </a:solidFill>
                          <a:latin typeface="Century Gothic" pitchFamily="34" charset="0"/>
                          <a:ea typeface="Calibri"/>
                          <a:cs typeface="Times New Roman"/>
                        </a:rPr>
                        <a:t> </a:t>
                      </a:r>
                      <a:endParaRPr lang="en-US" sz="1900" dirty="0">
                        <a:solidFill>
                          <a:schemeClr val="bg1"/>
                        </a:solidFill>
                        <a:latin typeface="Century Gothic" pitchFamily="34" charset="0"/>
                        <a:ea typeface="Calibri"/>
                        <a:cs typeface="Times New Roman"/>
                      </a:endParaRPr>
                    </a:p>
                  </a:txBody>
                  <a:tcPr marL="4668" marR="4668" marT="4668" marB="0">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4F81BD"/>
                    </a:solidFill>
                  </a:tcPr>
                </a:tc>
                <a:tc>
                  <a:txBody>
                    <a:bodyPr/>
                    <a:lstStyle/>
                    <a:p>
                      <a:pPr marL="0" marR="0" algn="ctr">
                        <a:lnSpc>
                          <a:spcPct val="115000"/>
                        </a:lnSpc>
                        <a:spcBef>
                          <a:spcPts val="0"/>
                        </a:spcBef>
                        <a:spcAft>
                          <a:spcPts val="1000"/>
                        </a:spcAft>
                      </a:pPr>
                      <a:r>
                        <a:rPr lang="es-MX" sz="1900" b="1" dirty="0">
                          <a:solidFill>
                            <a:schemeClr val="bg1"/>
                          </a:solidFill>
                          <a:latin typeface="Century Gothic" pitchFamily="34" charset="0"/>
                          <a:ea typeface="Calibri"/>
                          <a:cs typeface="Times New Roman"/>
                        </a:rPr>
                        <a:t>2011 </a:t>
                      </a:r>
                      <a:endParaRPr lang="en-US" sz="1900" dirty="0">
                        <a:solidFill>
                          <a:schemeClr val="bg1"/>
                        </a:solidFill>
                        <a:latin typeface="Century Gothic" pitchFamily="34" charset="0"/>
                        <a:ea typeface="Calibri"/>
                        <a:cs typeface="Times New Roman"/>
                      </a:endParaRPr>
                    </a:p>
                  </a:txBody>
                  <a:tcPr marL="4668" marR="4668" marT="4668" marB="0">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4F81BD"/>
                    </a:solidFill>
                  </a:tcPr>
                </a:tc>
                <a:tc>
                  <a:txBody>
                    <a:bodyPr/>
                    <a:lstStyle/>
                    <a:p>
                      <a:pPr marL="0" marR="0" algn="ctr">
                        <a:lnSpc>
                          <a:spcPct val="115000"/>
                        </a:lnSpc>
                        <a:spcBef>
                          <a:spcPts val="0"/>
                        </a:spcBef>
                        <a:spcAft>
                          <a:spcPts val="1000"/>
                        </a:spcAft>
                      </a:pPr>
                      <a:r>
                        <a:rPr lang="es-MX" sz="1900" b="1" dirty="0">
                          <a:solidFill>
                            <a:schemeClr val="bg1"/>
                          </a:solidFill>
                          <a:latin typeface="Century Gothic" pitchFamily="34" charset="0"/>
                          <a:ea typeface="Calibri"/>
                          <a:cs typeface="Times New Roman"/>
                        </a:rPr>
                        <a:t>2012 </a:t>
                      </a:r>
                      <a:endParaRPr lang="en-US" sz="1900" dirty="0">
                        <a:solidFill>
                          <a:schemeClr val="bg1"/>
                        </a:solidFill>
                        <a:latin typeface="Century Gothic" pitchFamily="34" charset="0"/>
                        <a:ea typeface="Calibri"/>
                        <a:cs typeface="Times New Roman"/>
                      </a:endParaRPr>
                    </a:p>
                  </a:txBody>
                  <a:tcPr marL="4668" marR="4668" marT="4668" marB="0">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4F81BD"/>
                    </a:solidFill>
                  </a:tcPr>
                </a:tc>
              </a:tr>
              <a:tr h="468066">
                <a:tc>
                  <a:txBody>
                    <a:bodyPr/>
                    <a:lstStyle/>
                    <a:p>
                      <a:pPr marL="0" marR="0" algn="ctr">
                        <a:lnSpc>
                          <a:spcPct val="115000"/>
                        </a:lnSpc>
                        <a:spcBef>
                          <a:spcPts val="0"/>
                        </a:spcBef>
                        <a:spcAft>
                          <a:spcPts val="1000"/>
                        </a:spcAft>
                      </a:pPr>
                      <a:r>
                        <a:rPr lang="es-MX" sz="1800" b="1" dirty="0">
                          <a:solidFill>
                            <a:schemeClr val="bg1"/>
                          </a:solidFill>
                          <a:latin typeface="Century Gothic" pitchFamily="34" charset="0"/>
                          <a:ea typeface="Calibri"/>
                          <a:cs typeface="Times New Roman"/>
                        </a:rPr>
                        <a:t>3.8.1   </a:t>
                      </a:r>
                      <a:endParaRPr lang="en-US" sz="1800" dirty="0">
                        <a:solidFill>
                          <a:schemeClr val="bg1"/>
                        </a:solidFill>
                        <a:latin typeface="Century Gothic" pitchFamily="34" charset="0"/>
                        <a:ea typeface="Calibri"/>
                        <a:cs typeface="Times New Roman"/>
                      </a:endParaRPr>
                    </a:p>
                  </a:txBody>
                  <a:tcPr marL="4668" marR="4668" marT="4668" marB="0">
                    <a:lnL>
                      <a:noFill/>
                    </a:lnL>
                    <a:lnR>
                      <a:noFill/>
                    </a:lnR>
                    <a:lnT w="19050" cap="flat" cmpd="sng" algn="ctr">
                      <a:solidFill>
                        <a:srgbClr val="000000"/>
                      </a:solidFill>
                      <a:prstDash val="solid"/>
                      <a:round/>
                      <a:headEnd type="none" w="med" len="med"/>
                      <a:tailEnd type="none" w="med" len="med"/>
                    </a:lnT>
                    <a:lnB>
                      <a:noFill/>
                    </a:lnB>
                    <a:solidFill>
                      <a:srgbClr val="4F81BD"/>
                    </a:solidFill>
                  </a:tcPr>
                </a:tc>
                <a:tc>
                  <a:txBody>
                    <a:bodyPr/>
                    <a:lstStyle/>
                    <a:p>
                      <a:pPr marL="0" marR="0">
                        <a:lnSpc>
                          <a:spcPct val="115000"/>
                        </a:lnSpc>
                        <a:spcBef>
                          <a:spcPts val="0"/>
                        </a:spcBef>
                        <a:spcAft>
                          <a:spcPts val="1000"/>
                        </a:spcAft>
                      </a:pPr>
                      <a:r>
                        <a:rPr lang="es-MX" sz="1900" dirty="0">
                          <a:latin typeface="Century Gothic" pitchFamily="34" charset="0"/>
                          <a:ea typeface="Calibri"/>
                          <a:cs typeface="Times New Roman"/>
                        </a:rPr>
                        <a:t> Se reforma   </a:t>
                      </a:r>
                      <a:endParaRPr lang="en-US" sz="1900" dirty="0">
                        <a:latin typeface="Century Gothic" pitchFamily="34" charset="0"/>
                        <a:ea typeface="Calibri"/>
                        <a:cs typeface="Times New Roman"/>
                      </a:endParaRPr>
                    </a:p>
                  </a:txBody>
                  <a:tcPr marL="4668" marR="4668" marT="4668" marB="0">
                    <a:lnL>
                      <a:noFill/>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D8D8D8"/>
                    </a:solidFill>
                  </a:tcPr>
                </a:tc>
                <a:tc>
                  <a:txBody>
                    <a:bodyPr/>
                    <a:lstStyle/>
                    <a:p>
                      <a:pPr marL="0" marR="0" algn="ctr">
                        <a:lnSpc>
                          <a:spcPct val="115000"/>
                        </a:lnSpc>
                        <a:spcBef>
                          <a:spcPts val="0"/>
                        </a:spcBef>
                        <a:spcAft>
                          <a:spcPts val="1000"/>
                        </a:spcAft>
                      </a:pPr>
                      <a:r>
                        <a:rPr lang="es-MX" sz="1900" dirty="0">
                          <a:latin typeface="Century Gothic" pitchFamily="34" charset="0"/>
                          <a:ea typeface="Calibri"/>
                          <a:cs typeface="Times New Roman"/>
                        </a:rPr>
                        <a:t> Inscripción a EC  </a:t>
                      </a:r>
                      <a:endParaRPr lang="en-US" sz="1900" dirty="0">
                        <a:latin typeface="Century Gothic" pitchFamily="34" charset="0"/>
                        <a:ea typeface="Calibri"/>
                        <a:cs typeface="Times New Roman"/>
                      </a:endParaRPr>
                    </a:p>
                  </a:txBody>
                  <a:tcPr marL="4668" marR="4668" marT="466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D8D8D8"/>
                    </a:solidFill>
                  </a:tcPr>
                </a:tc>
                <a:tc>
                  <a:txBody>
                    <a:bodyPr/>
                    <a:lstStyle/>
                    <a:p>
                      <a:pPr marL="0" marR="0" algn="ctr">
                        <a:lnSpc>
                          <a:spcPct val="115000"/>
                        </a:lnSpc>
                        <a:spcBef>
                          <a:spcPts val="0"/>
                        </a:spcBef>
                        <a:spcAft>
                          <a:spcPts val="1000"/>
                        </a:spcAft>
                      </a:pPr>
                      <a:r>
                        <a:rPr lang="es-MX" sz="1900" dirty="0">
                          <a:latin typeface="Century Gothic" pitchFamily="34" charset="0"/>
                          <a:ea typeface="Calibri"/>
                          <a:cs typeface="Times New Roman"/>
                        </a:rPr>
                        <a:t> INSCRIPCION A EC  </a:t>
                      </a:r>
                      <a:endParaRPr lang="en-US" sz="1900" dirty="0">
                        <a:latin typeface="Century Gothic" pitchFamily="34" charset="0"/>
                        <a:ea typeface="Calibri"/>
                        <a:cs typeface="Times New Roman"/>
                      </a:endParaRPr>
                    </a:p>
                  </a:txBody>
                  <a:tcPr marL="4668" marR="4668" marT="4668" marB="0">
                    <a:lnL w="1270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a:noFill/>
                    </a:lnB>
                    <a:solidFill>
                      <a:srgbClr val="D8D8D8"/>
                    </a:solidFill>
                  </a:tcPr>
                </a:tc>
              </a:tr>
              <a:tr h="428630">
                <a:tc>
                  <a:txBody>
                    <a:bodyPr/>
                    <a:lstStyle/>
                    <a:p>
                      <a:pPr marL="0" marR="0" algn="ctr">
                        <a:lnSpc>
                          <a:spcPct val="115000"/>
                        </a:lnSpc>
                        <a:spcBef>
                          <a:spcPts val="0"/>
                        </a:spcBef>
                        <a:spcAft>
                          <a:spcPts val="1000"/>
                        </a:spcAft>
                      </a:pPr>
                      <a:r>
                        <a:rPr lang="es-MX" sz="1800" b="1" dirty="0">
                          <a:solidFill>
                            <a:schemeClr val="bg1"/>
                          </a:solidFill>
                          <a:latin typeface="Century Gothic" pitchFamily="34" charset="0"/>
                          <a:ea typeface="Calibri"/>
                          <a:cs typeface="Times New Roman"/>
                        </a:rPr>
                        <a:t>3.8.2   </a:t>
                      </a:r>
                      <a:endParaRPr lang="en-US" sz="1800" dirty="0">
                        <a:solidFill>
                          <a:schemeClr val="bg1"/>
                        </a:solidFill>
                        <a:latin typeface="Century Gothic" pitchFamily="34" charset="0"/>
                        <a:ea typeface="Calibri"/>
                        <a:cs typeface="Times New Roman"/>
                      </a:endParaRPr>
                    </a:p>
                  </a:txBody>
                  <a:tcPr marL="4668" marR="4668" marT="4668" marB="0">
                    <a:lnL>
                      <a:noFill/>
                    </a:lnL>
                    <a:lnR>
                      <a:noFill/>
                    </a:lnR>
                    <a:lnT>
                      <a:noFill/>
                    </a:lnT>
                    <a:lnB>
                      <a:noFill/>
                    </a:lnB>
                    <a:solidFill>
                      <a:srgbClr val="4F81BD"/>
                    </a:solidFill>
                  </a:tcPr>
                </a:tc>
                <a:tc>
                  <a:txBody>
                    <a:bodyPr/>
                    <a:lstStyle/>
                    <a:p>
                      <a:pPr marL="0" marR="0">
                        <a:lnSpc>
                          <a:spcPct val="115000"/>
                        </a:lnSpc>
                        <a:spcBef>
                          <a:spcPts val="0"/>
                        </a:spcBef>
                        <a:spcAft>
                          <a:spcPts val="1000"/>
                        </a:spcAft>
                      </a:pPr>
                      <a:r>
                        <a:rPr lang="es-MX" sz="1900" dirty="0">
                          <a:latin typeface="Century Gothic" pitchFamily="34" charset="0"/>
                          <a:ea typeface="Calibri"/>
                          <a:cs typeface="Times New Roman"/>
                        </a:rPr>
                        <a:t> Se reforma  </a:t>
                      </a:r>
                      <a:endParaRPr lang="en-US" sz="1900" dirty="0">
                        <a:latin typeface="Century Gothic" pitchFamily="34" charset="0"/>
                        <a:ea typeface="Calibri"/>
                        <a:cs typeface="Times New Roman"/>
                      </a:endParaRPr>
                    </a:p>
                  </a:txBody>
                  <a:tcPr marL="4668" marR="4668" marT="4668"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1000"/>
                        </a:spcAft>
                      </a:pPr>
                      <a:r>
                        <a:rPr lang="es-MX" sz="1900" dirty="0">
                          <a:latin typeface="Century Gothic" pitchFamily="34" charset="0"/>
                          <a:ea typeface="Calibri"/>
                          <a:cs typeface="Times New Roman"/>
                        </a:rPr>
                        <a:t> Aviso de </a:t>
                      </a:r>
                      <a:r>
                        <a:rPr lang="es-MX" sz="1900" dirty="0" smtClean="0">
                          <a:latin typeface="Century Gothic" pitchFamily="34" charset="0"/>
                          <a:ea typeface="Calibri"/>
                          <a:cs typeface="Times New Roman"/>
                        </a:rPr>
                        <a:t>cambio </a:t>
                      </a:r>
                      <a:endParaRPr lang="en-US" sz="1900" dirty="0">
                        <a:latin typeface="Century Gothic" pitchFamily="34" charset="0"/>
                        <a:ea typeface="Calibri"/>
                        <a:cs typeface="Times New Roman"/>
                      </a:endParaRPr>
                    </a:p>
                  </a:txBody>
                  <a:tcPr marL="4668" marR="4668" marT="466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1000"/>
                        </a:spcAft>
                      </a:pPr>
                      <a:r>
                        <a:rPr lang="es-MX" sz="1900" dirty="0">
                          <a:latin typeface="Century Gothic" pitchFamily="34" charset="0"/>
                          <a:ea typeface="Calibri"/>
                          <a:cs typeface="Times New Roman"/>
                        </a:rPr>
                        <a:t> Obligaciones  </a:t>
                      </a:r>
                      <a:endParaRPr lang="en-US" sz="1900" dirty="0">
                        <a:latin typeface="Century Gothic" pitchFamily="34" charset="0"/>
                        <a:ea typeface="Calibri"/>
                        <a:cs typeface="Times New Roman"/>
                      </a:endParaRPr>
                    </a:p>
                  </a:txBody>
                  <a:tcPr marL="4668" marR="4668" marT="4668" marB="0">
                    <a:lnL w="12700" cap="flat" cmpd="sng" algn="ctr">
                      <a:solidFill>
                        <a:srgbClr val="000000"/>
                      </a:solidFill>
                      <a:prstDash val="solid"/>
                      <a:round/>
                      <a:headEnd type="none" w="med" len="med"/>
                      <a:tailEnd type="none" w="med" len="med"/>
                    </a:lnL>
                    <a:lnR>
                      <a:noFill/>
                    </a:lnR>
                    <a:lnT>
                      <a:noFill/>
                    </a:lnT>
                    <a:lnB>
                      <a:noFill/>
                    </a:lnB>
                  </a:tcPr>
                </a:tc>
              </a:tr>
              <a:tr h="710377">
                <a:tc>
                  <a:txBody>
                    <a:bodyPr/>
                    <a:lstStyle/>
                    <a:p>
                      <a:pPr marL="0" marR="0" algn="ctr">
                        <a:lnSpc>
                          <a:spcPct val="115000"/>
                        </a:lnSpc>
                        <a:spcBef>
                          <a:spcPts val="0"/>
                        </a:spcBef>
                        <a:spcAft>
                          <a:spcPts val="1000"/>
                        </a:spcAft>
                      </a:pPr>
                      <a:r>
                        <a:rPr lang="es-MX" sz="1800" b="1" dirty="0">
                          <a:solidFill>
                            <a:schemeClr val="bg1"/>
                          </a:solidFill>
                          <a:latin typeface="Century Gothic" pitchFamily="34" charset="0"/>
                          <a:ea typeface="Calibri"/>
                          <a:cs typeface="Times New Roman"/>
                        </a:rPr>
                        <a:t>3.8.3   </a:t>
                      </a:r>
                      <a:endParaRPr lang="en-US" sz="1800" dirty="0">
                        <a:solidFill>
                          <a:schemeClr val="bg1"/>
                        </a:solidFill>
                        <a:latin typeface="Century Gothic" pitchFamily="34" charset="0"/>
                        <a:ea typeface="Calibri"/>
                        <a:cs typeface="Times New Roman"/>
                      </a:endParaRPr>
                    </a:p>
                  </a:txBody>
                  <a:tcPr marL="4668" marR="4668" marT="4668" marB="0">
                    <a:lnL>
                      <a:noFill/>
                    </a:lnL>
                    <a:lnR>
                      <a:noFill/>
                    </a:lnR>
                    <a:lnT>
                      <a:noFill/>
                    </a:lnT>
                    <a:lnB>
                      <a:noFill/>
                    </a:lnB>
                    <a:solidFill>
                      <a:srgbClr val="4F81BD"/>
                    </a:solidFill>
                  </a:tcPr>
                </a:tc>
                <a:tc>
                  <a:txBody>
                    <a:bodyPr/>
                    <a:lstStyle/>
                    <a:p>
                      <a:pPr marL="0" marR="0">
                        <a:lnSpc>
                          <a:spcPct val="115000"/>
                        </a:lnSpc>
                        <a:spcBef>
                          <a:spcPts val="0"/>
                        </a:spcBef>
                        <a:spcAft>
                          <a:spcPts val="1000"/>
                        </a:spcAft>
                      </a:pPr>
                      <a:r>
                        <a:rPr lang="es-MX" sz="1900" dirty="0">
                          <a:latin typeface="Century Gothic" pitchFamily="34" charset="0"/>
                          <a:ea typeface="Calibri"/>
                          <a:cs typeface="Times New Roman"/>
                        </a:rPr>
                        <a:t> Se reforma  </a:t>
                      </a:r>
                      <a:endParaRPr lang="en-US" sz="1900" dirty="0">
                        <a:latin typeface="Century Gothic" pitchFamily="34" charset="0"/>
                        <a:ea typeface="Calibri"/>
                        <a:cs typeface="Times New Roman"/>
                      </a:endParaRPr>
                    </a:p>
                  </a:txBody>
                  <a:tcPr marL="4668" marR="4668" marT="4668" marB="0">
                    <a:lnL>
                      <a:noFill/>
                    </a:lnL>
                    <a:lnR w="12700" cap="flat" cmpd="sng" algn="ctr">
                      <a:solidFill>
                        <a:srgbClr val="000000"/>
                      </a:solidFill>
                      <a:prstDash val="solid"/>
                      <a:round/>
                      <a:headEnd type="none" w="med" len="med"/>
                      <a:tailEnd type="none" w="med" len="med"/>
                    </a:lnR>
                    <a:lnT>
                      <a:noFill/>
                    </a:lnT>
                    <a:lnB>
                      <a:noFill/>
                    </a:lnB>
                    <a:solidFill>
                      <a:srgbClr val="D8D8D8"/>
                    </a:solidFill>
                  </a:tcPr>
                </a:tc>
                <a:tc>
                  <a:txBody>
                    <a:bodyPr/>
                    <a:lstStyle/>
                    <a:p>
                      <a:pPr marL="0" marR="0" algn="ctr">
                        <a:lnSpc>
                          <a:spcPct val="115000"/>
                        </a:lnSpc>
                        <a:spcBef>
                          <a:spcPts val="0"/>
                        </a:spcBef>
                        <a:spcAft>
                          <a:spcPts val="1000"/>
                        </a:spcAft>
                      </a:pPr>
                      <a:r>
                        <a:rPr lang="es-MX" sz="1900" dirty="0">
                          <a:latin typeface="Century Gothic" pitchFamily="34" charset="0"/>
                          <a:ea typeface="Calibri"/>
                          <a:cs typeface="Times New Roman"/>
                        </a:rPr>
                        <a:t> Facilidades EC </a:t>
                      </a:r>
                      <a:endParaRPr lang="en-US" sz="1900" dirty="0">
                        <a:latin typeface="Century Gothic" pitchFamily="34" charset="0"/>
                        <a:ea typeface="Calibri"/>
                        <a:cs typeface="Times New Roman"/>
                      </a:endParaRPr>
                    </a:p>
                  </a:txBody>
                  <a:tcPr marL="4668" marR="4668" marT="466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8D8D8"/>
                    </a:solidFill>
                  </a:tcPr>
                </a:tc>
                <a:tc>
                  <a:txBody>
                    <a:bodyPr/>
                    <a:lstStyle/>
                    <a:p>
                      <a:pPr marL="0" marR="0" algn="ctr">
                        <a:lnSpc>
                          <a:spcPct val="115000"/>
                        </a:lnSpc>
                        <a:spcBef>
                          <a:spcPts val="0"/>
                        </a:spcBef>
                        <a:spcAft>
                          <a:spcPts val="1000"/>
                        </a:spcAft>
                      </a:pPr>
                      <a:r>
                        <a:rPr lang="es-MX" sz="1900" dirty="0">
                          <a:latin typeface="Century Gothic" pitchFamily="34" charset="0"/>
                          <a:ea typeface="Calibri"/>
                          <a:cs typeface="Times New Roman"/>
                        </a:rPr>
                        <a:t> Renovación de inscripción  </a:t>
                      </a:r>
                      <a:endParaRPr lang="en-US" sz="1900" dirty="0">
                        <a:latin typeface="Century Gothic" pitchFamily="34" charset="0"/>
                        <a:ea typeface="Calibri"/>
                        <a:cs typeface="Times New Roman"/>
                      </a:endParaRPr>
                    </a:p>
                  </a:txBody>
                  <a:tcPr marL="4668" marR="4668" marT="4668" marB="0">
                    <a:lnL w="12700" cap="flat" cmpd="sng" algn="ctr">
                      <a:solidFill>
                        <a:srgbClr val="000000"/>
                      </a:solidFill>
                      <a:prstDash val="solid"/>
                      <a:round/>
                      <a:headEnd type="none" w="med" len="med"/>
                      <a:tailEnd type="none" w="med" len="med"/>
                    </a:lnL>
                    <a:lnR>
                      <a:noFill/>
                    </a:lnR>
                    <a:lnT>
                      <a:noFill/>
                    </a:lnT>
                    <a:lnB>
                      <a:noFill/>
                    </a:lnB>
                    <a:solidFill>
                      <a:srgbClr val="D8D8D8"/>
                    </a:solidFill>
                  </a:tcPr>
                </a:tc>
              </a:tr>
              <a:tr h="710377">
                <a:tc>
                  <a:txBody>
                    <a:bodyPr/>
                    <a:lstStyle/>
                    <a:p>
                      <a:pPr marL="0" marR="0" algn="ctr">
                        <a:lnSpc>
                          <a:spcPct val="115000"/>
                        </a:lnSpc>
                        <a:spcBef>
                          <a:spcPts val="0"/>
                        </a:spcBef>
                        <a:spcAft>
                          <a:spcPts val="1000"/>
                        </a:spcAft>
                      </a:pPr>
                      <a:r>
                        <a:rPr lang="es-MX" sz="1800" b="1" dirty="0">
                          <a:solidFill>
                            <a:schemeClr val="bg1"/>
                          </a:solidFill>
                          <a:latin typeface="Century Gothic" pitchFamily="34" charset="0"/>
                          <a:ea typeface="Calibri"/>
                          <a:cs typeface="Times New Roman"/>
                        </a:rPr>
                        <a:t>3.8.4   </a:t>
                      </a:r>
                      <a:endParaRPr lang="en-US" sz="1800" dirty="0">
                        <a:solidFill>
                          <a:schemeClr val="bg1"/>
                        </a:solidFill>
                        <a:latin typeface="Century Gothic" pitchFamily="34" charset="0"/>
                        <a:ea typeface="Calibri"/>
                        <a:cs typeface="Times New Roman"/>
                      </a:endParaRPr>
                    </a:p>
                  </a:txBody>
                  <a:tcPr marL="4668" marR="4668" marT="4668" marB="0">
                    <a:lnL>
                      <a:noFill/>
                    </a:lnL>
                    <a:lnR>
                      <a:noFill/>
                    </a:lnR>
                    <a:lnT>
                      <a:noFill/>
                    </a:lnT>
                    <a:lnB>
                      <a:noFill/>
                    </a:lnB>
                    <a:solidFill>
                      <a:srgbClr val="4F81BD"/>
                    </a:solidFill>
                  </a:tcPr>
                </a:tc>
                <a:tc>
                  <a:txBody>
                    <a:bodyPr/>
                    <a:lstStyle/>
                    <a:p>
                      <a:pPr marL="0" marR="0">
                        <a:lnSpc>
                          <a:spcPct val="115000"/>
                        </a:lnSpc>
                        <a:spcBef>
                          <a:spcPts val="0"/>
                        </a:spcBef>
                        <a:spcAft>
                          <a:spcPts val="1000"/>
                        </a:spcAft>
                      </a:pPr>
                      <a:r>
                        <a:rPr lang="es-MX" sz="1900" dirty="0">
                          <a:latin typeface="Century Gothic" pitchFamily="34" charset="0"/>
                          <a:ea typeface="Calibri"/>
                          <a:cs typeface="Times New Roman"/>
                        </a:rPr>
                        <a:t> Se reforma  </a:t>
                      </a:r>
                      <a:endParaRPr lang="en-US" sz="1900" dirty="0">
                        <a:latin typeface="Century Gothic" pitchFamily="34" charset="0"/>
                        <a:ea typeface="Calibri"/>
                        <a:cs typeface="Times New Roman"/>
                      </a:endParaRPr>
                    </a:p>
                  </a:txBody>
                  <a:tcPr marL="4668" marR="4668" marT="4668"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1000"/>
                        </a:spcAft>
                      </a:pPr>
                      <a:r>
                        <a:rPr lang="es-MX" sz="1900" dirty="0">
                          <a:latin typeface="Century Gothic" pitchFamily="34" charset="0"/>
                          <a:ea typeface="Calibri"/>
                          <a:cs typeface="Times New Roman"/>
                        </a:rPr>
                        <a:t> Facilidades de las EC IMMEX  </a:t>
                      </a:r>
                      <a:endParaRPr lang="en-US" sz="1900" dirty="0">
                        <a:latin typeface="Century Gothic" pitchFamily="34" charset="0"/>
                        <a:ea typeface="Calibri"/>
                        <a:cs typeface="Times New Roman"/>
                      </a:endParaRPr>
                    </a:p>
                  </a:txBody>
                  <a:tcPr marL="4668" marR="4668" marT="466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1000"/>
                        </a:spcAft>
                      </a:pPr>
                      <a:r>
                        <a:rPr lang="es-MX" sz="1900" dirty="0">
                          <a:latin typeface="Century Gothic" pitchFamily="34" charset="0"/>
                          <a:ea typeface="Calibri"/>
                          <a:cs typeface="Times New Roman"/>
                        </a:rPr>
                        <a:t> Aviso en caso de fusión  </a:t>
                      </a:r>
                      <a:endParaRPr lang="en-US" sz="1900" dirty="0">
                        <a:latin typeface="Century Gothic" pitchFamily="34" charset="0"/>
                        <a:ea typeface="Calibri"/>
                        <a:cs typeface="Times New Roman"/>
                      </a:endParaRPr>
                    </a:p>
                  </a:txBody>
                  <a:tcPr marL="4668" marR="4668" marT="4668" marB="0">
                    <a:lnL w="12700" cap="flat" cmpd="sng" algn="ctr">
                      <a:solidFill>
                        <a:srgbClr val="000000"/>
                      </a:solidFill>
                      <a:prstDash val="solid"/>
                      <a:round/>
                      <a:headEnd type="none" w="med" len="med"/>
                      <a:tailEnd type="none" w="med" len="med"/>
                    </a:lnL>
                    <a:lnR>
                      <a:noFill/>
                    </a:lnR>
                    <a:lnT>
                      <a:noFill/>
                    </a:lnT>
                    <a:lnB>
                      <a:noFill/>
                    </a:lnB>
                  </a:tcPr>
                </a:tc>
              </a:tr>
              <a:tr h="710377">
                <a:tc>
                  <a:txBody>
                    <a:bodyPr/>
                    <a:lstStyle/>
                    <a:p>
                      <a:pPr marL="0" marR="0" algn="ctr">
                        <a:lnSpc>
                          <a:spcPct val="115000"/>
                        </a:lnSpc>
                        <a:spcBef>
                          <a:spcPts val="0"/>
                        </a:spcBef>
                        <a:spcAft>
                          <a:spcPts val="1000"/>
                        </a:spcAft>
                      </a:pPr>
                      <a:r>
                        <a:rPr lang="es-MX" sz="1800" b="1" dirty="0">
                          <a:solidFill>
                            <a:schemeClr val="bg1"/>
                          </a:solidFill>
                          <a:latin typeface="Century Gothic" pitchFamily="34" charset="0"/>
                          <a:ea typeface="Calibri"/>
                          <a:cs typeface="Times New Roman"/>
                        </a:rPr>
                        <a:t>3.8.5   </a:t>
                      </a:r>
                      <a:endParaRPr lang="en-US" sz="1800" dirty="0">
                        <a:solidFill>
                          <a:schemeClr val="bg1"/>
                        </a:solidFill>
                        <a:latin typeface="Century Gothic" pitchFamily="34" charset="0"/>
                        <a:ea typeface="Calibri"/>
                        <a:cs typeface="Times New Roman"/>
                      </a:endParaRPr>
                    </a:p>
                  </a:txBody>
                  <a:tcPr marL="4668" marR="4668" marT="4668" marB="0">
                    <a:lnL>
                      <a:noFill/>
                    </a:lnL>
                    <a:lnR>
                      <a:noFill/>
                    </a:lnR>
                    <a:lnT>
                      <a:noFill/>
                    </a:lnT>
                    <a:lnB>
                      <a:noFill/>
                    </a:lnB>
                    <a:solidFill>
                      <a:srgbClr val="4F81BD"/>
                    </a:solidFill>
                  </a:tcPr>
                </a:tc>
                <a:tc>
                  <a:txBody>
                    <a:bodyPr/>
                    <a:lstStyle/>
                    <a:p>
                      <a:pPr marL="0" marR="0">
                        <a:lnSpc>
                          <a:spcPct val="115000"/>
                        </a:lnSpc>
                        <a:spcBef>
                          <a:spcPts val="0"/>
                        </a:spcBef>
                        <a:spcAft>
                          <a:spcPts val="1000"/>
                        </a:spcAft>
                      </a:pPr>
                      <a:r>
                        <a:rPr lang="es-MX" sz="1900" dirty="0">
                          <a:latin typeface="Century Gothic" pitchFamily="34" charset="0"/>
                          <a:ea typeface="Calibri"/>
                          <a:cs typeface="Times New Roman"/>
                        </a:rPr>
                        <a:t> Se reforma  </a:t>
                      </a:r>
                      <a:endParaRPr lang="en-US" sz="1900" dirty="0">
                        <a:latin typeface="Century Gothic" pitchFamily="34" charset="0"/>
                        <a:ea typeface="Calibri"/>
                        <a:cs typeface="Times New Roman"/>
                      </a:endParaRPr>
                    </a:p>
                  </a:txBody>
                  <a:tcPr marL="4668" marR="4668" marT="4668" marB="0">
                    <a:lnL>
                      <a:noFill/>
                    </a:lnL>
                    <a:lnR w="12700" cap="flat" cmpd="sng" algn="ctr">
                      <a:solidFill>
                        <a:srgbClr val="000000"/>
                      </a:solidFill>
                      <a:prstDash val="solid"/>
                      <a:round/>
                      <a:headEnd type="none" w="med" len="med"/>
                      <a:tailEnd type="none" w="med" len="med"/>
                    </a:lnR>
                    <a:lnT>
                      <a:noFill/>
                    </a:lnT>
                    <a:lnB>
                      <a:noFill/>
                    </a:lnB>
                    <a:solidFill>
                      <a:srgbClr val="D8D8D8"/>
                    </a:solidFill>
                  </a:tcPr>
                </a:tc>
                <a:tc>
                  <a:txBody>
                    <a:bodyPr/>
                    <a:lstStyle/>
                    <a:p>
                      <a:pPr marL="0" marR="0" algn="ctr">
                        <a:lnSpc>
                          <a:spcPct val="115000"/>
                        </a:lnSpc>
                        <a:spcBef>
                          <a:spcPts val="0"/>
                        </a:spcBef>
                        <a:spcAft>
                          <a:spcPts val="1000"/>
                        </a:spcAft>
                      </a:pPr>
                      <a:r>
                        <a:rPr lang="es-MX" sz="1900" dirty="0">
                          <a:latin typeface="Century Gothic" pitchFamily="34" charset="0"/>
                          <a:ea typeface="Calibri"/>
                          <a:cs typeface="Times New Roman"/>
                        </a:rPr>
                        <a:t> Renovación de inscripción  </a:t>
                      </a:r>
                      <a:endParaRPr lang="en-US" sz="1900" dirty="0">
                        <a:latin typeface="Century Gothic" pitchFamily="34" charset="0"/>
                        <a:ea typeface="Calibri"/>
                        <a:cs typeface="Times New Roman"/>
                      </a:endParaRPr>
                    </a:p>
                  </a:txBody>
                  <a:tcPr marL="4668" marR="4668" marT="466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8D8D8"/>
                    </a:solidFill>
                  </a:tcPr>
                </a:tc>
                <a:tc>
                  <a:txBody>
                    <a:bodyPr/>
                    <a:lstStyle/>
                    <a:p>
                      <a:pPr marL="0" marR="0" algn="ctr">
                        <a:lnSpc>
                          <a:spcPct val="115000"/>
                        </a:lnSpc>
                        <a:spcBef>
                          <a:spcPts val="0"/>
                        </a:spcBef>
                        <a:spcAft>
                          <a:spcPts val="1000"/>
                        </a:spcAft>
                      </a:pPr>
                      <a:r>
                        <a:rPr lang="es-MX" sz="1900" dirty="0">
                          <a:latin typeface="Century Gothic" pitchFamily="34" charset="0"/>
                          <a:ea typeface="Calibri"/>
                          <a:cs typeface="Times New Roman"/>
                        </a:rPr>
                        <a:t> Causas de cancelación  </a:t>
                      </a:r>
                      <a:endParaRPr lang="en-US" sz="1900" dirty="0">
                        <a:latin typeface="Century Gothic" pitchFamily="34" charset="0"/>
                        <a:ea typeface="Calibri"/>
                        <a:cs typeface="Times New Roman"/>
                      </a:endParaRPr>
                    </a:p>
                  </a:txBody>
                  <a:tcPr marL="4668" marR="4668" marT="4668" marB="0">
                    <a:lnL w="12700" cap="flat" cmpd="sng" algn="ctr">
                      <a:solidFill>
                        <a:srgbClr val="000000"/>
                      </a:solidFill>
                      <a:prstDash val="solid"/>
                      <a:round/>
                      <a:headEnd type="none" w="med" len="med"/>
                      <a:tailEnd type="none" w="med" len="med"/>
                    </a:lnL>
                    <a:lnR>
                      <a:noFill/>
                    </a:lnR>
                    <a:lnT>
                      <a:noFill/>
                    </a:lnT>
                    <a:lnB>
                      <a:noFill/>
                    </a:lnB>
                    <a:solidFill>
                      <a:srgbClr val="D8D8D8"/>
                    </a:solidFill>
                  </a:tcPr>
                </a:tc>
              </a:tr>
              <a:tr h="444640">
                <a:tc>
                  <a:txBody>
                    <a:bodyPr/>
                    <a:lstStyle/>
                    <a:p>
                      <a:pPr marL="0" marR="0" algn="ctr">
                        <a:lnSpc>
                          <a:spcPct val="115000"/>
                        </a:lnSpc>
                        <a:spcBef>
                          <a:spcPts val="0"/>
                        </a:spcBef>
                        <a:spcAft>
                          <a:spcPts val="1000"/>
                        </a:spcAft>
                      </a:pPr>
                      <a:r>
                        <a:rPr lang="es-MX" sz="1800" b="1" dirty="0">
                          <a:solidFill>
                            <a:schemeClr val="bg1"/>
                          </a:solidFill>
                          <a:latin typeface="Century Gothic" pitchFamily="34" charset="0"/>
                          <a:ea typeface="Calibri"/>
                          <a:cs typeface="Times New Roman"/>
                        </a:rPr>
                        <a:t>3.8.6   </a:t>
                      </a:r>
                      <a:endParaRPr lang="en-US" sz="1800" dirty="0">
                        <a:solidFill>
                          <a:schemeClr val="bg1"/>
                        </a:solidFill>
                        <a:latin typeface="Century Gothic" pitchFamily="34" charset="0"/>
                        <a:ea typeface="Calibri"/>
                        <a:cs typeface="Times New Roman"/>
                      </a:endParaRPr>
                    </a:p>
                  </a:txBody>
                  <a:tcPr marL="4668" marR="4668" marT="4668" marB="0">
                    <a:lnL>
                      <a:noFill/>
                    </a:lnL>
                    <a:lnR>
                      <a:noFill/>
                    </a:lnR>
                    <a:lnT>
                      <a:noFill/>
                    </a:lnT>
                    <a:lnB>
                      <a:noFill/>
                    </a:lnB>
                    <a:solidFill>
                      <a:srgbClr val="4F81BD"/>
                    </a:solidFill>
                  </a:tcPr>
                </a:tc>
                <a:tc>
                  <a:txBody>
                    <a:bodyPr/>
                    <a:lstStyle/>
                    <a:p>
                      <a:pPr marL="0" marR="0">
                        <a:lnSpc>
                          <a:spcPct val="115000"/>
                        </a:lnSpc>
                        <a:spcBef>
                          <a:spcPts val="0"/>
                        </a:spcBef>
                        <a:spcAft>
                          <a:spcPts val="1000"/>
                        </a:spcAft>
                      </a:pPr>
                      <a:r>
                        <a:rPr lang="es-MX" sz="1900" dirty="0">
                          <a:latin typeface="Century Gothic" pitchFamily="34" charset="0"/>
                          <a:ea typeface="Calibri"/>
                          <a:cs typeface="Times New Roman"/>
                        </a:rPr>
                        <a:t> Se reforma  </a:t>
                      </a:r>
                      <a:endParaRPr lang="en-US" sz="1900" dirty="0">
                        <a:latin typeface="Century Gothic" pitchFamily="34" charset="0"/>
                        <a:ea typeface="Calibri"/>
                        <a:cs typeface="Times New Roman"/>
                      </a:endParaRPr>
                    </a:p>
                  </a:txBody>
                  <a:tcPr marL="4668" marR="4668" marT="4668"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1000"/>
                        </a:spcAft>
                      </a:pPr>
                      <a:r>
                        <a:rPr lang="es-MX" sz="1900" dirty="0">
                          <a:latin typeface="Century Gothic" pitchFamily="34" charset="0"/>
                          <a:ea typeface="Calibri"/>
                          <a:cs typeface="Times New Roman"/>
                        </a:rPr>
                        <a:t> Dictamen favorable  </a:t>
                      </a:r>
                      <a:endParaRPr lang="en-US" sz="1900" dirty="0">
                        <a:latin typeface="Century Gothic" pitchFamily="34" charset="0"/>
                        <a:ea typeface="Calibri"/>
                        <a:cs typeface="Times New Roman"/>
                      </a:endParaRPr>
                    </a:p>
                  </a:txBody>
                  <a:tcPr marL="4668" marR="4668" marT="466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1000"/>
                        </a:spcAft>
                      </a:pPr>
                      <a:r>
                        <a:rPr lang="es-MX" sz="1900" dirty="0">
                          <a:latin typeface="Century Gothic" pitchFamily="34" charset="0"/>
                          <a:ea typeface="Calibri"/>
                          <a:cs typeface="Times New Roman"/>
                        </a:rPr>
                        <a:t> Dictamen favorable  </a:t>
                      </a:r>
                      <a:endParaRPr lang="en-US" sz="1900" dirty="0">
                        <a:latin typeface="Century Gothic" pitchFamily="34" charset="0"/>
                        <a:ea typeface="Calibri"/>
                        <a:cs typeface="Times New Roman"/>
                      </a:endParaRPr>
                    </a:p>
                  </a:txBody>
                  <a:tcPr marL="4668" marR="4668" marT="4668" marB="0">
                    <a:lnL w="12700" cap="flat" cmpd="sng" algn="ctr">
                      <a:solidFill>
                        <a:srgbClr val="000000"/>
                      </a:solidFill>
                      <a:prstDash val="solid"/>
                      <a:round/>
                      <a:headEnd type="none" w="med" len="med"/>
                      <a:tailEnd type="none" w="med" len="med"/>
                    </a:lnL>
                    <a:lnR>
                      <a:noFill/>
                    </a:lnR>
                    <a:lnT>
                      <a:noFill/>
                    </a:lnT>
                    <a:lnB>
                      <a:noFill/>
                    </a:lnB>
                  </a:tcPr>
                </a:tc>
              </a:tr>
              <a:tr h="428628">
                <a:tc>
                  <a:txBody>
                    <a:bodyPr/>
                    <a:lstStyle/>
                    <a:p>
                      <a:pPr marL="0" marR="0" algn="ctr">
                        <a:lnSpc>
                          <a:spcPct val="115000"/>
                        </a:lnSpc>
                        <a:spcBef>
                          <a:spcPts val="0"/>
                        </a:spcBef>
                        <a:spcAft>
                          <a:spcPts val="1000"/>
                        </a:spcAft>
                      </a:pPr>
                      <a:r>
                        <a:rPr lang="es-MX" sz="1800" b="1" dirty="0">
                          <a:solidFill>
                            <a:schemeClr val="bg1"/>
                          </a:solidFill>
                          <a:latin typeface="Century Gothic" pitchFamily="34" charset="0"/>
                          <a:ea typeface="Calibri"/>
                          <a:cs typeface="Times New Roman"/>
                        </a:rPr>
                        <a:t>3.8.7   </a:t>
                      </a:r>
                      <a:endParaRPr lang="en-US" sz="1800" dirty="0">
                        <a:solidFill>
                          <a:schemeClr val="bg1"/>
                        </a:solidFill>
                        <a:latin typeface="Century Gothic" pitchFamily="34" charset="0"/>
                        <a:ea typeface="Calibri"/>
                        <a:cs typeface="Times New Roman"/>
                      </a:endParaRPr>
                    </a:p>
                  </a:txBody>
                  <a:tcPr marL="4668" marR="4668" marT="4668" marB="0">
                    <a:lnL>
                      <a:noFill/>
                    </a:lnL>
                    <a:lnR>
                      <a:noFill/>
                    </a:lnR>
                    <a:lnT>
                      <a:noFill/>
                    </a:lnT>
                    <a:lnB>
                      <a:noFill/>
                    </a:lnB>
                    <a:solidFill>
                      <a:srgbClr val="4F81BD"/>
                    </a:solidFill>
                  </a:tcPr>
                </a:tc>
                <a:tc>
                  <a:txBody>
                    <a:bodyPr/>
                    <a:lstStyle/>
                    <a:p>
                      <a:pPr marL="0" marR="0">
                        <a:lnSpc>
                          <a:spcPct val="115000"/>
                        </a:lnSpc>
                        <a:spcBef>
                          <a:spcPts val="0"/>
                        </a:spcBef>
                        <a:spcAft>
                          <a:spcPts val="1000"/>
                        </a:spcAft>
                      </a:pPr>
                      <a:r>
                        <a:rPr lang="es-MX" sz="1900" dirty="0">
                          <a:latin typeface="Century Gothic" pitchFamily="34" charset="0"/>
                          <a:ea typeface="Calibri"/>
                          <a:cs typeface="Times New Roman"/>
                        </a:rPr>
                        <a:t> Se reforma  </a:t>
                      </a:r>
                      <a:endParaRPr lang="en-US" sz="1900" dirty="0">
                        <a:latin typeface="Century Gothic" pitchFamily="34" charset="0"/>
                        <a:ea typeface="Calibri"/>
                        <a:cs typeface="Times New Roman"/>
                      </a:endParaRPr>
                    </a:p>
                  </a:txBody>
                  <a:tcPr marL="4668" marR="4668" marT="4668" marB="0">
                    <a:lnL>
                      <a:noFill/>
                    </a:lnL>
                    <a:lnR w="12700" cap="flat" cmpd="sng" algn="ctr">
                      <a:solidFill>
                        <a:srgbClr val="000000"/>
                      </a:solidFill>
                      <a:prstDash val="solid"/>
                      <a:round/>
                      <a:headEnd type="none" w="med" len="med"/>
                      <a:tailEnd type="none" w="med" len="med"/>
                    </a:lnR>
                    <a:lnT>
                      <a:noFill/>
                    </a:lnT>
                    <a:lnB>
                      <a:noFill/>
                    </a:lnB>
                    <a:solidFill>
                      <a:srgbClr val="D8D8D8"/>
                    </a:solidFill>
                  </a:tcPr>
                </a:tc>
                <a:tc>
                  <a:txBody>
                    <a:bodyPr/>
                    <a:lstStyle/>
                    <a:p>
                      <a:pPr marL="0" marR="0" algn="ctr">
                        <a:lnSpc>
                          <a:spcPct val="115000"/>
                        </a:lnSpc>
                        <a:spcBef>
                          <a:spcPts val="0"/>
                        </a:spcBef>
                        <a:spcAft>
                          <a:spcPts val="1000"/>
                        </a:spcAft>
                      </a:pPr>
                      <a:r>
                        <a:rPr lang="es-MX" sz="1900" dirty="0">
                          <a:latin typeface="Century Gothic" pitchFamily="34" charset="0"/>
                          <a:ea typeface="Calibri"/>
                          <a:cs typeface="Times New Roman"/>
                        </a:rPr>
                        <a:t> Aviso en caso de fusión</a:t>
                      </a:r>
                      <a:endParaRPr lang="en-US" sz="1900" dirty="0">
                        <a:latin typeface="Century Gothic" pitchFamily="34" charset="0"/>
                        <a:ea typeface="Calibri"/>
                        <a:cs typeface="Times New Roman"/>
                      </a:endParaRPr>
                    </a:p>
                  </a:txBody>
                  <a:tcPr marL="4668" marR="4668" marT="466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8D8D8"/>
                    </a:solidFill>
                  </a:tcPr>
                </a:tc>
                <a:tc>
                  <a:txBody>
                    <a:bodyPr/>
                    <a:lstStyle/>
                    <a:p>
                      <a:pPr marL="0" marR="0" algn="ctr">
                        <a:lnSpc>
                          <a:spcPct val="115000"/>
                        </a:lnSpc>
                        <a:spcBef>
                          <a:spcPts val="0"/>
                        </a:spcBef>
                        <a:spcAft>
                          <a:spcPts val="1000"/>
                        </a:spcAft>
                      </a:pPr>
                      <a:r>
                        <a:rPr lang="es-MX" sz="1900" dirty="0">
                          <a:latin typeface="Century Gothic" pitchFamily="34" charset="0"/>
                          <a:ea typeface="Calibri"/>
                          <a:cs typeface="Times New Roman"/>
                        </a:rPr>
                        <a:t> Facilidades de las EC  </a:t>
                      </a:r>
                      <a:endParaRPr lang="en-US" sz="1900" dirty="0">
                        <a:latin typeface="Century Gothic" pitchFamily="34" charset="0"/>
                        <a:ea typeface="Calibri"/>
                        <a:cs typeface="Times New Roman"/>
                      </a:endParaRPr>
                    </a:p>
                  </a:txBody>
                  <a:tcPr marL="4668" marR="4668" marT="4668" marB="0">
                    <a:lnL w="12700" cap="flat" cmpd="sng" algn="ctr">
                      <a:solidFill>
                        <a:srgbClr val="000000"/>
                      </a:solidFill>
                      <a:prstDash val="solid"/>
                      <a:round/>
                      <a:headEnd type="none" w="med" len="med"/>
                      <a:tailEnd type="none" w="med" len="med"/>
                    </a:lnL>
                    <a:lnR>
                      <a:noFill/>
                    </a:lnR>
                    <a:lnT>
                      <a:noFill/>
                    </a:lnT>
                    <a:lnB>
                      <a:noFill/>
                    </a:lnB>
                    <a:solidFill>
                      <a:srgbClr val="D8D8D8"/>
                    </a:solidFill>
                  </a:tcPr>
                </a:tc>
              </a:tr>
              <a:tr h="670656">
                <a:tc>
                  <a:txBody>
                    <a:bodyPr/>
                    <a:lstStyle/>
                    <a:p>
                      <a:pPr marL="0" marR="0" algn="ctr">
                        <a:lnSpc>
                          <a:spcPct val="115000"/>
                        </a:lnSpc>
                        <a:spcBef>
                          <a:spcPts val="0"/>
                        </a:spcBef>
                        <a:spcAft>
                          <a:spcPts val="1000"/>
                        </a:spcAft>
                      </a:pPr>
                      <a:r>
                        <a:rPr lang="es-MX" sz="1800" b="1" dirty="0">
                          <a:solidFill>
                            <a:schemeClr val="bg1"/>
                          </a:solidFill>
                          <a:latin typeface="Century Gothic" pitchFamily="34" charset="0"/>
                          <a:ea typeface="Calibri"/>
                          <a:cs typeface="Times New Roman"/>
                        </a:rPr>
                        <a:t>3.8.8   </a:t>
                      </a:r>
                      <a:endParaRPr lang="en-US" sz="1800" dirty="0">
                        <a:solidFill>
                          <a:schemeClr val="bg1"/>
                        </a:solidFill>
                        <a:latin typeface="Century Gothic" pitchFamily="34" charset="0"/>
                        <a:ea typeface="Calibri"/>
                        <a:cs typeface="Times New Roman"/>
                      </a:endParaRPr>
                    </a:p>
                  </a:txBody>
                  <a:tcPr marL="4668" marR="4668" marT="4668" marB="0">
                    <a:lnL>
                      <a:noFill/>
                    </a:lnL>
                    <a:lnR>
                      <a:noFill/>
                    </a:lnR>
                    <a:lnT>
                      <a:noFill/>
                    </a:lnT>
                    <a:lnB>
                      <a:noFill/>
                    </a:lnB>
                    <a:solidFill>
                      <a:srgbClr val="4F81BD"/>
                    </a:solidFill>
                  </a:tcPr>
                </a:tc>
                <a:tc>
                  <a:txBody>
                    <a:bodyPr/>
                    <a:lstStyle/>
                    <a:p>
                      <a:pPr marL="0" marR="0">
                        <a:lnSpc>
                          <a:spcPct val="115000"/>
                        </a:lnSpc>
                        <a:spcBef>
                          <a:spcPts val="0"/>
                        </a:spcBef>
                        <a:spcAft>
                          <a:spcPts val="1000"/>
                        </a:spcAft>
                      </a:pPr>
                      <a:r>
                        <a:rPr lang="es-MX" sz="1900" dirty="0">
                          <a:latin typeface="Century Gothic" pitchFamily="34" charset="0"/>
                          <a:ea typeface="Calibri"/>
                          <a:cs typeface="Times New Roman"/>
                        </a:rPr>
                        <a:t> Se reforma  </a:t>
                      </a:r>
                      <a:endParaRPr lang="en-US" sz="1900" dirty="0">
                        <a:latin typeface="Century Gothic" pitchFamily="34" charset="0"/>
                        <a:ea typeface="Calibri"/>
                        <a:cs typeface="Times New Roman"/>
                      </a:endParaRPr>
                    </a:p>
                  </a:txBody>
                  <a:tcPr marL="4668" marR="4668" marT="4668"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1000"/>
                        </a:spcAft>
                      </a:pPr>
                      <a:r>
                        <a:rPr lang="es-MX" sz="1900" dirty="0">
                          <a:latin typeface="Century Gothic" pitchFamily="34" charset="0"/>
                          <a:ea typeface="Calibri"/>
                          <a:cs typeface="Times New Roman"/>
                        </a:rPr>
                        <a:t> Causas de Cancelación </a:t>
                      </a:r>
                      <a:endParaRPr lang="en-US" sz="1900" dirty="0">
                        <a:latin typeface="Century Gothic" pitchFamily="34" charset="0"/>
                        <a:ea typeface="Calibri"/>
                        <a:cs typeface="Times New Roman"/>
                      </a:endParaRPr>
                    </a:p>
                  </a:txBody>
                  <a:tcPr marL="4668" marR="4668" marT="466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1000"/>
                        </a:spcAft>
                      </a:pPr>
                      <a:r>
                        <a:rPr lang="es-MX" sz="1900" dirty="0">
                          <a:latin typeface="Century Gothic" pitchFamily="34" charset="0"/>
                          <a:ea typeface="Calibri"/>
                          <a:cs typeface="Times New Roman"/>
                        </a:rPr>
                        <a:t> Facilidades de las EC IMMEX  </a:t>
                      </a:r>
                      <a:endParaRPr lang="en-US" sz="1900" dirty="0">
                        <a:latin typeface="Century Gothic" pitchFamily="34" charset="0"/>
                        <a:ea typeface="Calibri"/>
                        <a:cs typeface="Times New Roman"/>
                      </a:endParaRPr>
                    </a:p>
                  </a:txBody>
                  <a:tcPr marL="4668" marR="4668" marT="4668" marB="0">
                    <a:lnL w="12700" cap="flat" cmpd="sng" algn="ctr">
                      <a:solidFill>
                        <a:srgbClr val="000000"/>
                      </a:solidFill>
                      <a:prstDash val="solid"/>
                      <a:round/>
                      <a:headEnd type="none" w="med" len="med"/>
                      <a:tailEnd type="none" w="med" len="med"/>
                    </a:lnL>
                    <a:lnR>
                      <a:noFill/>
                    </a:lnR>
                    <a:lnT>
                      <a:noFill/>
                    </a:lnT>
                    <a:lnB>
                      <a:noFill/>
                    </a:lnB>
                  </a:tcPr>
                </a:tc>
              </a:tr>
            </a:tbl>
          </a:graphicData>
        </a:graphic>
      </p:graphicFrame>
      <p:cxnSp>
        <p:nvCxnSpPr>
          <p:cNvPr id="22" name="21 Conector recto"/>
          <p:cNvCxnSpPr>
            <a:cxnSpLocks noChangeShapeType="1"/>
          </p:cNvCxnSpPr>
          <p:nvPr/>
        </p:nvCxnSpPr>
        <p:spPr bwMode="auto">
          <a:xfrm>
            <a:off x="1214438" y="6286500"/>
            <a:ext cx="7500937" cy="0"/>
          </a:xfrm>
          <a:prstGeom prst="line">
            <a:avLst/>
          </a:prstGeom>
          <a:noFill/>
          <a:ln w="9525" algn="ctr">
            <a:solidFill>
              <a:schemeClr val="tx1"/>
            </a:solidFill>
            <a:round/>
            <a:headEnd/>
            <a:tailEnd/>
          </a:ln>
        </p:spPr>
      </p:cxn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2000"/>
                                        <p:tgtEl>
                                          <p:spTgt spid="21"/>
                                        </p:tgtEl>
                                      </p:cBhvr>
                                    </p:animEffect>
                                  </p:childTnLst>
                                </p:cTn>
                              </p:par>
                              <p:par>
                                <p:cTn id="11" presetID="47"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1000"/>
                                        <p:tgtEl>
                                          <p:spTgt spid="18"/>
                                        </p:tgtEl>
                                      </p:cBhvr>
                                    </p:animEffect>
                                    <p:anim calcmode="lin" valueType="num">
                                      <p:cBhvr>
                                        <p:cTn id="14" dur="1000" fill="hold"/>
                                        <p:tgtEl>
                                          <p:spTgt spid="18"/>
                                        </p:tgtEl>
                                        <p:attrNameLst>
                                          <p:attrName>ppt_x</p:attrName>
                                        </p:attrNameLst>
                                      </p:cBhvr>
                                      <p:tavLst>
                                        <p:tav tm="0">
                                          <p:val>
                                            <p:strVal val="#ppt_x"/>
                                          </p:val>
                                        </p:tav>
                                        <p:tav tm="100000">
                                          <p:val>
                                            <p:strVal val="#ppt_x"/>
                                          </p:val>
                                        </p:tav>
                                      </p:tavLst>
                                    </p:anim>
                                    <p:anim calcmode="lin" valueType="num">
                                      <p:cBhvr>
                                        <p:cTn id="15" dur="1000" fill="hold"/>
                                        <p:tgtEl>
                                          <p:spTgt spid="18"/>
                                        </p:tgtEl>
                                        <p:attrNameLst>
                                          <p:attrName>ppt_y</p:attrName>
                                        </p:attrNameLst>
                                      </p:cBhvr>
                                      <p:tavLst>
                                        <p:tav tm="0">
                                          <p:val>
                                            <p:strVal val="#ppt_y-.1"/>
                                          </p:val>
                                        </p:tav>
                                        <p:tav tm="100000">
                                          <p:val>
                                            <p:strVal val="#ppt_y"/>
                                          </p:val>
                                        </p:tav>
                                      </p:tavLst>
                                    </p:anim>
                                  </p:childTnLst>
                                </p:cTn>
                              </p:par>
                              <p:par>
                                <p:cTn id="16" presetID="47" presetClass="entr" presetSubtype="0" fill="hold"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1000"/>
                                        <p:tgtEl>
                                          <p:spTgt spid="22"/>
                                        </p:tgtEl>
                                      </p:cBhvr>
                                    </p:animEffect>
                                    <p:anim calcmode="lin" valueType="num">
                                      <p:cBhvr>
                                        <p:cTn id="19" dur="1000" fill="hold"/>
                                        <p:tgtEl>
                                          <p:spTgt spid="22"/>
                                        </p:tgtEl>
                                        <p:attrNameLst>
                                          <p:attrName>ppt_x</p:attrName>
                                        </p:attrNameLst>
                                      </p:cBhvr>
                                      <p:tavLst>
                                        <p:tav tm="0">
                                          <p:val>
                                            <p:strVal val="#ppt_x"/>
                                          </p:val>
                                        </p:tav>
                                        <p:tav tm="100000">
                                          <p:val>
                                            <p:strVal val="#ppt_x"/>
                                          </p:val>
                                        </p:tav>
                                      </p:tavLst>
                                    </p:anim>
                                    <p:anim calcmode="lin" valueType="num">
                                      <p:cBhvr>
                                        <p:cTn id="20"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1" grpId="0"/>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p:cNvSpPr txBox="1">
            <a:spLocks noChangeArrowheads="1"/>
          </p:cNvSpPr>
          <p:nvPr/>
        </p:nvSpPr>
        <p:spPr>
          <a:xfrm>
            <a:off x="1500188" y="0"/>
            <a:ext cx="6321425" cy="704850"/>
          </a:xfrm>
          <a:prstGeom prst="rect">
            <a:avLst/>
          </a:prstGeom>
        </p:spPr>
        <p:txBody>
          <a:bodyPr/>
          <a:lstStyle/>
          <a:p>
            <a:pPr algn="ctr" eaLnBrk="0" hangingPunct="0">
              <a:defRPr/>
            </a:pPr>
            <a:endParaRPr lang="es-ES" sz="3800" kern="0" dirty="0">
              <a:solidFill>
                <a:srgbClr val="00478E"/>
              </a:solidFill>
              <a:effectLst>
                <a:outerShdw blurRad="38100" dist="38100" dir="2700000" algn="tl">
                  <a:srgbClr val="C0C0C0"/>
                </a:outerShdw>
              </a:effectLst>
              <a:latin typeface="Century Gothic" pitchFamily="34" charset="0"/>
              <a:ea typeface="+mj-ea"/>
              <a:cs typeface="+mj-cs"/>
            </a:endParaRPr>
          </a:p>
        </p:txBody>
      </p:sp>
      <p:cxnSp>
        <p:nvCxnSpPr>
          <p:cNvPr id="11" name="10 Conector recto"/>
          <p:cNvCxnSpPr/>
          <p:nvPr/>
        </p:nvCxnSpPr>
        <p:spPr>
          <a:xfrm rot="5400000">
            <a:off x="7786688" y="5572125"/>
            <a:ext cx="2571750"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3" name="12 Conector recto"/>
          <p:cNvCxnSpPr/>
          <p:nvPr/>
        </p:nvCxnSpPr>
        <p:spPr>
          <a:xfrm rot="5400000">
            <a:off x="7786687" y="5643563"/>
            <a:ext cx="24288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4" name="13 Conector recto"/>
          <p:cNvCxnSpPr/>
          <p:nvPr/>
        </p:nvCxnSpPr>
        <p:spPr>
          <a:xfrm rot="5400000">
            <a:off x="7858125" y="5786438"/>
            <a:ext cx="214312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5" name="14 Conector recto"/>
          <p:cNvCxnSpPr/>
          <p:nvPr/>
        </p:nvCxnSpPr>
        <p:spPr>
          <a:xfrm>
            <a:off x="5429250" y="6715125"/>
            <a:ext cx="3714750"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6" name="15 Conector recto"/>
          <p:cNvCxnSpPr/>
          <p:nvPr/>
        </p:nvCxnSpPr>
        <p:spPr>
          <a:xfrm>
            <a:off x="6143625" y="6643688"/>
            <a:ext cx="30003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7" name="16 Conector recto"/>
          <p:cNvCxnSpPr/>
          <p:nvPr/>
        </p:nvCxnSpPr>
        <p:spPr>
          <a:xfrm>
            <a:off x="6715125" y="6572250"/>
            <a:ext cx="24288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sp>
        <p:nvSpPr>
          <p:cNvPr id="21" name="1 Título"/>
          <p:cNvSpPr>
            <a:spLocks noGrp="1"/>
          </p:cNvSpPr>
          <p:nvPr>
            <p:ph type="title"/>
          </p:nvPr>
        </p:nvSpPr>
        <p:spPr>
          <a:xfrm>
            <a:off x="857250" y="428625"/>
            <a:ext cx="7343775" cy="846138"/>
          </a:xfrm>
        </p:spPr>
        <p:txBody>
          <a:bodyPr/>
          <a:lstStyle/>
          <a:p>
            <a:pPr algn="ctr"/>
            <a:r>
              <a:rPr lang="es-MX" sz="2800" smtClean="0"/>
              <a:t>3.8 EMPRESAS CERTIFICADAS</a:t>
            </a:r>
          </a:p>
        </p:txBody>
      </p:sp>
      <p:sp>
        <p:nvSpPr>
          <p:cNvPr id="19" name="Rectangle 2"/>
          <p:cNvSpPr txBox="1">
            <a:spLocks noChangeArrowheads="1"/>
          </p:cNvSpPr>
          <p:nvPr/>
        </p:nvSpPr>
        <p:spPr>
          <a:xfrm>
            <a:off x="0" y="0"/>
            <a:ext cx="9144000" cy="704850"/>
          </a:xfrm>
          <a:prstGeom prst="rect">
            <a:avLst/>
          </a:prstGeom>
        </p:spPr>
        <p:txBody>
          <a:bodyPr/>
          <a:lstStyle/>
          <a:p>
            <a:pPr algn="ctr" eaLnBrk="0" hangingPunct="0">
              <a:defRPr/>
            </a:pPr>
            <a:r>
              <a:rPr lang="es-MX" sz="2400" kern="0" dirty="0">
                <a:solidFill>
                  <a:srgbClr val="00478E"/>
                </a:solidFill>
                <a:effectLst>
                  <a:outerShdw blurRad="38100" dist="38100" dir="2700000" algn="tl">
                    <a:srgbClr val="C0C0C0"/>
                  </a:outerShdw>
                </a:effectLst>
                <a:latin typeface="Century Gothic" pitchFamily="34" charset="0"/>
                <a:cs typeface="+mn-cs"/>
              </a:rPr>
              <a:t>Almanza Villarreal Agencia Aduanal, S.C.</a:t>
            </a:r>
          </a:p>
          <a:p>
            <a:pPr algn="ctr" eaLnBrk="0" hangingPunct="0">
              <a:defRPr/>
            </a:pPr>
            <a:endParaRPr lang="es-MX" sz="2400" kern="0" dirty="0">
              <a:solidFill>
                <a:srgbClr val="00478E"/>
              </a:solidFill>
              <a:effectLst>
                <a:outerShdw blurRad="38100" dist="38100" dir="2700000" algn="tl">
                  <a:srgbClr val="C0C0C0"/>
                </a:outerShdw>
              </a:effectLst>
              <a:latin typeface="Century Gothic" pitchFamily="34" charset="0"/>
              <a:ea typeface="+mj-ea"/>
              <a:cs typeface="+mj-cs"/>
            </a:endParaRPr>
          </a:p>
          <a:p>
            <a:pPr algn="ctr" eaLnBrk="0" hangingPunct="0">
              <a:defRPr/>
            </a:pPr>
            <a:endParaRPr lang="es-MX" sz="2400" kern="0" dirty="0">
              <a:solidFill>
                <a:srgbClr val="00478E"/>
              </a:solidFill>
              <a:effectLst>
                <a:outerShdw blurRad="38100" dist="38100" dir="2700000" algn="tl">
                  <a:srgbClr val="C0C0C0"/>
                </a:outerShdw>
              </a:effectLst>
              <a:latin typeface="Century Gothic" pitchFamily="34" charset="0"/>
              <a:ea typeface="+mj-ea"/>
              <a:cs typeface="+mj-cs"/>
            </a:endParaRPr>
          </a:p>
        </p:txBody>
      </p:sp>
      <p:graphicFrame>
        <p:nvGraphicFramePr>
          <p:cNvPr id="20" name="19 Tabla"/>
          <p:cNvGraphicFramePr>
            <a:graphicFrameLocks noGrp="1"/>
          </p:cNvGraphicFramePr>
          <p:nvPr/>
        </p:nvGraphicFramePr>
        <p:xfrm>
          <a:off x="714375" y="2071688"/>
          <a:ext cx="8001001" cy="3471861"/>
        </p:xfrm>
        <a:graphic>
          <a:graphicData uri="http://schemas.openxmlformats.org/drawingml/2006/table">
            <a:tbl>
              <a:tblPr/>
              <a:tblGrid>
                <a:gridCol w="838871"/>
                <a:gridCol w="1783126"/>
                <a:gridCol w="2021441"/>
                <a:gridCol w="3357563"/>
              </a:tblGrid>
              <a:tr h="642881">
                <a:tc>
                  <a:txBody>
                    <a:bodyPr/>
                    <a:lstStyle/>
                    <a:p>
                      <a:pPr marL="0" marR="0">
                        <a:lnSpc>
                          <a:spcPct val="115000"/>
                        </a:lnSpc>
                        <a:spcBef>
                          <a:spcPts val="0"/>
                        </a:spcBef>
                        <a:spcAft>
                          <a:spcPts val="1000"/>
                        </a:spcAft>
                      </a:pPr>
                      <a:r>
                        <a:rPr lang="es-MX" sz="2000" b="1" dirty="0">
                          <a:solidFill>
                            <a:schemeClr val="bg1"/>
                          </a:solidFill>
                          <a:latin typeface="Century Gothic" pitchFamily="34" charset="0"/>
                          <a:ea typeface="Calibri"/>
                          <a:cs typeface="Times New Roman"/>
                        </a:rPr>
                        <a:t>Regla   </a:t>
                      </a:r>
                      <a:endParaRPr lang="en-US" sz="2000" dirty="0">
                        <a:solidFill>
                          <a:schemeClr val="bg1"/>
                        </a:solidFill>
                        <a:latin typeface="Century Gothic" pitchFamily="34" charset="0"/>
                        <a:ea typeface="Calibri"/>
                        <a:cs typeface="Times New Roman"/>
                      </a:endParaRPr>
                    </a:p>
                  </a:txBody>
                  <a:tcPr marL="4668" marR="4668" marT="4668" marB="0">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4F81BD"/>
                    </a:solidFill>
                  </a:tcPr>
                </a:tc>
                <a:tc>
                  <a:txBody>
                    <a:bodyPr/>
                    <a:lstStyle/>
                    <a:p>
                      <a:pPr marL="0" marR="0" algn="ctr">
                        <a:lnSpc>
                          <a:spcPct val="115000"/>
                        </a:lnSpc>
                        <a:spcBef>
                          <a:spcPts val="0"/>
                        </a:spcBef>
                        <a:spcAft>
                          <a:spcPts val="1000"/>
                        </a:spcAft>
                      </a:pPr>
                      <a:r>
                        <a:rPr lang="es-MX" sz="2000" b="1" dirty="0">
                          <a:solidFill>
                            <a:schemeClr val="bg1"/>
                          </a:solidFill>
                          <a:latin typeface="Century Gothic" pitchFamily="34" charset="0"/>
                          <a:ea typeface="Calibri"/>
                          <a:cs typeface="Times New Roman"/>
                        </a:rPr>
                        <a:t>Situación </a:t>
                      </a:r>
                      <a:r>
                        <a:rPr lang="es-MX" sz="2000" dirty="0">
                          <a:solidFill>
                            <a:schemeClr val="bg1"/>
                          </a:solidFill>
                          <a:latin typeface="Century Gothic" pitchFamily="34" charset="0"/>
                          <a:ea typeface="Calibri"/>
                          <a:cs typeface="Times New Roman"/>
                        </a:rPr>
                        <a:t> </a:t>
                      </a:r>
                      <a:r>
                        <a:rPr lang="es-MX" sz="2000" b="1" dirty="0">
                          <a:solidFill>
                            <a:schemeClr val="bg1"/>
                          </a:solidFill>
                          <a:latin typeface="Century Gothic" pitchFamily="34" charset="0"/>
                          <a:ea typeface="Calibri"/>
                          <a:cs typeface="Times New Roman"/>
                        </a:rPr>
                        <a:t> </a:t>
                      </a:r>
                      <a:endParaRPr lang="en-US" sz="2000" dirty="0">
                        <a:solidFill>
                          <a:schemeClr val="bg1"/>
                        </a:solidFill>
                        <a:latin typeface="Century Gothic" pitchFamily="34" charset="0"/>
                        <a:ea typeface="Calibri"/>
                        <a:cs typeface="Times New Roman"/>
                      </a:endParaRPr>
                    </a:p>
                  </a:txBody>
                  <a:tcPr marL="4668" marR="4668" marT="4668" marB="0">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4F81BD"/>
                    </a:solidFill>
                  </a:tcPr>
                </a:tc>
                <a:tc>
                  <a:txBody>
                    <a:bodyPr/>
                    <a:lstStyle/>
                    <a:p>
                      <a:pPr marL="0" marR="0" algn="ctr">
                        <a:lnSpc>
                          <a:spcPct val="115000"/>
                        </a:lnSpc>
                        <a:spcBef>
                          <a:spcPts val="0"/>
                        </a:spcBef>
                        <a:spcAft>
                          <a:spcPts val="1000"/>
                        </a:spcAft>
                      </a:pPr>
                      <a:r>
                        <a:rPr lang="es-MX" sz="2000" b="1" dirty="0">
                          <a:solidFill>
                            <a:schemeClr val="bg1"/>
                          </a:solidFill>
                          <a:latin typeface="Century Gothic" pitchFamily="34" charset="0"/>
                          <a:ea typeface="Calibri"/>
                          <a:cs typeface="Times New Roman"/>
                        </a:rPr>
                        <a:t>2011 </a:t>
                      </a:r>
                      <a:endParaRPr lang="en-US" sz="2000" dirty="0">
                        <a:solidFill>
                          <a:schemeClr val="bg1"/>
                        </a:solidFill>
                        <a:latin typeface="Century Gothic" pitchFamily="34" charset="0"/>
                        <a:ea typeface="Calibri"/>
                        <a:cs typeface="Times New Roman"/>
                      </a:endParaRPr>
                    </a:p>
                  </a:txBody>
                  <a:tcPr marL="4668" marR="4668" marT="4668" marB="0">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4F81BD"/>
                    </a:solidFill>
                  </a:tcPr>
                </a:tc>
                <a:tc>
                  <a:txBody>
                    <a:bodyPr/>
                    <a:lstStyle/>
                    <a:p>
                      <a:pPr marL="0" marR="0" algn="ctr">
                        <a:lnSpc>
                          <a:spcPct val="115000"/>
                        </a:lnSpc>
                        <a:spcBef>
                          <a:spcPts val="0"/>
                        </a:spcBef>
                        <a:spcAft>
                          <a:spcPts val="1000"/>
                        </a:spcAft>
                      </a:pPr>
                      <a:r>
                        <a:rPr lang="es-MX" sz="2000" b="1" dirty="0">
                          <a:solidFill>
                            <a:schemeClr val="bg1"/>
                          </a:solidFill>
                          <a:latin typeface="Century Gothic" pitchFamily="34" charset="0"/>
                          <a:ea typeface="Calibri"/>
                          <a:cs typeface="Times New Roman"/>
                        </a:rPr>
                        <a:t>2012 </a:t>
                      </a:r>
                      <a:endParaRPr lang="en-US" sz="2000" dirty="0">
                        <a:solidFill>
                          <a:schemeClr val="bg1"/>
                        </a:solidFill>
                        <a:latin typeface="Century Gothic" pitchFamily="34" charset="0"/>
                        <a:ea typeface="Calibri"/>
                        <a:cs typeface="Times New Roman"/>
                      </a:endParaRPr>
                    </a:p>
                  </a:txBody>
                  <a:tcPr marL="4668" marR="4668" marT="4668" marB="0">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4F81BD"/>
                    </a:solidFill>
                  </a:tcPr>
                </a:tc>
              </a:tr>
              <a:tr h="514480">
                <a:tc>
                  <a:txBody>
                    <a:bodyPr/>
                    <a:lstStyle/>
                    <a:p>
                      <a:pPr marL="0" marR="0">
                        <a:lnSpc>
                          <a:spcPct val="115000"/>
                        </a:lnSpc>
                        <a:spcBef>
                          <a:spcPts val="0"/>
                        </a:spcBef>
                        <a:spcAft>
                          <a:spcPts val="1000"/>
                        </a:spcAft>
                      </a:pPr>
                      <a:r>
                        <a:rPr lang="es-MX" sz="2000" b="1" dirty="0">
                          <a:solidFill>
                            <a:schemeClr val="bg1"/>
                          </a:solidFill>
                          <a:latin typeface="Century Gothic" pitchFamily="34" charset="0"/>
                          <a:ea typeface="Calibri"/>
                          <a:cs typeface="Times New Roman"/>
                        </a:rPr>
                        <a:t>3.8.9   </a:t>
                      </a:r>
                      <a:endParaRPr lang="en-US" sz="2000" dirty="0">
                        <a:solidFill>
                          <a:schemeClr val="bg1"/>
                        </a:solidFill>
                        <a:latin typeface="Century Gothic" pitchFamily="34" charset="0"/>
                        <a:ea typeface="Calibri"/>
                        <a:cs typeface="Times New Roman"/>
                      </a:endParaRPr>
                    </a:p>
                  </a:txBody>
                  <a:tcPr marL="4668" marR="4668" marT="4668" marB="0">
                    <a:lnL>
                      <a:noFill/>
                    </a:lnL>
                    <a:lnR>
                      <a:noFill/>
                    </a:lnR>
                    <a:lnT w="19050" cap="flat" cmpd="sng" algn="ctr">
                      <a:solidFill>
                        <a:srgbClr val="000000"/>
                      </a:solidFill>
                      <a:prstDash val="solid"/>
                      <a:round/>
                      <a:headEnd type="none" w="med" len="med"/>
                      <a:tailEnd type="none" w="med" len="med"/>
                    </a:lnT>
                    <a:lnB>
                      <a:noFill/>
                    </a:lnB>
                    <a:solidFill>
                      <a:srgbClr val="4F81BD"/>
                    </a:solidFill>
                  </a:tcPr>
                </a:tc>
                <a:tc>
                  <a:txBody>
                    <a:bodyPr/>
                    <a:lstStyle/>
                    <a:p>
                      <a:pPr marL="0" marR="0">
                        <a:lnSpc>
                          <a:spcPct val="115000"/>
                        </a:lnSpc>
                        <a:spcBef>
                          <a:spcPts val="0"/>
                        </a:spcBef>
                        <a:spcAft>
                          <a:spcPts val="1000"/>
                        </a:spcAft>
                      </a:pPr>
                      <a:r>
                        <a:rPr lang="es-MX" sz="2000" dirty="0">
                          <a:latin typeface="Century Gothic" pitchFamily="34" charset="0"/>
                          <a:ea typeface="Calibri"/>
                          <a:cs typeface="Times New Roman"/>
                        </a:rPr>
                        <a:t> Se adiciona   </a:t>
                      </a:r>
                      <a:endParaRPr lang="en-US" sz="2000" dirty="0">
                        <a:latin typeface="Century Gothic" pitchFamily="34" charset="0"/>
                        <a:ea typeface="Calibri"/>
                        <a:cs typeface="Times New Roman"/>
                      </a:endParaRPr>
                    </a:p>
                  </a:txBody>
                  <a:tcPr marL="4668" marR="4668" marT="4668" marB="0">
                    <a:lnL>
                      <a:noFill/>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D8D8D8"/>
                    </a:solidFill>
                  </a:tcPr>
                </a:tc>
                <a:tc>
                  <a:txBody>
                    <a:bodyPr/>
                    <a:lstStyle/>
                    <a:p>
                      <a:pPr marL="0" marR="0">
                        <a:lnSpc>
                          <a:spcPct val="115000"/>
                        </a:lnSpc>
                        <a:spcBef>
                          <a:spcPts val="0"/>
                        </a:spcBef>
                        <a:spcAft>
                          <a:spcPts val="1000"/>
                        </a:spcAft>
                      </a:pPr>
                      <a:r>
                        <a:rPr lang="es-MX" sz="2000" dirty="0">
                          <a:latin typeface="Century Gothic" pitchFamily="34" charset="0"/>
                          <a:ea typeface="Calibri"/>
                          <a:cs typeface="Times New Roman"/>
                        </a:rPr>
                        <a:t>  </a:t>
                      </a:r>
                      <a:endParaRPr lang="en-US" sz="2000" dirty="0">
                        <a:latin typeface="Century Gothic" pitchFamily="34" charset="0"/>
                        <a:ea typeface="Calibri"/>
                        <a:cs typeface="Times New Roman"/>
                      </a:endParaRPr>
                    </a:p>
                  </a:txBody>
                  <a:tcPr marL="4668" marR="4668" marT="466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D8D8D8"/>
                    </a:solidFill>
                  </a:tcPr>
                </a:tc>
                <a:tc>
                  <a:txBody>
                    <a:bodyPr/>
                    <a:lstStyle/>
                    <a:p>
                      <a:pPr marL="0" marR="0" algn="ctr">
                        <a:lnSpc>
                          <a:spcPct val="115000"/>
                        </a:lnSpc>
                        <a:spcBef>
                          <a:spcPts val="0"/>
                        </a:spcBef>
                        <a:spcAft>
                          <a:spcPts val="1000"/>
                        </a:spcAft>
                      </a:pPr>
                      <a:r>
                        <a:rPr lang="es-MX" sz="2000" dirty="0">
                          <a:latin typeface="Century Gothic" pitchFamily="34" charset="0"/>
                          <a:ea typeface="Calibri"/>
                          <a:cs typeface="Times New Roman"/>
                        </a:rPr>
                        <a:t> </a:t>
                      </a:r>
                      <a:r>
                        <a:rPr lang="es-MX" sz="2000" dirty="0" smtClean="0">
                          <a:latin typeface="Century Gothic" pitchFamily="34" charset="0"/>
                          <a:ea typeface="Calibri"/>
                          <a:cs typeface="Times New Roman"/>
                        </a:rPr>
                        <a:t> Facilidades </a:t>
                      </a:r>
                      <a:r>
                        <a:rPr lang="es-MX" sz="2000" dirty="0">
                          <a:latin typeface="Century Gothic" pitchFamily="34" charset="0"/>
                          <a:ea typeface="Calibri"/>
                          <a:cs typeface="Times New Roman"/>
                        </a:rPr>
                        <a:t>de las NEEC </a:t>
                      </a:r>
                      <a:endParaRPr lang="en-US" sz="2000" dirty="0">
                        <a:latin typeface="Century Gothic" pitchFamily="34" charset="0"/>
                        <a:ea typeface="Calibri"/>
                        <a:cs typeface="Times New Roman"/>
                      </a:endParaRPr>
                    </a:p>
                  </a:txBody>
                  <a:tcPr marL="4668" marR="4668" marT="4668" marB="0">
                    <a:lnL w="1270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a:noFill/>
                    </a:lnB>
                    <a:solidFill>
                      <a:srgbClr val="D8D8D8"/>
                    </a:solidFill>
                  </a:tcPr>
                </a:tc>
              </a:tr>
              <a:tr h="771500">
                <a:tc>
                  <a:txBody>
                    <a:bodyPr/>
                    <a:lstStyle/>
                    <a:p>
                      <a:pPr marL="0" marR="0">
                        <a:lnSpc>
                          <a:spcPct val="115000"/>
                        </a:lnSpc>
                        <a:spcBef>
                          <a:spcPts val="0"/>
                        </a:spcBef>
                        <a:spcAft>
                          <a:spcPts val="1000"/>
                        </a:spcAft>
                      </a:pPr>
                      <a:r>
                        <a:rPr lang="es-MX" sz="2000" b="1" dirty="0">
                          <a:solidFill>
                            <a:schemeClr val="bg1"/>
                          </a:solidFill>
                          <a:latin typeface="Century Gothic" pitchFamily="34" charset="0"/>
                          <a:ea typeface="Calibri"/>
                          <a:cs typeface="Times New Roman"/>
                        </a:rPr>
                        <a:t>3.8.10   </a:t>
                      </a:r>
                      <a:endParaRPr lang="en-US" sz="2000" dirty="0">
                        <a:solidFill>
                          <a:schemeClr val="bg1"/>
                        </a:solidFill>
                        <a:latin typeface="Century Gothic" pitchFamily="34" charset="0"/>
                        <a:ea typeface="Calibri"/>
                        <a:cs typeface="Times New Roman"/>
                      </a:endParaRPr>
                    </a:p>
                  </a:txBody>
                  <a:tcPr marL="4668" marR="4668" marT="4668" marB="0">
                    <a:lnL>
                      <a:noFill/>
                    </a:lnL>
                    <a:lnR>
                      <a:noFill/>
                    </a:lnR>
                    <a:lnT>
                      <a:noFill/>
                    </a:lnT>
                    <a:lnB>
                      <a:noFill/>
                    </a:lnB>
                    <a:solidFill>
                      <a:srgbClr val="4F81BD"/>
                    </a:solidFill>
                  </a:tcPr>
                </a:tc>
                <a:tc>
                  <a:txBody>
                    <a:bodyPr/>
                    <a:lstStyle/>
                    <a:p>
                      <a:pPr marL="0" marR="0">
                        <a:lnSpc>
                          <a:spcPct val="115000"/>
                        </a:lnSpc>
                        <a:spcBef>
                          <a:spcPts val="0"/>
                        </a:spcBef>
                        <a:spcAft>
                          <a:spcPts val="1000"/>
                        </a:spcAft>
                      </a:pPr>
                      <a:r>
                        <a:rPr lang="es-MX" sz="2000" dirty="0">
                          <a:latin typeface="Century Gothic" pitchFamily="34" charset="0"/>
                          <a:ea typeface="Calibri"/>
                          <a:cs typeface="Times New Roman"/>
                        </a:rPr>
                        <a:t> Se adiciona  </a:t>
                      </a:r>
                      <a:endParaRPr lang="en-US" sz="2000" dirty="0">
                        <a:latin typeface="Century Gothic" pitchFamily="34" charset="0"/>
                        <a:ea typeface="Calibri"/>
                        <a:cs typeface="Times New Roman"/>
                      </a:endParaRPr>
                    </a:p>
                  </a:txBody>
                  <a:tcPr marL="4668" marR="4668" marT="4668" marB="0">
                    <a:lnL>
                      <a:noFill/>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pPr>
                      <a:endParaRPr lang="en-US" sz="2000" dirty="0">
                        <a:latin typeface="Century Gothic" pitchFamily="34" charset="0"/>
                        <a:ea typeface="Times New Roman"/>
                        <a:cs typeface="Times New Roman"/>
                      </a:endParaRPr>
                    </a:p>
                  </a:txBody>
                  <a:tcPr marL="4668" marR="4668" marT="466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1000"/>
                        </a:spcAft>
                      </a:pPr>
                      <a:r>
                        <a:rPr lang="es-MX" sz="2000" dirty="0">
                          <a:latin typeface="Century Gothic" pitchFamily="34" charset="0"/>
                          <a:ea typeface="Calibri"/>
                          <a:cs typeface="Times New Roman"/>
                        </a:rPr>
                        <a:t> </a:t>
                      </a:r>
                      <a:r>
                        <a:rPr lang="es-MX" sz="2000" dirty="0" smtClean="0">
                          <a:latin typeface="Century Gothic" pitchFamily="34" charset="0"/>
                          <a:ea typeface="Calibri"/>
                          <a:cs typeface="Times New Roman"/>
                        </a:rPr>
                        <a:t> Facilidades </a:t>
                      </a:r>
                      <a:r>
                        <a:rPr lang="es-MX" sz="2000" dirty="0">
                          <a:latin typeface="Century Gothic" pitchFamily="34" charset="0"/>
                          <a:ea typeface="Calibri"/>
                          <a:cs typeface="Times New Roman"/>
                        </a:rPr>
                        <a:t>de las NEEC   controladoras  </a:t>
                      </a:r>
                      <a:endParaRPr lang="en-US" sz="2000" dirty="0">
                        <a:latin typeface="Century Gothic" pitchFamily="34" charset="0"/>
                        <a:ea typeface="Calibri"/>
                        <a:cs typeface="Times New Roman"/>
                      </a:endParaRPr>
                    </a:p>
                  </a:txBody>
                  <a:tcPr marL="4668" marR="4668" marT="4668" marB="0">
                    <a:lnL w="12700" cap="flat" cmpd="sng" algn="ctr">
                      <a:solidFill>
                        <a:srgbClr val="000000"/>
                      </a:solidFill>
                      <a:prstDash val="solid"/>
                      <a:round/>
                      <a:headEnd type="none" w="med" len="med"/>
                      <a:tailEnd type="none" w="med" len="med"/>
                    </a:lnL>
                    <a:lnR>
                      <a:noFill/>
                    </a:lnR>
                    <a:lnT>
                      <a:noFill/>
                    </a:lnT>
                    <a:lnB>
                      <a:noFill/>
                    </a:lnB>
                  </a:tcPr>
                </a:tc>
              </a:tr>
              <a:tr h="771500">
                <a:tc>
                  <a:txBody>
                    <a:bodyPr/>
                    <a:lstStyle/>
                    <a:p>
                      <a:pPr marL="0" marR="0">
                        <a:lnSpc>
                          <a:spcPct val="115000"/>
                        </a:lnSpc>
                        <a:spcBef>
                          <a:spcPts val="0"/>
                        </a:spcBef>
                        <a:spcAft>
                          <a:spcPts val="1000"/>
                        </a:spcAft>
                      </a:pPr>
                      <a:r>
                        <a:rPr lang="es-MX" sz="2000" b="1" dirty="0">
                          <a:solidFill>
                            <a:schemeClr val="bg1"/>
                          </a:solidFill>
                          <a:latin typeface="Century Gothic" pitchFamily="34" charset="0"/>
                          <a:ea typeface="Calibri"/>
                          <a:cs typeface="Times New Roman"/>
                        </a:rPr>
                        <a:t>3.8.11   </a:t>
                      </a:r>
                      <a:endParaRPr lang="en-US" sz="2000" dirty="0">
                        <a:solidFill>
                          <a:schemeClr val="bg1"/>
                        </a:solidFill>
                        <a:latin typeface="Century Gothic" pitchFamily="34" charset="0"/>
                        <a:ea typeface="Calibri"/>
                        <a:cs typeface="Times New Roman"/>
                      </a:endParaRPr>
                    </a:p>
                  </a:txBody>
                  <a:tcPr marL="4668" marR="4668" marT="4668" marB="0">
                    <a:lnL>
                      <a:noFill/>
                    </a:lnL>
                    <a:lnR>
                      <a:noFill/>
                    </a:lnR>
                    <a:lnT>
                      <a:noFill/>
                    </a:lnT>
                    <a:lnB>
                      <a:noFill/>
                    </a:lnB>
                    <a:solidFill>
                      <a:srgbClr val="4F81BD"/>
                    </a:solidFill>
                  </a:tcPr>
                </a:tc>
                <a:tc>
                  <a:txBody>
                    <a:bodyPr/>
                    <a:lstStyle/>
                    <a:p>
                      <a:pPr marL="0" marR="0">
                        <a:lnSpc>
                          <a:spcPct val="115000"/>
                        </a:lnSpc>
                        <a:spcBef>
                          <a:spcPts val="0"/>
                        </a:spcBef>
                        <a:spcAft>
                          <a:spcPts val="1000"/>
                        </a:spcAft>
                      </a:pPr>
                      <a:r>
                        <a:rPr lang="es-MX" sz="2000" dirty="0">
                          <a:latin typeface="Century Gothic" pitchFamily="34" charset="0"/>
                          <a:ea typeface="Calibri"/>
                          <a:cs typeface="Times New Roman"/>
                        </a:rPr>
                        <a:t> Se adiciona  </a:t>
                      </a:r>
                      <a:endParaRPr lang="en-US" sz="2000" dirty="0">
                        <a:latin typeface="Century Gothic" pitchFamily="34" charset="0"/>
                        <a:ea typeface="Calibri"/>
                        <a:cs typeface="Times New Roman"/>
                      </a:endParaRPr>
                    </a:p>
                  </a:txBody>
                  <a:tcPr marL="4668" marR="4668" marT="4668" marB="0">
                    <a:lnL>
                      <a:noFill/>
                    </a:lnL>
                    <a:lnR w="12700" cap="flat" cmpd="sng" algn="ctr">
                      <a:solidFill>
                        <a:srgbClr val="000000"/>
                      </a:solidFill>
                      <a:prstDash val="solid"/>
                      <a:round/>
                      <a:headEnd type="none" w="med" len="med"/>
                      <a:tailEnd type="none" w="med" len="med"/>
                    </a:lnR>
                    <a:lnT>
                      <a:noFill/>
                    </a:lnT>
                    <a:lnB>
                      <a:noFill/>
                    </a:lnB>
                    <a:solidFill>
                      <a:srgbClr val="D8D8D8"/>
                    </a:solidFill>
                  </a:tcPr>
                </a:tc>
                <a:tc>
                  <a:txBody>
                    <a:bodyPr/>
                    <a:lstStyle/>
                    <a:p>
                      <a:pPr marL="0" marR="0">
                        <a:lnSpc>
                          <a:spcPct val="115000"/>
                        </a:lnSpc>
                        <a:spcBef>
                          <a:spcPts val="0"/>
                        </a:spcBef>
                        <a:spcAft>
                          <a:spcPts val="1000"/>
                        </a:spcAft>
                      </a:pPr>
                      <a:r>
                        <a:rPr lang="es-MX" sz="2000" dirty="0">
                          <a:latin typeface="Century Gothic" pitchFamily="34" charset="0"/>
                          <a:ea typeface="Calibri"/>
                          <a:cs typeface="Times New Roman"/>
                        </a:rPr>
                        <a:t>  </a:t>
                      </a:r>
                      <a:endParaRPr lang="en-US" sz="2000" dirty="0">
                        <a:latin typeface="Century Gothic" pitchFamily="34" charset="0"/>
                        <a:ea typeface="Calibri"/>
                        <a:cs typeface="Times New Roman"/>
                      </a:endParaRPr>
                    </a:p>
                  </a:txBody>
                  <a:tcPr marL="4668" marR="4668" marT="466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8D8D8"/>
                    </a:solidFill>
                  </a:tcPr>
                </a:tc>
                <a:tc>
                  <a:txBody>
                    <a:bodyPr/>
                    <a:lstStyle/>
                    <a:p>
                      <a:pPr marL="0" marR="0" algn="ctr">
                        <a:lnSpc>
                          <a:spcPct val="115000"/>
                        </a:lnSpc>
                        <a:spcBef>
                          <a:spcPts val="0"/>
                        </a:spcBef>
                        <a:spcAft>
                          <a:spcPts val="1000"/>
                        </a:spcAft>
                      </a:pPr>
                      <a:r>
                        <a:rPr lang="es-MX" sz="2000" dirty="0">
                          <a:latin typeface="Century Gothic" pitchFamily="34" charset="0"/>
                          <a:ea typeface="Calibri"/>
                          <a:cs typeface="Times New Roman"/>
                        </a:rPr>
                        <a:t> </a:t>
                      </a:r>
                      <a:r>
                        <a:rPr lang="es-MX" sz="2000" dirty="0" smtClean="0">
                          <a:latin typeface="Century Gothic" pitchFamily="34" charset="0"/>
                          <a:ea typeface="Calibri"/>
                          <a:cs typeface="Times New Roman"/>
                        </a:rPr>
                        <a:t> Facilidades </a:t>
                      </a:r>
                      <a:r>
                        <a:rPr lang="es-MX" sz="2000" dirty="0">
                          <a:latin typeface="Century Gothic" pitchFamily="34" charset="0"/>
                          <a:ea typeface="Calibri"/>
                          <a:cs typeface="Times New Roman"/>
                        </a:rPr>
                        <a:t>de las NEEC </a:t>
                      </a:r>
                      <a:r>
                        <a:rPr lang="es-MX" sz="2000" dirty="0" smtClean="0">
                          <a:latin typeface="Century Gothic" pitchFamily="34" charset="0"/>
                          <a:ea typeface="Calibri"/>
                          <a:cs typeface="Times New Roman"/>
                        </a:rPr>
                        <a:t>        IMMEX   </a:t>
                      </a:r>
                      <a:r>
                        <a:rPr lang="es-MX" sz="2000" dirty="0">
                          <a:latin typeface="Century Gothic" pitchFamily="34" charset="0"/>
                          <a:ea typeface="Calibri"/>
                          <a:cs typeface="Times New Roman"/>
                        </a:rPr>
                        <a:t>aeronaves  </a:t>
                      </a:r>
                      <a:endParaRPr lang="en-US" sz="2000" dirty="0">
                        <a:latin typeface="Century Gothic" pitchFamily="34" charset="0"/>
                        <a:ea typeface="Calibri"/>
                        <a:cs typeface="Times New Roman"/>
                      </a:endParaRPr>
                    </a:p>
                  </a:txBody>
                  <a:tcPr marL="4668" marR="4668" marT="4668" marB="0">
                    <a:lnL w="12700" cap="flat" cmpd="sng" algn="ctr">
                      <a:solidFill>
                        <a:srgbClr val="000000"/>
                      </a:solidFill>
                      <a:prstDash val="solid"/>
                      <a:round/>
                      <a:headEnd type="none" w="med" len="med"/>
                      <a:tailEnd type="none" w="med" len="med"/>
                    </a:lnL>
                    <a:lnR>
                      <a:noFill/>
                    </a:lnR>
                    <a:lnT>
                      <a:noFill/>
                    </a:lnT>
                    <a:lnB>
                      <a:noFill/>
                    </a:lnB>
                    <a:solidFill>
                      <a:srgbClr val="D8D8D8"/>
                    </a:solidFill>
                  </a:tcPr>
                </a:tc>
              </a:tr>
              <a:tr h="771500">
                <a:tc>
                  <a:txBody>
                    <a:bodyPr/>
                    <a:lstStyle/>
                    <a:p>
                      <a:pPr marL="0" marR="0">
                        <a:lnSpc>
                          <a:spcPct val="115000"/>
                        </a:lnSpc>
                        <a:spcBef>
                          <a:spcPts val="0"/>
                        </a:spcBef>
                        <a:spcAft>
                          <a:spcPts val="1000"/>
                        </a:spcAft>
                      </a:pPr>
                      <a:r>
                        <a:rPr lang="es-MX" sz="2000" b="1" dirty="0">
                          <a:solidFill>
                            <a:schemeClr val="bg1"/>
                          </a:solidFill>
                          <a:latin typeface="Century Gothic" pitchFamily="34" charset="0"/>
                          <a:ea typeface="Calibri"/>
                          <a:cs typeface="Times New Roman"/>
                        </a:rPr>
                        <a:t>3.8.12   </a:t>
                      </a:r>
                      <a:endParaRPr lang="en-US" sz="2000" dirty="0">
                        <a:solidFill>
                          <a:schemeClr val="bg1"/>
                        </a:solidFill>
                        <a:latin typeface="Century Gothic" pitchFamily="34" charset="0"/>
                        <a:ea typeface="Calibri"/>
                        <a:cs typeface="Times New Roman"/>
                      </a:endParaRPr>
                    </a:p>
                  </a:txBody>
                  <a:tcPr marL="4668" marR="4668" marT="4668" marB="0">
                    <a:lnL>
                      <a:noFill/>
                    </a:lnL>
                    <a:lnR>
                      <a:noFill/>
                    </a:lnR>
                    <a:lnT>
                      <a:noFill/>
                    </a:lnT>
                    <a:lnB w="19050" cap="flat" cmpd="sng" algn="ctr">
                      <a:solidFill>
                        <a:srgbClr val="000000"/>
                      </a:solidFill>
                      <a:prstDash val="solid"/>
                      <a:round/>
                      <a:headEnd type="none" w="med" len="med"/>
                      <a:tailEnd type="none" w="med" len="med"/>
                    </a:lnB>
                    <a:solidFill>
                      <a:srgbClr val="4F81BD"/>
                    </a:solidFill>
                  </a:tcPr>
                </a:tc>
                <a:tc>
                  <a:txBody>
                    <a:bodyPr/>
                    <a:lstStyle/>
                    <a:p>
                      <a:pPr marL="0" marR="0">
                        <a:lnSpc>
                          <a:spcPct val="115000"/>
                        </a:lnSpc>
                        <a:spcBef>
                          <a:spcPts val="0"/>
                        </a:spcBef>
                        <a:spcAft>
                          <a:spcPts val="1000"/>
                        </a:spcAft>
                      </a:pPr>
                      <a:r>
                        <a:rPr lang="es-MX" sz="2000" dirty="0">
                          <a:latin typeface="Century Gothic" pitchFamily="34" charset="0"/>
                          <a:ea typeface="Calibri"/>
                          <a:cs typeface="Times New Roman"/>
                        </a:rPr>
                        <a:t> Se adiciona  </a:t>
                      </a:r>
                      <a:endParaRPr lang="en-US" sz="2000" dirty="0">
                        <a:latin typeface="Century Gothic" pitchFamily="34" charset="0"/>
                        <a:ea typeface="Calibri"/>
                        <a:cs typeface="Times New Roman"/>
                      </a:endParaRPr>
                    </a:p>
                  </a:txBody>
                  <a:tcPr marL="4668" marR="4668" marT="4668" marB="0">
                    <a:lnL>
                      <a:noFill/>
                    </a:lnL>
                    <a:lnR w="1270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s-MX" sz="2000" dirty="0">
                          <a:latin typeface="Century Gothic" pitchFamily="34" charset="0"/>
                          <a:ea typeface="Calibri"/>
                          <a:cs typeface="Times New Roman"/>
                        </a:rPr>
                        <a:t>  </a:t>
                      </a:r>
                      <a:endParaRPr lang="en-US" sz="2000" dirty="0">
                        <a:latin typeface="Century Gothic" pitchFamily="34" charset="0"/>
                        <a:ea typeface="Calibri"/>
                        <a:cs typeface="Times New Roman"/>
                      </a:endParaRPr>
                    </a:p>
                  </a:txBody>
                  <a:tcPr marL="4668" marR="4668" marT="466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s-MX" sz="2000" dirty="0">
                          <a:latin typeface="Century Gothic" pitchFamily="34" charset="0"/>
                          <a:ea typeface="Calibri"/>
                          <a:cs typeface="Times New Roman"/>
                        </a:rPr>
                        <a:t> </a:t>
                      </a:r>
                      <a:r>
                        <a:rPr lang="es-MX" sz="2000" dirty="0" smtClean="0">
                          <a:latin typeface="Century Gothic" pitchFamily="34" charset="0"/>
                          <a:ea typeface="Calibri"/>
                          <a:cs typeface="Times New Roman"/>
                        </a:rPr>
                        <a:t> Facilidades </a:t>
                      </a:r>
                      <a:r>
                        <a:rPr lang="es-MX" sz="2000" dirty="0">
                          <a:latin typeface="Century Gothic" pitchFamily="34" charset="0"/>
                          <a:ea typeface="Calibri"/>
                          <a:cs typeface="Times New Roman"/>
                        </a:rPr>
                        <a:t>de las NEEC SECIIT  </a:t>
                      </a:r>
                      <a:endParaRPr lang="en-US" sz="2000" dirty="0">
                        <a:latin typeface="Century Gothic" pitchFamily="34" charset="0"/>
                        <a:ea typeface="Calibri"/>
                        <a:cs typeface="Times New Roman"/>
                      </a:endParaRPr>
                    </a:p>
                  </a:txBody>
                  <a:tcPr marL="4668" marR="4668" marT="4668" marB="0">
                    <a:lnL w="12700" cap="flat" cmpd="sng" algn="ctr">
                      <a:solidFill>
                        <a:srgbClr val="000000"/>
                      </a:solidFill>
                      <a:prstDash val="solid"/>
                      <a:round/>
                      <a:headEnd type="none" w="med" len="med"/>
                      <a:tailEnd type="none" w="med" len="med"/>
                    </a:lnL>
                    <a:lnR>
                      <a:noFill/>
                    </a:lnR>
                    <a:lnT>
                      <a:noFill/>
                    </a:lnT>
                    <a:lnB w="19050" cap="flat" cmpd="sng" algn="ctr">
                      <a:solidFill>
                        <a:srgbClr val="000000"/>
                      </a:solidFill>
                      <a:prstDash val="solid"/>
                      <a:round/>
                      <a:headEnd type="none" w="med" len="med"/>
                      <a:tailEnd type="none" w="med" len="med"/>
                    </a:lnB>
                  </a:tcPr>
                </a:tc>
              </a:tr>
            </a:tbl>
          </a:graphicData>
        </a:graphic>
      </p:graphicFrame>
      <p:pic>
        <p:nvPicPr>
          <p:cNvPr id="114725" name="Picture 5"/>
          <p:cNvPicPr>
            <a:picLocks noChangeAspect="1" noChangeArrowheads="1"/>
          </p:cNvPicPr>
          <p:nvPr/>
        </p:nvPicPr>
        <p:blipFill>
          <a:blip r:embed="rId3" cstate="print"/>
          <a:srcRect l="2022" t="39258" r="65993" b="28516"/>
          <a:stretch>
            <a:fillRect/>
          </a:stretch>
        </p:blipFill>
        <p:spPr bwMode="auto">
          <a:xfrm>
            <a:off x="1571625" y="6286500"/>
            <a:ext cx="1004888" cy="571500"/>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2000"/>
                                        <p:tgtEl>
                                          <p:spTgt spid="21"/>
                                        </p:tgtEl>
                                      </p:cBhvr>
                                    </p:animEffect>
                                  </p:childTnLst>
                                </p:cTn>
                              </p:par>
                              <p:par>
                                <p:cTn id="11" presetID="47"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1000"/>
                                        <p:tgtEl>
                                          <p:spTgt spid="20"/>
                                        </p:tgtEl>
                                      </p:cBhvr>
                                    </p:animEffect>
                                    <p:anim calcmode="lin" valueType="num">
                                      <p:cBhvr>
                                        <p:cTn id="14" dur="1000" fill="hold"/>
                                        <p:tgtEl>
                                          <p:spTgt spid="20"/>
                                        </p:tgtEl>
                                        <p:attrNameLst>
                                          <p:attrName>ppt_x</p:attrName>
                                        </p:attrNameLst>
                                      </p:cBhvr>
                                      <p:tavLst>
                                        <p:tav tm="0">
                                          <p:val>
                                            <p:strVal val="#ppt_x"/>
                                          </p:val>
                                        </p:tav>
                                        <p:tav tm="100000">
                                          <p:val>
                                            <p:strVal val="#ppt_x"/>
                                          </p:val>
                                        </p:tav>
                                      </p:tavLst>
                                    </p:anim>
                                    <p:anim calcmode="lin" valueType="num">
                                      <p:cBhvr>
                                        <p:cTn id="15"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1" grpId="0"/>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4" name="Picture 5"/>
          <p:cNvPicPr>
            <a:picLocks noChangeAspect="1" noChangeArrowheads="1"/>
          </p:cNvPicPr>
          <p:nvPr/>
        </p:nvPicPr>
        <p:blipFill>
          <a:blip r:embed="rId3" cstate="print"/>
          <a:srcRect l="2022" t="39258" r="65993" b="28516"/>
          <a:stretch>
            <a:fillRect/>
          </a:stretch>
        </p:blipFill>
        <p:spPr bwMode="auto">
          <a:xfrm>
            <a:off x="1571625" y="6286500"/>
            <a:ext cx="1004888" cy="571500"/>
          </a:xfrm>
          <a:prstGeom prst="rect">
            <a:avLst/>
          </a:prstGeom>
          <a:noFill/>
          <a:ln w="9525">
            <a:noFill/>
            <a:miter lim="800000"/>
            <a:headEnd/>
            <a:tailEnd/>
          </a:ln>
        </p:spPr>
      </p:pic>
      <p:cxnSp>
        <p:nvCxnSpPr>
          <p:cNvPr id="11" name="10 Conector recto"/>
          <p:cNvCxnSpPr/>
          <p:nvPr/>
        </p:nvCxnSpPr>
        <p:spPr>
          <a:xfrm rot="5400000">
            <a:off x="7786688" y="5572125"/>
            <a:ext cx="2571750"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3" name="12 Conector recto"/>
          <p:cNvCxnSpPr/>
          <p:nvPr/>
        </p:nvCxnSpPr>
        <p:spPr>
          <a:xfrm rot="5400000">
            <a:off x="7786687" y="5643563"/>
            <a:ext cx="24288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4" name="13 Conector recto"/>
          <p:cNvCxnSpPr/>
          <p:nvPr/>
        </p:nvCxnSpPr>
        <p:spPr>
          <a:xfrm rot="5400000">
            <a:off x="7858125" y="5786438"/>
            <a:ext cx="214312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5" name="14 Conector recto"/>
          <p:cNvCxnSpPr/>
          <p:nvPr/>
        </p:nvCxnSpPr>
        <p:spPr>
          <a:xfrm>
            <a:off x="5429250" y="6715125"/>
            <a:ext cx="3714750"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6" name="15 Conector recto"/>
          <p:cNvCxnSpPr/>
          <p:nvPr/>
        </p:nvCxnSpPr>
        <p:spPr>
          <a:xfrm>
            <a:off x="6143625" y="6643688"/>
            <a:ext cx="30003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7" name="16 Conector recto"/>
          <p:cNvCxnSpPr/>
          <p:nvPr/>
        </p:nvCxnSpPr>
        <p:spPr>
          <a:xfrm>
            <a:off x="6715125" y="6572250"/>
            <a:ext cx="24288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sp>
        <p:nvSpPr>
          <p:cNvPr id="10" name="Rectangle 2"/>
          <p:cNvSpPr txBox="1">
            <a:spLocks noChangeArrowheads="1"/>
          </p:cNvSpPr>
          <p:nvPr/>
        </p:nvSpPr>
        <p:spPr>
          <a:xfrm>
            <a:off x="2643174" y="357166"/>
            <a:ext cx="3929089" cy="571504"/>
          </a:xfrm>
          <a:prstGeom prst="rect">
            <a:avLst/>
          </a:prstGeom>
          <a:ln>
            <a:noFill/>
          </a:ln>
        </p:spPr>
        <p:style>
          <a:lnRef idx="2">
            <a:schemeClr val="dk1"/>
          </a:lnRef>
          <a:fillRef idx="1">
            <a:schemeClr val="lt1"/>
          </a:fillRef>
          <a:effectRef idx="0">
            <a:schemeClr val="dk1"/>
          </a:effectRef>
          <a:fontRef idx="minor">
            <a:schemeClr val="dk1"/>
          </a:fontRef>
        </p:style>
        <p:txBody>
          <a:bodyPr/>
          <a:lstStyle/>
          <a:p>
            <a:pPr algn="ctr" eaLnBrk="0" hangingPunct="0">
              <a:defRPr/>
            </a:pPr>
            <a:r>
              <a:rPr lang="en-US" sz="5400" kern="0" dirty="0">
                <a:ln w="18415" cmpd="sng">
                  <a:solidFill>
                    <a:srgbClr val="00478E"/>
                  </a:solidFill>
                  <a:prstDash val="solid"/>
                </a:ln>
                <a:solidFill>
                  <a:srgbClr val="003D7A"/>
                </a:solidFill>
                <a:ea typeface="+mj-ea"/>
                <a:cs typeface="+mj-cs"/>
              </a:rPr>
              <a:t>3.8.1 2011</a:t>
            </a:r>
            <a:endParaRPr lang="es-ES" sz="5400" kern="0" dirty="0">
              <a:ln w="18415" cmpd="sng">
                <a:solidFill>
                  <a:srgbClr val="00478E"/>
                </a:solidFill>
                <a:prstDash val="solid"/>
              </a:ln>
              <a:solidFill>
                <a:srgbClr val="003D7A"/>
              </a:solidFill>
              <a:ea typeface="+mj-ea"/>
              <a:cs typeface="+mj-cs"/>
            </a:endParaRPr>
          </a:p>
        </p:txBody>
      </p:sp>
      <p:sp>
        <p:nvSpPr>
          <p:cNvPr id="18" name="57 Proceso"/>
          <p:cNvSpPr/>
          <p:nvPr/>
        </p:nvSpPr>
        <p:spPr>
          <a:xfrm>
            <a:off x="1571625" y="1214438"/>
            <a:ext cx="2214563" cy="857250"/>
          </a:xfrm>
          <a:prstGeom prst="flowChartProcess">
            <a:avLst/>
          </a:prstGeom>
          <a:ln/>
        </p:spPr>
        <p:style>
          <a:lnRef idx="2">
            <a:schemeClr val="accent1"/>
          </a:lnRef>
          <a:fillRef idx="1">
            <a:schemeClr val="lt1"/>
          </a:fillRef>
          <a:effectRef idx="0">
            <a:schemeClr val="accent1"/>
          </a:effectRef>
          <a:fontRef idx="minor">
            <a:schemeClr val="dk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eaLnBrk="0" hangingPunct="0">
              <a:defRPr/>
            </a:pPr>
            <a:r>
              <a:rPr lang="es-MX" sz="1400" b="1" dirty="0" smtClean="0">
                <a:solidFill>
                  <a:srgbClr val="0052A4"/>
                </a:solidFill>
              </a:rPr>
              <a:t>Importaciones por un valor en aduana no menor a $300’000,000.00</a:t>
            </a:r>
            <a:endParaRPr lang="es-MX" sz="1400" b="1" dirty="0">
              <a:solidFill>
                <a:srgbClr val="0052A4"/>
              </a:solidFill>
            </a:endParaRPr>
          </a:p>
        </p:txBody>
      </p:sp>
      <p:sp>
        <p:nvSpPr>
          <p:cNvPr id="19" name="57 Proceso"/>
          <p:cNvSpPr/>
          <p:nvPr/>
        </p:nvSpPr>
        <p:spPr>
          <a:xfrm>
            <a:off x="1571604" y="2357430"/>
            <a:ext cx="2214578" cy="928694"/>
          </a:xfrm>
          <a:prstGeom prst="flowChartProcess">
            <a:avLst/>
          </a:prstGeom>
          <a:ln/>
        </p:spPr>
        <p:style>
          <a:lnRef idx="2">
            <a:schemeClr val="accent1"/>
          </a:lnRef>
          <a:fillRef idx="1">
            <a:schemeClr val="lt1"/>
          </a:fillRef>
          <a:effectRef idx="0">
            <a:schemeClr val="accent1"/>
          </a:effectRef>
          <a:fontRef idx="minor">
            <a:schemeClr val="dk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eaLnBrk="0" hangingPunct="0">
              <a:defRPr/>
            </a:pPr>
            <a:r>
              <a:rPr lang="es-MX" sz="1400" b="1" u="sng" dirty="0" smtClean="0">
                <a:solidFill>
                  <a:srgbClr val="0052A4"/>
                </a:solidFill>
              </a:rPr>
              <a:t>IMMEX</a:t>
            </a:r>
            <a:r>
              <a:rPr lang="es-MX" sz="1400" b="1" dirty="0" smtClean="0">
                <a:solidFill>
                  <a:srgbClr val="0052A4"/>
                </a:solidFill>
              </a:rPr>
              <a:t>  con importaciones con un  valor en aduana de $200´000,000.00</a:t>
            </a:r>
            <a:r>
              <a:rPr lang="es-MX" sz="1400" b="1" strike="sngStrike" dirty="0" smtClean="0">
                <a:solidFill>
                  <a:srgbClr val="0052A4"/>
                </a:solidFill>
              </a:rPr>
              <a:t>.</a:t>
            </a:r>
            <a:endParaRPr lang="es-MX" sz="1400" b="1" dirty="0">
              <a:solidFill>
                <a:srgbClr val="0052A4"/>
              </a:solidFill>
            </a:endParaRPr>
          </a:p>
        </p:txBody>
      </p:sp>
      <p:sp>
        <p:nvSpPr>
          <p:cNvPr id="20" name="57 Proceso"/>
          <p:cNvSpPr/>
          <p:nvPr/>
        </p:nvSpPr>
        <p:spPr>
          <a:xfrm>
            <a:off x="1571625" y="4286250"/>
            <a:ext cx="2214563" cy="1000125"/>
          </a:xfrm>
          <a:prstGeom prst="flowChartProcess">
            <a:avLst/>
          </a:prstGeom>
          <a:ln>
            <a:solidFill>
              <a:srgbClr val="0066CC"/>
            </a:solidFill>
          </a:ln>
        </p:spPr>
        <p:style>
          <a:lnRef idx="2">
            <a:schemeClr val="accent1"/>
          </a:lnRef>
          <a:fillRef idx="1">
            <a:schemeClr val="lt1"/>
          </a:fillRef>
          <a:effectRef idx="0">
            <a:schemeClr val="accent1"/>
          </a:effectRef>
          <a:fontRef idx="minor">
            <a:schemeClr val="dk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eaLnBrk="0" hangingPunct="0">
              <a:defRPr/>
            </a:pPr>
            <a:r>
              <a:rPr lang="es-MX" sz="1400" b="1" dirty="0" smtClean="0">
                <a:solidFill>
                  <a:srgbClr val="0052A4"/>
                </a:solidFill>
              </a:rPr>
              <a:t>Empresas IMMEX con dictamen favorable en los términos de la regla 3.8.6., fracción I.</a:t>
            </a:r>
            <a:endParaRPr lang="es-MX" sz="1400" b="1" dirty="0">
              <a:solidFill>
                <a:srgbClr val="0052A4"/>
              </a:solidFill>
            </a:endParaRPr>
          </a:p>
        </p:txBody>
      </p:sp>
      <p:sp>
        <p:nvSpPr>
          <p:cNvPr id="22" name="57 Proceso"/>
          <p:cNvSpPr/>
          <p:nvPr/>
        </p:nvSpPr>
        <p:spPr>
          <a:xfrm>
            <a:off x="6215063" y="1500188"/>
            <a:ext cx="2214562" cy="714375"/>
          </a:xfrm>
          <a:prstGeom prst="flowChartProcess">
            <a:avLst/>
          </a:prstGeom>
          <a:ln/>
        </p:spPr>
        <p:style>
          <a:lnRef idx="2">
            <a:schemeClr val="accent1"/>
          </a:lnRef>
          <a:fillRef idx="1">
            <a:schemeClr val="lt1"/>
          </a:fillRef>
          <a:effectRef idx="0">
            <a:schemeClr val="accent1"/>
          </a:effectRef>
          <a:fontRef idx="minor">
            <a:schemeClr val="dk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eaLnBrk="0" hangingPunct="0">
              <a:defRPr/>
            </a:pPr>
            <a:r>
              <a:rPr lang="es-MX" sz="1400" b="1" dirty="0" smtClean="0">
                <a:solidFill>
                  <a:srgbClr val="00478E"/>
                </a:solidFill>
              </a:rPr>
              <a:t>Las empresas de mensajería y paquetería</a:t>
            </a:r>
            <a:endParaRPr lang="es-MX" sz="1400" b="1" dirty="0">
              <a:solidFill>
                <a:srgbClr val="00478E"/>
              </a:solidFill>
            </a:endParaRPr>
          </a:p>
        </p:txBody>
      </p:sp>
      <p:sp>
        <p:nvSpPr>
          <p:cNvPr id="26" name="57 Proceso"/>
          <p:cNvSpPr/>
          <p:nvPr/>
        </p:nvSpPr>
        <p:spPr>
          <a:xfrm>
            <a:off x="1571625" y="3500438"/>
            <a:ext cx="2214563" cy="642937"/>
          </a:xfrm>
          <a:prstGeom prst="flowChartProcess">
            <a:avLst/>
          </a:prstGeom>
          <a:ln/>
        </p:spPr>
        <p:style>
          <a:lnRef idx="2">
            <a:schemeClr val="accent1"/>
          </a:lnRef>
          <a:fillRef idx="1">
            <a:schemeClr val="lt1"/>
          </a:fillRef>
          <a:effectRef idx="0">
            <a:schemeClr val="accent1"/>
          </a:effectRef>
          <a:fontRef idx="minor">
            <a:schemeClr val="dk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eaLnBrk="0" hangingPunct="0">
              <a:defRPr/>
            </a:pPr>
            <a:r>
              <a:rPr lang="es-MX" sz="1400" b="1" dirty="0" smtClean="0">
                <a:solidFill>
                  <a:srgbClr val="0052A4"/>
                </a:solidFill>
              </a:rPr>
              <a:t>IMMEX con imp. de $400,000,000 por grupo.</a:t>
            </a:r>
            <a:endParaRPr lang="es-MX" sz="1400" b="1" dirty="0">
              <a:solidFill>
                <a:srgbClr val="0052A4"/>
              </a:solidFill>
            </a:endParaRPr>
          </a:p>
        </p:txBody>
      </p:sp>
      <p:sp>
        <p:nvSpPr>
          <p:cNvPr id="52" name="51 CuadroTexto"/>
          <p:cNvSpPr txBox="1"/>
          <p:nvPr/>
        </p:nvSpPr>
        <p:spPr>
          <a:xfrm>
            <a:off x="714375" y="1357313"/>
            <a:ext cx="785813" cy="461962"/>
          </a:xfrm>
          <a:prstGeom prst="rect">
            <a:avLst/>
          </a:prstGeom>
          <a:noFill/>
        </p:spPr>
        <p:txBody>
          <a:bodyPr>
            <a:spAutoFit/>
          </a:bodyPr>
          <a:lstStyle/>
          <a:p>
            <a:pPr algn="ctr" eaLnBrk="0" hangingPunct="0">
              <a:defRPr/>
            </a:pPr>
            <a:r>
              <a:rPr lang="es-MX" sz="2400" dirty="0">
                <a:ln w="18415" cmpd="sng">
                  <a:noFill/>
                  <a:prstDash val="solid"/>
                </a:ln>
                <a:solidFill>
                  <a:srgbClr val="003D7A"/>
                </a:solidFill>
                <a:effectLst>
                  <a:outerShdw blurRad="63500" dir="3600000" algn="tl" rotWithShape="0">
                    <a:srgbClr val="000000">
                      <a:alpha val="70000"/>
                    </a:srgbClr>
                  </a:outerShdw>
                </a:effectLst>
                <a:latin typeface="Arial Black" pitchFamily="34" charset="0"/>
                <a:cs typeface="+mn-cs"/>
              </a:rPr>
              <a:t>A</a:t>
            </a:r>
          </a:p>
        </p:txBody>
      </p:sp>
      <p:sp>
        <p:nvSpPr>
          <p:cNvPr id="55" name="54 CuadroTexto"/>
          <p:cNvSpPr txBox="1"/>
          <p:nvPr/>
        </p:nvSpPr>
        <p:spPr>
          <a:xfrm>
            <a:off x="714375" y="4643438"/>
            <a:ext cx="785813" cy="461962"/>
          </a:xfrm>
          <a:prstGeom prst="rect">
            <a:avLst/>
          </a:prstGeom>
          <a:noFill/>
        </p:spPr>
        <p:txBody>
          <a:bodyPr>
            <a:spAutoFit/>
          </a:bodyPr>
          <a:lstStyle/>
          <a:p>
            <a:pPr algn="ctr" eaLnBrk="0" hangingPunct="0">
              <a:defRPr/>
            </a:pPr>
            <a:r>
              <a:rPr lang="es-MX" sz="2400" dirty="0">
                <a:ln w="18415" cmpd="sng">
                  <a:noFill/>
                  <a:prstDash val="solid"/>
                </a:ln>
                <a:solidFill>
                  <a:srgbClr val="003D7A"/>
                </a:solidFill>
                <a:effectLst>
                  <a:outerShdw blurRad="63500" dir="3600000" algn="tl" rotWithShape="0">
                    <a:srgbClr val="000000">
                      <a:alpha val="70000"/>
                    </a:srgbClr>
                  </a:outerShdw>
                </a:effectLst>
                <a:latin typeface="Arial Black" pitchFamily="34" charset="0"/>
                <a:cs typeface="+mn-cs"/>
              </a:rPr>
              <a:t>D</a:t>
            </a:r>
          </a:p>
        </p:txBody>
      </p:sp>
      <p:sp>
        <p:nvSpPr>
          <p:cNvPr id="56" name="55 CuadroTexto"/>
          <p:cNvSpPr txBox="1"/>
          <p:nvPr/>
        </p:nvSpPr>
        <p:spPr>
          <a:xfrm>
            <a:off x="714375" y="5715000"/>
            <a:ext cx="785813" cy="461963"/>
          </a:xfrm>
          <a:prstGeom prst="rect">
            <a:avLst/>
          </a:prstGeom>
          <a:noFill/>
        </p:spPr>
        <p:txBody>
          <a:bodyPr>
            <a:spAutoFit/>
          </a:bodyPr>
          <a:lstStyle/>
          <a:p>
            <a:pPr algn="ctr" eaLnBrk="0" hangingPunct="0">
              <a:defRPr/>
            </a:pPr>
            <a:r>
              <a:rPr lang="es-MX" sz="2400" dirty="0">
                <a:ln w="18415" cmpd="sng">
                  <a:noFill/>
                  <a:prstDash val="solid"/>
                </a:ln>
                <a:solidFill>
                  <a:srgbClr val="003D7A"/>
                </a:solidFill>
                <a:effectLst>
                  <a:outerShdw blurRad="63500" dir="3600000" algn="tl" rotWithShape="0">
                    <a:srgbClr val="000000">
                      <a:alpha val="70000"/>
                    </a:srgbClr>
                  </a:outerShdw>
                </a:effectLst>
                <a:latin typeface="Arial Black" pitchFamily="34" charset="0"/>
                <a:cs typeface="+mn-cs"/>
              </a:rPr>
              <a:t>E</a:t>
            </a:r>
          </a:p>
        </p:txBody>
      </p:sp>
      <p:sp>
        <p:nvSpPr>
          <p:cNvPr id="57" name="56 CuadroTexto"/>
          <p:cNvSpPr txBox="1"/>
          <p:nvPr/>
        </p:nvSpPr>
        <p:spPr>
          <a:xfrm>
            <a:off x="5357813" y="1643063"/>
            <a:ext cx="785812" cy="461962"/>
          </a:xfrm>
          <a:prstGeom prst="rect">
            <a:avLst/>
          </a:prstGeom>
          <a:noFill/>
        </p:spPr>
        <p:txBody>
          <a:bodyPr>
            <a:spAutoFit/>
          </a:bodyPr>
          <a:lstStyle/>
          <a:p>
            <a:pPr algn="ctr" eaLnBrk="0" hangingPunct="0">
              <a:defRPr/>
            </a:pPr>
            <a:r>
              <a:rPr lang="es-MX" sz="2400" dirty="0">
                <a:ln w="18415" cmpd="sng">
                  <a:noFill/>
                  <a:prstDash val="solid"/>
                </a:ln>
                <a:solidFill>
                  <a:srgbClr val="003D7A"/>
                </a:solidFill>
                <a:effectLst>
                  <a:outerShdw blurRad="63500" dir="3600000" algn="tl" rotWithShape="0">
                    <a:srgbClr val="000000">
                      <a:alpha val="70000"/>
                    </a:srgbClr>
                  </a:outerShdw>
                </a:effectLst>
                <a:latin typeface="Arial Black" pitchFamily="34" charset="0"/>
                <a:cs typeface="+mn-cs"/>
              </a:rPr>
              <a:t>F</a:t>
            </a:r>
          </a:p>
        </p:txBody>
      </p:sp>
      <p:sp>
        <p:nvSpPr>
          <p:cNvPr id="62" name="61 CuadroTexto"/>
          <p:cNvSpPr txBox="1"/>
          <p:nvPr/>
        </p:nvSpPr>
        <p:spPr>
          <a:xfrm>
            <a:off x="5357813" y="2500313"/>
            <a:ext cx="785812" cy="461962"/>
          </a:xfrm>
          <a:prstGeom prst="rect">
            <a:avLst/>
          </a:prstGeom>
          <a:noFill/>
        </p:spPr>
        <p:txBody>
          <a:bodyPr>
            <a:spAutoFit/>
          </a:bodyPr>
          <a:lstStyle/>
          <a:p>
            <a:pPr algn="ctr" eaLnBrk="0" hangingPunct="0">
              <a:defRPr/>
            </a:pPr>
            <a:r>
              <a:rPr lang="es-MX" sz="2400" dirty="0">
                <a:ln w="18415" cmpd="sng">
                  <a:noFill/>
                  <a:prstDash val="solid"/>
                </a:ln>
                <a:solidFill>
                  <a:srgbClr val="003D7A"/>
                </a:solidFill>
                <a:effectLst>
                  <a:outerShdw blurRad="63500" dir="3600000" algn="tl" rotWithShape="0">
                    <a:srgbClr val="000000">
                      <a:alpha val="70000"/>
                    </a:srgbClr>
                  </a:outerShdw>
                </a:effectLst>
                <a:latin typeface="Arial Black" pitchFamily="34" charset="0"/>
                <a:cs typeface="+mn-cs"/>
              </a:rPr>
              <a:t>G</a:t>
            </a:r>
          </a:p>
        </p:txBody>
      </p:sp>
      <p:sp>
        <p:nvSpPr>
          <p:cNvPr id="63" name="62 CuadroTexto"/>
          <p:cNvSpPr txBox="1"/>
          <p:nvPr/>
        </p:nvSpPr>
        <p:spPr>
          <a:xfrm>
            <a:off x="5572125" y="3429000"/>
            <a:ext cx="357188" cy="461963"/>
          </a:xfrm>
          <a:prstGeom prst="rect">
            <a:avLst/>
          </a:prstGeom>
          <a:noFill/>
        </p:spPr>
        <p:txBody>
          <a:bodyPr>
            <a:spAutoFit/>
          </a:bodyPr>
          <a:lstStyle/>
          <a:p>
            <a:pPr algn="ctr" eaLnBrk="0" hangingPunct="0">
              <a:defRPr/>
            </a:pPr>
            <a:r>
              <a:rPr lang="es-MX" sz="2400" dirty="0">
                <a:ln w="18415" cmpd="sng">
                  <a:noFill/>
                  <a:prstDash val="solid"/>
                </a:ln>
                <a:solidFill>
                  <a:srgbClr val="003D7A"/>
                </a:solidFill>
                <a:effectLst>
                  <a:outerShdw blurRad="63500" dir="3600000" algn="tl" rotWithShape="0">
                    <a:srgbClr val="000000">
                      <a:alpha val="70000"/>
                    </a:srgbClr>
                  </a:outerShdw>
                </a:effectLst>
                <a:latin typeface="Arial Black" pitchFamily="34" charset="0"/>
                <a:cs typeface="+mn-cs"/>
              </a:rPr>
              <a:t>H</a:t>
            </a:r>
          </a:p>
        </p:txBody>
      </p:sp>
      <p:sp>
        <p:nvSpPr>
          <p:cNvPr id="64" name="63 CuadroTexto"/>
          <p:cNvSpPr txBox="1"/>
          <p:nvPr/>
        </p:nvSpPr>
        <p:spPr>
          <a:xfrm>
            <a:off x="5572125" y="4214813"/>
            <a:ext cx="357188" cy="461962"/>
          </a:xfrm>
          <a:prstGeom prst="rect">
            <a:avLst/>
          </a:prstGeom>
          <a:noFill/>
        </p:spPr>
        <p:txBody>
          <a:bodyPr>
            <a:spAutoFit/>
          </a:bodyPr>
          <a:lstStyle/>
          <a:p>
            <a:pPr algn="ctr" eaLnBrk="0" hangingPunct="0">
              <a:defRPr/>
            </a:pPr>
            <a:r>
              <a:rPr lang="es-MX" sz="2400" dirty="0">
                <a:ln w="18415" cmpd="sng">
                  <a:noFill/>
                  <a:prstDash val="solid"/>
                </a:ln>
                <a:solidFill>
                  <a:srgbClr val="003D7A"/>
                </a:solidFill>
                <a:effectLst>
                  <a:outerShdw blurRad="63500" dir="3600000" algn="tl" rotWithShape="0">
                    <a:srgbClr val="000000">
                      <a:alpha val="70000"/>
                    </a:srgbClr>
                  </a:outerShdw>
                </a:effectLst>
                <a:latin typeface="Arial Black" pitchFamily="34" charset="0"/>
                <a:cs typeface="+mn-cs"/>
              </a:rPr>
              <a:t>I</a:t>
            </a:r>
          </a:p>
        </p:txBody>
      </p:sp>
      <p:sp>
        <p:nvSpPr>
          <p:cNvPr id="65" name="64 CuadroTexto"/>
          <p:cNvSpPr txBox="1"/>
          <p:nvPr/>
        </p:nvSpPr>
        <p:spPr>
          <a:xfrm>
            <a:off x="5572125" y="5000625"/>
            <a:ext cx="428625" cy="461963"/>
          </a:xfrm>
          <a:prstGeom prst="rect">
            <a:avLst/>
          </a:prstGeom>
          <a:noFill/>
        </p:spPr>
        <p:txBody>
          <a:bodyPr>
            <a:spAutoFit/>
          </a:bodyPr>
          <a:lstStyle/>
          <a:p>
            <a:pPr algn="ctr" eaLnBrk="0" hangingPunct="0">
              <a:defRPr/>
            </a:pPr>
            <a:r>
              <a:rPr lang="es-MX" sz="2400" dirty="0">
                <a:ln w="18415" cmpd="sng">
                  <a:noFill/>
                  <a:prstDash val="solid"/>
                </a:ln>
                <a:solidFill>
                  <a:srgbClr val="003D7A"/>
                </a:solidFill>
                <a:effectLst>
                  <a:outerShdw blurRad="63500" dir="3600000" algn="tl" rotWithShape="0">
                    <a:srgbClr val="000000">
                      <a:alpha val="70000"/>
                    </a:srgbClr>
                  </a:outerShdw>
                </a:effectLst>
                <a:latin typeface="Arial Black" pitchFamily="34" charset="0"/>
                <a:cs typeface="+mn-cs"/>
              </a:rPr>
              <a:t>J</a:t>
            </a:r>
          </a:p>
        </p:txBody>
      </p:sp>
      <p:sp>
        <p:nvSpPr>
          <p:cNvPr id="66" name="65 CuadroTexto"/>
          <p:cNvSpPr txBox="1"/>
          <p:nvPr/>
        </p:nvSpPr>
        <p:spPr>
          <a:xfrm>
            <a:off x="5572125" y="5786438"/>
            <a:ext cx="357188" cy="461962"/>
          </a:xfrm>
          <a:prstGeom prst="rect">
            <a:avLst/>
          </a:prstGeom>
          <a:noFill/>
        </p:spPr>
        <p:txBody>
          <a:bodyPr>
            <a:spAutoFit/>
          </a:bodyPr>
          <a:lstStyle/>
          <a:p>
            <a:pPr algn="ctr" eaLnBrk="0" hangingPunct="0">
              <a:defRPr/>
            </a:pPr>
            <a:r>
              <a:rPr lang="es-MX" sz="2400" dirty="0">
                <a:ln w="18415" cmpd="sng">
                  <a:noFill/>
                  <a:prstDash val="solid"/>
                </a:ln>
                <a:solidFill>
                  <a:srgbClr val="003D7A"/>
                </a:solidFill>
                <a:effectLst>
                  <a:outerShdw blurRad="63500" dir="3600000" algn="tl" rotWithShape="0">
                    <a:srgbClr val="000000">
                      <a:alpha val="70000"/>
                    </a:srgbClr>
                  </a:outerShdw>
                </a:effectLst>
                <a:latin typeface="Arial Black" pitchFamily="34" charset="0"/>
                <a:cs typeface="+mn-cs"/>
              </a:rPr>
              <a:t>K</a:t>
            </a:r>
          </a:p>
        </p:txBody>
      </p:sp>
      <p:sp>
        <p:nvSpPr>
          <p:cNvPr id="78" name="57 Proceso"/>
          <p:cNvSpPr/>
          <p:nvPr/>
        </p:nvSpPr>
        <p:spPr>
          <a:xfrm>
            <a:off x="1571625" y="5572125"/>
            <a:ext cx="2214563" cy="714375"/>
          </a:xfrm>
          <a:prstGeom prst="flowChartProcess">
            <a:avLst/>
          </a:prstGeom>
          <a:ln>
            <a:solidFill>
              <a:srgbClr val="0066CC"/>
            </a:solidFill>
          </a:ln>
        </p:spPr>
        <p:style>
          <a:lnRef idx="2">
            <a:schemeClr val="accent1"/>
          </a:lnRef>
          <a:fillRef idx="1">
            <a:schemeClr val="lt1"/>
          </a:fillRef>
          <a:effectRef idx="0">
            <a:schemeClr val="accent1"/>
          </a:effectRef>
          <a:fontRef idx="minor">
            <a:schemeClr val="dk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eaLnBrk="0" hangingPunct="0">
              <a:defRPr/>
            </a:pPr>
            <a:r>
              <a:rPr lang="es-MX" sz="1400" b="1" dirty="0" smtClean="0">
                <a:solidFill>
                  <a:srgbClr val="0052A4"/>
                </a:solidFill>
              </a:rPr>
              <a:t>IMMEX controladora con exportaciones de $500,000,000.</a:t>
            </a:r>
            <a:endParaRPr lang="es-MX" sz="1400" b="1" dirty="0">
              <a:solidFill>
                <a:srgbClr val="0052A4"/>
              </a:solidFill>
            </a:endParaRPr>
          </a:p>
        </p:txBody>
      </p:sp>
      <p:sp>
        <p:nvSpPr>
          <p:cNvPr id="79" name="57 Proceso"/>
          <p:cNvSpPr/>
          <p:nvPr/>
        </p:nvSpPr>
        <p:spPr>
          <a:xfrm>
            <a:off x="6215063" y="2428875"/>
            <a:ext cx="2214562" cy="571500"/>
          </a:xfrm>
          <a:prstGeom prst="flowChartProcess">
            <a:avLst/>
          </a:prstGeom>
          <a:ln/>
        </p:spPr>
        <p:style>
          <a:lnRef idx="2">
            <a:schemeClr val="accent1"/>
          </a:lnRef>
          <a:fillRef idx="1">
            <a:schemeClr val="lt1"/>
          </a:fillRef>
          <a:effectRef idx="0">
            <a:schemeClr val="accent1"/>
          </a:effectRef>
          <a:fontRef idx="minor">
            <a:schemeClr val="dk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eaLnBrk="0" hangingPunct="0">
              <a:defRPr/>
            </a:pPr>
            <a:r>
              <a:rPr lang="es-MX" sz="1400" b="1" dirty="0" smtClean="0">
                <a:solidFill>
                  <a:srgbClr val="00478E"/>
                </a:solidFill>
              </a:rPr>
              <a:t>IMMEX  ramo aeronáutico</a:t>
            </a:r>
            <a:endParaRPr lang="es-MX" sz="1400" b="1" dirty="0">
              <a:solidFill>
                <a:srgbClr val="00478E"/>
              </a:solidFill>
            </a:endParaRPr>
          </a:p>
        </p:txBody>
      </p:sp>
      <p:sp>
        <p:nvSpPr>
          <p:cNvPr id="80" name="57 Proceso"/>
          <p:cNvSpPr/>
          <p:nvPr/>
        </p:nvSpPr>
        <p:spPr>
          <a:xfrm>
            <a:off x="6215063" y="4143375"/>
            <a:ext cx="2214562" cy="642938"/>
          </a:xfrm>
          <a:prstGeom prst="flowChartProcess">
            <a:avLst/>
          </a:prstGeom>
          <a:ln/>
        </p:spPr>
        <p:style>
          <a:lnRef idx="2">
            <a:schemeClr val="accent1"/>
          </a:lnRef>
          <a:fillRef idx="1">
            <a:schemeClr val="lt1"/>
          </a:fillRef>
          <a:effectRef idx="0">
            <a:schemeClr val="accent1"/>
          </a:effectRef>
          <a:fontRef idx="minor">
            <a:schemeClr val="dk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eaLnBrk="0" hangingPunct="0">
              <a:defRPr/>
            </a:pPr>
            <a:r>
              <a:rPr lang="es-MX" sz="1400" b="1" dirty="0" smtClean="0">
                <a:solidFill>
                  <a:srgbClr val="00478E"/>
                </a:solidFill>
              </a:rPr>
              <a:t>Comercializadoras con imp. de 300,000,000.</a:t>
            </a:r>
            <a:endParaRPr lang="es-MX" sz="1400" b="1" dirty="0">
              <a:solidFill>
                <a:srgbClr val="00478E"/>
              </a:solidFill>
            </a:endParaRPr>
          </a:p>
        </p:txBody>
      </p:sp>
      <p:sp>
        <p:nvSpPr>
          <p:cNvPr id="82" name="57 Proceso"/>
          <p:cNvSpPr/>
          <p:nvPr/>
        </p:nvSpPr>
        <p:spPr>
          <a:xfrm>
            <a:off x="6215063" y="3214688"/>
            <a:ext cx="2214562" cy="642937"/>
          </a:xfrm>
          <a:prstGeom prst="flowChartProcess">
            <a:avLst/>
          </a:prstGeom>
          <a:ln/>
        </p:spPr>
        <p:style>
          <a:lnRef idx="2">
            <a:schemeClr val="accent1"/>
          </a:lnRef>
          <a:fillRef idx="1">
            <a:schemeClr val="lt1"/>
          </a:fillRef>
          <a:effectRef idx="0">
            <a:schemeClr val="accent1"/>
          </a:effectRef>
          <a:fontRef idx="minor">
            <a:schemeClr val="dk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eaLnBrk="0" hangingPunct="0">
              <a:defRPr/>
            </a:pPr>
            <a:r>
              <a:rPr lang="es-MX" sz="1400" b="1" dirty="0" smtClean="0">
                <a:solidFill>
                  <a:srgbClr val="00478E"/>
                </a:solidFill>
              </a:rPr>
              <a:t>2 años ser EC y contar con SECIIT</a:t>
            </a:r>
            <a:endParaRPr lang="es-MX" sz="1400" b="1" dirty="0">
              <a:solidFill>
                <a:srgbClr val="00478E"/>
              </a:solidFill>
            </a:endParaRPr>
          </a:p>
        </p:txBody>
      </p:sp>
      <p:sp>
        <p:nvSpPr>
          <p:cNvPr id="83" name="57 Proceso"/>
          <p:cNvSpPr/>
          <p:nvPr/>
        </p:nvSpPr>
        <p:spPr>
          <a:xfrm>
            <a:off x="6215063" y="5000625"/>
            <a:ext cx="2214562" cy="500063"/>
          </a:xfrm>
          <a:prstGeom prst="flowChartProcess">
            <a:avLst/>
          </a:prstGeom>
          <a:ln/>
        </p:spPr>
        <p:style>
          <a:lnRef idx="2">
            <a:schemeClr val="accent1"/>
          </a:lnRef>
          <a:fillRef idx="1">
            <a:schemeClr val="lt1"/>
          </a:fillRef>
          <a:effectRef idx="0">
            <a:schemeClr val="accent1"/>
          </a:effectRef>
          <a:fontRef idx="minor">
            <a:schemeClr val="dk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eaLnBrk="0" hangingPunct="0">
              <a:defRPr/>
            </a:pPr>
            <a:r>
              <a:rPr lang="es-MX" sz="1400" b="1" dirty="0" smtClean="0">
                <a:solidFill>
                  <a:srgbClr val="00478E"/>
                </a:solidFill>
              </a:rPr>
              <a:t>Empresas de auto transporte terrestre.</a:t>
            </a:r>
            <a:endParaRPr lang="es-MX" sz="1400" b="1" dirty="0">
              <a:solidFill>
                <a:srgbClr val="00478E"/>
              </a:solidFill>
            </a:endParaRPr>
          </a:p>
        </p:txBody>
      </p:sp>
      <p:sp>
        <p:nvSpPr>
          <p:cNvPr id="84" name="57 Proceso"/>
          <p:cNvSpPr/>
          <p:nvPr/>
        </p:nvSpPr>
        <p:spPr>
          <a:xfrm>
            <a:off x="6215063" y="5715000"/>
            <a:ext cx="2214562" cy="571500"/>
          </a:xfrm>
          <a:prstGeom prst="flowChartProcess">
            <a:avLst/>
          </a:prstGeom>
          <a:ln/>
        </p:spPr>
        <p:style>
          <a:lnRef idx="2">
            <a:schemeClr val="accent1"/>
          </a:lnRef>
          <a:fillRef idx="1">
            <a:schemeClr val="lt1"/>
          </a:fillRef>
          <a:effectRef idx="0">
            <a:schemeClr val="accent1"/>
          </a:effectRef>
          <a:fontRef idx="minor">
            <a:schemeClr val="dk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eaLnBrk="0" hangingPunct="0">
              <a:defRPr/>
            </a:pPr>
            <a:r>
              <a:rPr lang="es-MX" sz="1400" b="1" dirty="0" smtClean="0">
                <a:solidFill>
                  <a:srgbClr val="00478E"/>
                </a:solidFill>
              </a:rPr>
              <a:t>IMMEX de tercerización.</a:t>
            </a:r>
            <a:endParaRPr lang="es-MX" sz="1400" b="1" dirty="0">
              <a:solidFill>
                <a:srgbClr val="00478E"/>
              </a:solidFill>
            </a:endParaRPr>
          </a:p>
        </p:txBody>
      </p:sp>
      <p:sp>
        <p:nvSpPr>
          <p:cNvPr id="49" name="Rectangle 2"/>
          <p:cNvSpPr txBox="1">
            <a:spLocks noChangeArrowheads="1"/>
          </p:cNvSpPr>
          <p:nvPr/>
        </p:nvSpPr>
        <p:spPr>
          <a:xfrm>
            <a:off x="0" y="0"/>
            <a:ext cx="9144000" cy="704850"/>
          </a:xfrm>
          <a:prstGeom prst="rect">
            <a:avLst/>
          </a:prstGeom>
        </p:spPr>
        <p:txBody>
          <a:bodyPr/>
          <a:lstStyle/>
          <a:p>
            <a:pPr algn="ctr" eaLnBrk="0" hangingPunct="0">
              <a:defRPr/>
            </a:pPr>
            <a:r>
              <a:rPr lang="es-MX" sz="2400" kern="0" dirty="0">
                <a:solidFill>
                  <a:srgbClr val="00478E"/>
                </a:solidFill>
                <a:effectLst>
                  <a:outerShdw blurRad="38100" dist="38100" dir="2700000" algn="tl">
                    <a:srgbClr val="C0C0C0"/>
                  </a:outerShdw>
                </a:effectLst>
                <a:latin typeface="Century Gothic" pitchFamily="34" charset="0"/>
                <a:cs typeface="+mn-cs"/>
              </a:rPr>
              <a:t>Almanza Villarreal Agencia Aduanal, S.C.</a:t>
            </a:r>
          </a:p>
          <a:p>
            <a:pPr algn="ctr" eaLnBrk="0" hangingPunct="0">
              <a:defRPr/>
            </a:pPr>
            <a:endParaRPr lang="es-MX" sz="2400" kern="0" dirty="0">
              <a:solidFill>
                <a:srgbClr val="00478E"/>
              </a:solidFill>
              <a:effectLst>
                <a:outerShdw blurRad="38100" dist="38100" dir="2700000" algn="tl">
                  <a:srgbClr val="C0C0C0"/>
                </a:outerShdw>
              </a:effectLst>
              <a:latin typeface="Century Gothic" pitchFamily="34" charset="0"/>
              <a:ea typeface="+mj-ea"/>
              <a:cs typeface="+mj-cs"/>
            </a:endParaRPr>
          </a:p>
          <a:p>
            <a:pPr algn="ctr" eaLnBrk="0" hangingPunct="0">
              <a:defRPr/>
            </a:pPr>
            <a:endParaRPr lang="es-MX" sz="2400" kern="0" dirty="0">
              <a:solidFill>
                <a:srgbClr val="00478E"/>
              </a:solidFill>
              <a:effectLst>
                <a:outerShdw blurRad="38100" dist="38100" dir="2700000" algn="tl">
                  <a:srgbClr val="C0C0C0"/>
                </a:outerShdw>
              </a:effectLst>
              <a:latin typeface="Century Gothic" pitchFamily="34" charset="0"/>
              <a:ea typeface="+mj-ea"/>
              <a:cs typeface="+mj-cs"/>
            </a:endParaRPr>
          </a:p>
        </p:txBody>
      </p:sp>
      <p:sp>
        <p:nvSpPr>
          <p:cNvPr id="70" name="69 CuadroTexto"/>
          <p:cNvSpPr txBox="1"/>
          <p:nvPr/>
        </p:nvSpPr>
        <p:spPr>
          <a:xfrm>
            <a:off x="714375" y="2500313"/>
            <a:ext cx="785813" cy="461962"/>
          </a:xfrm>
          <a:prstGeom prst="rect">
            <a:avLst/>
          </a:prstGeom>
          <a:noFill/>
        </p:spPr>
        <p:txBody>
          <a:bodyPr>
            <a:spAutoFit/>
          </a:bodyPr>
          <a:lstStyle/>
          <a:p>
            <a:pPr algn="ctr" eaLnBrk="0" hangingPunct="0">
              <a:defRPr/>
            </a:pPr>
            <a:r>
              <a:rPr lang="es-MX" sz="2400" dirty="0">
                <a:ln w="18415" cmpd="sng">
                  <a:noFill/>
                  <a:prstDash val="solid"/>
                </a:ln>
                <a:solidFill>
                  <a:srgbClr val="003D7A"/>
                </a:solidFill>
                <a:effectLst>
                  <a:outerShdw blurRad="63500" dir="3600000" algn="tl" rotWithShape="0">
                    <a:srgbClr val="000000">
                      <a:alpha val="70000"/>
                    </a:srgbClr>
                  </a:outerShdw>
                </a:effectLst>
                <a:latin typeface="Arial Black" pitchFamily="34" charset="0"/>
                <a:cs typeface="+mn-cs"/>
              </a:rPr>
              <a:t>B</a:t>
            </a:r>
          </a:p>
        </p:txBody>
      </p:sp>
      <p:sp>
        <p:nvSpPr>
          <p:cNvPr id="72" name="71 CuadroTexto"/>
          <p:cNvSpPr txBox="1"/>
          <p:nvPr/>
        </p:nvSpPr>
        <p:spPr>
          <a:xfrm>
            <a:off x="714375" y="3571875"/>
            <a:ext cx="785813" cy="461963"/>
          </a:xfrm>
          <a:prstGeom prst="rect">
            <a:avLst/>
          </a:prstGeom>
          <a:noFill/>
        </p:spPr>
        <p:txBody>
          <a:bodyPr>
            <a:spAutoFit/>
          </a:bodyPr>
          <a:lstStyle/>
          <a:p>
            <a:pPr algn="ctr" eaLnBrk="0" hangingPunct="0">
              <a:defRPr/>
            </a:pPr>
            <a:r>
              <a:rPr lang="es-MX" sz="2400" dirty="0">
                <a:ln w="18415" cmpd="sng">
                  <a:noFill/>
                  <a:prstDash val="solid"/>
                </a:ln>
                <a:solidFill>
                  <a:srgbClr val="003D7A"/>
                </a:solidFill>
                <a:effectLst>
                  <a:outerShdw blurRad="63500" dir="3600000" algn="tl" rotWithShape="0">
                    <a:srgbClr val="000000">
                      <a:alpha val="70000"/>
                    </a:srgbClr>
                  </a:outerShdw>
                </a:effectLst>
                <a:latin typeface="Arial Black" pitchFamily="34" charset="0"/>
                <a:cs typeface="+mn-cs"/>
              </a:rPr>
              <a:t>C</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fade">
                                      <p:cBhvr>
                                        <p:cTn id="7" dur="500"/>
                                        <p:tgtEl>
                                          <p:spTgt spid="52"/>
                                        </p:tgtEl>
                                      </p:cBhvr>
                                    </p:animEffect>
                                    <p:anim calcmode="lin" valueType="num">
                                      <p:cBhvr>
                                        <p:cTn id="8" dur="500" fill="hold"/>
                                        <p:tgtEl>
                                          <p:spTgt spid="52"/>
                                        </p:tgtEl>
                                        <p:attrNameLst>
                                          <p:attrName>ppt_x</p:attrName>
                                        </p:attrNameLst>
                                      </p:cBhvr>
                                      <p:tavLst>
                                        <p:tav tm="0">
                                          <p:val>
                                            <p:strVal val="#ppt_x"/>
                                          </p:val>
                                        </p:tav>
                                        <p:tav tm="100000">
                                          <p:val>
                                            <p:strVal val="#ppt_x"/>
                                          </p:val>
                                        </p:tav>
                                      </p:tavLst>
                                    </p:anim>
                                    <p:anim calcmode="lin" valueType="num">
                                      <p:cBhvr>
                                        <p:cTn id="9" dur="500" fill="hold"/>
                                        <p:tgtEl>
                                          <p:spTgt spid="52"/>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childTnLst>
                                </p:cTn>
                              </p:par>
                            </p:childTnLst>
                          </p:cTn>
                        </p:par>
                        <p:par>
                          <p:cTn id="14" fill="hold" nodeType="afterGroup">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70"/>
                                        </p:tgtEl>
                                        <p:attrNameLst>
                                          <p:attrName>style.visibility</p:attrName>
                                        </p:attrNameLst>
                                      </p:cBhvr>
                                      <p:to>
                                        <p:strVal val="visible"/>
                                      </p:to>
                                    </p:set>
                                    <p:animEffect transition="in" filter="fade">
                                      <p:cBhvr>
                                        <p:cTn id="17" dur="500"/>
                                        <p:tgtEl>
                                          <p:spTgt spid="70"/>
                                        </p:tgtEl>
                                      </p:cBhvr>
                                    </p:animEffect>
                                    <p:anim calcmode="lin" valueType="num">
                                      <p:cBhvr>
                                        <p:cTn id="18" dur="500" fill="hold"/>
                                        <p:tgtEl>
                                          <p:spTgt spid="70"/>
                                        </p:tgtEl>
                                        <p:attrNameLst>
                                          <p:attrName>ppt_x</p:attrName>
                                        </p:attrNameLst>
                                      </p:cBhvr>
                                      <p:tavLst>
                                        <p:tav tm="0">
                                          <p:val>
                                            <p:strVal val="#ppt_x"/>
                                          </p:val>
                                        </p:tav>
                                        <p:tav tm="100000">
                                          <p:val>
                                            <p:strVal val="#ppt_x"/>
                                          </p:val>
                                        </p:tav>
                                      </p:tavLst>
                                    </p:anim>
                                    <p:anim calcmode="lin" valueType="num">
                                      <p:cBhvr>
                                        <p:cTn id="19" dur="500" fill="hold"/>
                                        <p:tgtEl>
                                          <p:spTgt spid="70"/>
                                        </p:tgtEl>
                                        <p:attrNameLst>
                                          <p:attrName>ppt_y</p:attrName>
                                        </p:attrNameLst>
                                      </p:cBhvr>
                                      <p:tavLst>
                                        <p:tav tm="0">
                                          <p:val>
                                            <p:strVal val="#ppt_y-.1"/>
                                          </p:val>
                                        </p:tav>
                                        <p:tav tm="100000">
                                          <p:val>
                                            <p:strVal val="#ppt_y"/>
                                          </p:val>
                                        </p:tav>
                                      </p:tavLst>
                                    </p:anim>
                                  </p:childTnLst>
                                </p:cTn>
                              </p:par>
                            </p:childTnLst>
                          </p:cTn>
                        </p:par>
                        <p:par>
                          <p:cTn id="20" fill="hold" nodeType="afterGroup">
                            <p:stCondLst>
                              <p:cond delay="1500"/>
                            </p:stCondLst>
                            <p:childTnLst>
                              <p:par>
                                <p:cTn id="21" presetID="10" presetClass="entr" presetSubtype="0" fill="hold"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par>
                          <p:cTn id="24" fill="hold" nodeType="afterGroup">
                            <p:stCondLst>
                              <p:cond delay="2000"/>
                            </p:stCondLst>
                            <p:childTnLst>
                              <p:par>
                                <p:cTn id="25" presetID="47" presetClass="entr" presetSubtype="0" fill="hold" grpId="0" nodeType="afterEffect">
                                  <p:stCondLst>
                                    <p:cond delay="0"/>
                                  </p:stCondLst>
                                  <p:childTnLst>
                                    <p:set>
                                      <p:cBhvr>
                                        <p:cTn id="26" dur="1" fill="hold">
                                          <p:stCondLst>
                                            <p:cond delay="0"/>
                                          </p:stCondLst>
                                        </p:cTn>
                                        <p:tgtEl>
                                          <p:spTgt spid="72"/>
                                        </p:tgtEl>
                                        <p:attrNameLst>
                                          <p:attrName>style.visibility</p:attrName>
                                        </p:attrNameLst>
                                      </p:cBhvr>
                                      <p:to>
                                        <p:strVal val="visible"/>
                                      </p:to>
                                    </p:set>
                                    <p:animEffect transition="in" filter="fade">
                                      <p:cBhvr>
                                        <p:cTn id="27" dur="500"/>
                                        <p:tgtEl>
                                          <p:spTgt spid="72"/>
                                        </p:tgtEl>
                                      </p:cBhvr>
                                    </p:animEffect>
                                    <p:anim calcmode="lin" valueType="num">
                                      <p:cBhvr>
                                        <p:cTn id="28" dur="500" fill="hold"/>
                                        <p:tgtEl>
                                          <p:spTgt spid="72"/>
                                        </p:tgtEl>
                                        <p:attrNameLst>
                                          <p:attrName>ppt_x</p:attrName>
                                        </p:attrNameLst>
                                      </p:cBhvr>
                                      <p:tavLst>
                                        <p:tav tm="0">
                                          <p:val>
                                            <p:strVal val="#ppt_x"/>
                                          </p:val>
                                        </p:tav>
                                        <p:tav tm="100000">
                                          <p:val>
                                            <p:strVal val="#ppt_x"/>
                                          </p:val>
                                        </p:tav>
                                      </p:tavLst>
                                    </p:anim>
                                    <p:anim calcmode="lin" valueType="num">
                                      <p:cBhvr>
                                        <p:cTn id="29" dur="500" fill="hold"/>
                                        <p:tgtEl>
                                          <p:spTgt spid="72"/>
                                        </p:tgtEl>
                                        <p:attrNameLst>
                                          <p:attrName>ppt_y</p:attrName>
                                        </p:attrNameLst>
                                      </p:cBhvr>
                                      <p:tavLst>
                                        <p:tav tm="0">
                                          <p:val>
                                            <p:strVal val="#ppt_y-.1"/>
                                          </p:val>
                                        </p:tav>
                                        <p:tav tm="100000">
                                          <p:val>
                                            <p:strVal val="#ppt_y"/>
                                          </p:val>
                                        </p:tav>
                                      </p:tavLst>
                                    </p:anim>
                                  </p:childTnLst>
                                </p:cTn>
                              </p:par>
                            </p:childTnLst>
                          </p:cTn>
                        </p:par>
                        <p:par>
                          <p:cTn id="30" fill="hold" nodeType="afterGroup">
                            <p:stCondLst>
                              <p:cond delay="2500"/>
                            </p:stCondLst>
                            <p:childTnLst>
                              <p:par>
                                <p:cTn id="31" presetID="10" presetClass="entr" presetSubtype="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fade">
                                      <p:cBhvr>
                                        <p:cTn id="33" dur="500"/>
                                        <p:tgtEl>
                                          <p:spTgt spid="26"/>
                                        </p:tgtEl>
                                      </p:cBhvr>
                                    </p:animEffect>
                                  </p:childTnLst>
                                </p:cTn>
                              </p:par>
                            </p:childTnLst>
                          </p:cTn>
                        </p:par>
                        <p:par>
                          <p:cTn id="34" fill="hold" nodeType="afterGroup">
                            <p:stCondLst>
                              <p:cond delay="3000"/>
                            </p:stCondLst>
                            <p:childTnLst>
                              <p:par>
                                <p:cTn id="35" presetID="47" presetClass="entr" presetSubtype="0" fill="hold" grpId="0" nodeType="afterEffect">
                                  <p:stCondLst>
                                    <p:cond delay="0"/>
                                  </p:stCondLst>
                                  <p:childTnLst>
                                    <p:set>
                                      <p:cBhvr>
                                        <p:cTn id="36" dur="1" fill="hold">
                                          <p:stCondLst>
                                            <p:cond delay="0"/>
                                          </p:stCondLst>
                                        </p:cTn>
                                        <p:tgtEl>
                                          <p:spTgt spid="55"/>
                                        </p:tgtEl>
                                        <p:attrNameLst>
                                          <p:attrName>style.visibility</p:attrName>
                                        </p:attrNameLst>
                                      </p:cBhvr>
                                      <p:to>
                                        <p:strVal val="visible"/>
                                      </p:to>
                                    </p:set>
                                    <p:animEffect transition="in" filter="fade">
                                      <p:cBhvr>
                                        <p:cTn id="37" dur="500"/>
                                        <p:tgtEl>
                                          <p:spTgt spid="55"/>
                                        </p:tgtEl>
                                      </p:cBhvr>
                                    </p:animEffect>
                                    <p:anim calcmode="lin" valueType="num">
                                      <p:cBhvr>
                                        <p:cTn id="38" dur="500" fill="hold"/>
                                        <p:tgtEl>
                                          <p:spTgt spid="55"/>
                                        </p:tgtEl>
                                        <p:attrNameLst>
                                          <p:attrName>ppt_x</p:attrName>
                                        </p:attrNameLst>
                                      </p:cBhvr>
                                      <p:tavLst>
                                        <p:tav tm="0">
                                          <p:val>
                                            <p:strVal val="#ppt_x"/>
                                          </p:val>
                                        </p:tav>
                                        <p:tav tm="100000">
                                          <p:val>
                                            <p:strVal val="#ppt_x"/>
                                          </p:val>
                                        </p:tav>
                                      </p:tavLst>
                                    </p:anim>
                                    <p:anim calcmode="lin" valueType="num">
                                      <p:cBhvr>
                                        <p:cTn id="39" dur="500" fill="hold"/>
                                        <p:tgtEl>
                                          <p:spTgt spid="55"/>
                                        </p:tgtEl>
                                        <p:attrNameLst>
                                          <p:attrName>ppt_y</p:attrName>
                                        </p:attrNameLst>
                                      </p:cBhvr>
                                      <p:tavLst>
                                        <p:tav tm="0">
                                          <p:val>
                                            <p:strVal val="#ppt_y-.1"/>
                                          </p:val>
                                        </p:tav>
                                        <p:tav tm="100000">
                                          <p:val>
                                            <p:strVal val="#ppt_y"/>
                                          </p:val>
                                        </p:tav>
                                      </p:tavLst>
                                    </p:anim>
                                  </p:childTnLst>
                                </p:cTn>
                              </p:par>
                            </p:childTnLst>
                          </p:cTn>
                        </p:par>
                        <p:par>
                          <p:cTn id="40" fill="hold" nodeType="afterGroup">
                            <p:stCondLst>
                              <p:cond delay="3500"/>
                            </p:stCondLst>
                            <p:childTnLst>
                              <p:par>
                                <p:cTn id="41" presetID="10" presetClass="entr" presetSubtype="0"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500"/>
                                        <p:tgtEl>
                                          <p:spTgt spid="20"/>
                                        </p:tgtEl>
                                      </p:cBhvr>
                                    </p:animEffect>
                                  </p:childTnLst>
                                </p:cTn>
                              </p:par>
                            </p:childTnLst>
                          </p:cTn>
                        </p:par>
                        <p:par>
                          <p:cTn id="44" fill="hold" nodeType="afterGroup">
                            <p:stCondLst>
                              <p:cond delay="4000"/>
                            </p:stCondLst>
                            <p:childTnLst>
                              <p:par>
                                <p:cTn id="45" presetID="47" presetClass="entr" presetSubtype="0" fill="hold" grpId="0" nodeType="after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500"/>
                                        <p:tgtEl>
                                          <p:spTgt spid="56"/>
                                        </p:tgtEl>
                                      </p:cBhvr>
                                    </p:animEffect>
                                    <p:anim calcmode="lin" valueType="num">
                                      <p:cBhvr>
                                        <p:cTn id="48" dur="500" fill="hold"/>
                                        <p:tgtEl>
                                          <p:spTgt spid="56"/>
                                        </p:tgtEl>
                                        <p:attrNameLst>
                                          <p:attrName>ppt_x</p:attrName>
                                        </p:attrNameLst>
                                      </p:cBhvr>
                                      <p:tavLst>
                                        <p:tav tm="0">
                                          <p:val>
                                            <p:strVal val="#ppt_x"/>
                                          </p:val>
                                        </p:tav>
                                        <p:tav tm="100000">
                                          <p:val>
                                            <p:strVal val="#ppt_x"/>
                                          </p:val>
                                        </p:tav>
                                      </p:tavLst>
                                    </p:anim>
                                    <p:anim calcmode="lin" valueType="num">
                                      <p:cBhvr>
                                        <p:cTn id="49" dur="500" fill="hold"/>
                                        <p:tgtEl>
                                          <p:spTgt spid="56"/>
                                        </p:tgtEl>
                                        <p:attrNameLst>
                                          <p:attrName>ppt_y</p:attrName>
                                        </p:attrNameLst>
                                      </p:cBhvr>
                                      <p:tavLst>
                                        <p:tav tm="0">
                                          <p:val>
                                            <p:strVal val="#ppt_y-.1"/>
                                          </p:val>
                                        </p:tav>
                                        <p:tav tm="100000">
                                          <p:val>
                                            <p:strVal val="#ppt_y"/>
                                          </p:val>
                                        </p:tav>
                                      </p:tavLst>
                                    </p:anim>
                                  </p:childTnLst>
                                </p:cTn>
                              </p:par>
                            </p:childTnLst>
                          </p:cTn>
                        </p:par>
                        <p:par>
                          <p:cTn id="50" fill="hold" nodeType="afterGroup">
                            <p:stCondLst>
                              <p:cond delay="4500"/>
                            </p:stCondLst>
                            <p:childTnLst>
                              <p:par>
                                <p:cTn id="51" presetID="10" presetClass="entr" presetSubtype="0" fill="hold" grpId="0" nodeType="afterEffect">
                                  <p:stCondLst>
                                    <p:cond delay="0"/>
                                  </p:stCondLst>
                                  <p:childTnLst>
                                    <p:set>
                                      <p:cBhvr>
                                        <p:cTn id="52" dur="1" fill="hold">
                                          <p:stCondLst>
                                            <p:cond delay="0"/>
                                          </p:stCondLst>
                                        </p:cTn>
                                        <p:tgtEl>
                                          <p:spTgt spid="78"/>
                                        </p:tgtEl>
                                        <p:attrNameLst>
                                          <p:attrName>style.visibility</p:attrName>
                                        </p:attrNameLst>
                                      </p:cBhvr>
                                      <p:to>
                                        <p:strVal val="visible"/>
                                      </p:to>
                                    </p:set>
                                    <p:animEffect transition="in" filter="fade">
                                      <p:cBhvr>
                                        <p:cTn id="53" dur="500"/>
                                        <p:tgtEl>
                                          <p:spTgt spid="78"/>
                                        </p:tgtEl>
                                      </p:cBhvr>
                                    </p:animEffect>
                                  </p:childTnLst>
                                </p:cTn>
                              </p:par>
                            </p:childTnLst>
                          </p:cTn>
                        </p:par>
                        <p:par>
                          <p:cTn id="54" fill="hold" nodeType="afterGroup">
                            <p:stCondLst>
                              <p:cond delay="5000"/>
                            </p:stCondLst>
                            <p:childTnLst>
                              <p:par>
                                <p:cTn id="55" presetID="47" presetClass="entr" presetSubtype="0" fill="hold" grpId="0" nodeType="afterEffect">
                                  <p:stCondLst>
                                    <p:cond delay="0"/>
                                  </p:stCondLst>
                                  <p:childTnLst>
                                    <p:set>
                                      <p:cBhvr>
                                        <p:cTn id="56" dur="1" fill="hold">
                                          <p:stCondLst>
                                            <p:cond delay="0"/>
                                          </p:stCondLst>
                                        </p:cTn>
                                        <p:tgtEl>
                                          <p:spTgt spid="57"/>
                                        </p:tgtEl>
                                        <p:attrNameLst>
                                          <p:attrName>style.visibility</p:attrName>
                                        </p:attrNameLst>
                                      </p:cBhvr>
                                      <p:to>
                                        <p:strVal val="visible"/>
                                      </p:to>
                                    </p:set>
                                    <p:animEffect transition="in" filter="fade">
                                      <p:cBhvr>
                                        <p:cTn id="57" dur="500"/>
                                        <p:tgtEl>
                                          <p:spTgt spid="57"/>
                                        </p:tgtEl>
                                      </p:cBhvr>
                                    </p:animEffect>
                                    <p:anim calcmode="lin" valueType="num">
                                      <p:cBhvr>
                                        <p:cTn id="58" dur="500" fill="hold"/>
                                        <p:tgtEl>
                                          <p:spTgt spid="57"/>
                                        </p:tgtEl>
                                        <p:attrNameLst>
                                          <p:attrName>ppt_x</p:attrName>
                                        </p:attrNameLst>
                                      </p:cBhvr>
                                      <p:tavLst>
                                        <p:tav tm="0">
                                          <p:val>
                                            <p:strVal val="#ppt_x"/>
                                          </p:val>
                                        </p:tav>
                                        <p:tav tm="100000">
                                          <p:val>
                                            <p:strVal val="#ppt_x"/>
                                          </p:val>
                                        </p:tav>
                                      </p:tavLst>
                                    </p:anim>
                                    <p:anim calcmode="lin" valueType="num">
                                      <p:cBhvr>
                                        <p:cTn id="59" dur="500" fill="hold"/>
                                        <p:tgtEl>
                                          <p:spTgt spid="57"/>
                                        </p:tgtEl>
                                        <p:attrNameLst>
                                          <p:attrName>ppt_y</p:attrName>
                                        </p:attrNameLst>
                                      </p:cBhvr>
                                      <p:tavLst>
                                        <p:tav tm="0">
                                          <p:val>
                                            <p:strVal val="#ppt_y-.1"/>
                                          </p:val>
                                        </p:tav>
                                        <p:tav tm="100000">
                                          <p:val>
                                            <p:strVal val="#ppt_y"/>
                                          </p:val>
                                        </p:tav>
                                      </p:tavLst>
                                    </p:anim>
                                  </p:childTnLst>
                                </p:cTn>
                              </p:par>
                            </p:childTnLst>
                          </p:cTn>
                        </p:par>
                        <p:par>
                          <p:cTn id="60" fill="hold" nodeType="afterGroup">
                            <p:stCondLst>
                              <p:cond delay="5500"/>
                            </p:stCondLst>
                            <p:childTnLst>
                              <p:par>
                                <p:cTn id="61" presetID="10" presetClass="entr" presetSubtype="0" fill="hold" grpId="0" nodeType="afterEffect">
                                  <p:stCondLst>
                                    <p:cond delay="0"/>
                                  </p:stCondLst>
                                  <p:childTnLst>
                                    <p:set>
                                      <p:cBhvr>
                                        <p:cTn id="62" dur="1" fill="hold">
                                          <p:stCondLst>
                                            <p:cond delay="0"/>
                                          </p:stCondLst>
                                        </p:cTn>
                                        <p:tgtEl>
                                          <p:spTgt spid="22"/>
                                        </p:tgtEl>
                                        <p:attrNameLst>
                                          <p:attrName>style.visibility</p:attrName>
                                        </p:attrNameLst>
                                      </p:cBhvr>
                                      <p:to>
                                        <p:strVal val="visible"/>
                                      </p:to>
                                    </p:set>
                                    <p:animEffect transition="in" filter="fade">
                                      <p:cBhvr>
                                        <p:cTn id="63" dur="500"/>
                                        <p:tgtEl>
                                          <p:spTgt spid="22"/>
                                        </p:tgtEl>
                                      </p:cBhvr>
                                    </p:animEffect>
                                  </p:childTnLst>
                                </p:cTn>
                              </p:par>
                            </p:childTnLst>
                          </p:cTn>
                        </p:par>
                        <p:par>
                          <p:cTn id="64" fill="hold" nodeType="afterGroup">
                            <p:stCondLst>
                              <p:cond delay="6000"/>
                            </p:stCondLst>
                            <p:childTnLst>
                              <p:par>
                                <p:cTn id="65" presetID="47" presetClass="entr" presetSubtype="0" fill="hold" grpId="0" nodeType="afterEffect">
                                  <p:stCondLst>
                                    <p:cond delay="0"/>
                                  </p:stCondLst>
                                  <p:childTnLst>
                                    <p:set>
                                      <p:cBhvr>
                                        <p:cTn id="66" dur="1" fill="hold">
                                          <p:stCondLst>
                                            <p:cond delay="0"/>
                                          </p:stCondLst>
                                        </p:cTn>
                                        <p:tgtEl>
                                          <p:spTgt spid="62"/>
                                        </p:tgtEl>
                                        <p:attrNameLst>
                                          <p:attrName>style.visibility</p:attrName>
                                        </p:attrNameLst>
                                      </p:cBhvr>
                                      <p:to>
                                        <p:strVal val="visible"/>
                                      </p:to>
                                    </p:set>
                                    <p:animEffect transition="in" filter="fade">
                                      <p:cBhvr>
                                        <p:cTn id="67" dur="500"/>
                                        <p:tgtEl>
                                          <p:spTgt spid="62"/>
                                        </p:tgtEl>
                                      </p:cBhvr>
                                    </p:animEffect>
                                    <p:anim calcmode="lin" valueType="num">
                                      <p:cBhvr>
                                        <p:cTn id="68" dur="500" fill="hold"/>
                                        <p:tgtEl>
                                          <p:spTgt spid="62"/>
                                        </p:tgtEl>
                                        <p:attrNameLst>
                                          <p:attrName>ppt_x</p:attrName>
                                        </p:attrNameLst>
                                      </p:cBhvr>
                                      <p:tavLst>
                                        <p:tav tm="0">
                                          <p:val>
                                            <p:strVal val="#ppt_x"/>
                                          </p:val>
                                        </p:tav>
                                        <p:tav tm="100000">
                                          <p:val>
                                            <p:strVal val="#ppt_x"/>
                                          </p:val>
                                        </p:tav>
                                      </p:tavLst>
                                    </p:anim>
                                    <p:anim calcmode="lin" valueType="num">
                                      <p:cBhvr>
                                        <p:cTn id="69" dur="500" fill="hold"/>
                                        <p:tgtEl>
                                          <p:spTgt spid="62"/>
                                        </p:tgtEl>
                                        <p:attrNameLst>
                                          <p:attrName>ppt_y</p:attrName>
                                        </p:attrNameLst>
                                      </p:cBhvr>
                                      <p:tavLst>
                                        <p:tav tm="0">
                                          <p:val>
                                            <p:strVal val="#ppt_y-.1"/>
                                          </p:val>
                                        </p:tav>
                                        <p:tav tm="100000">
                                          <p:val>
                                            <p:strVal val="#ppt_y"/>
                                          </p:val>
                                        </p:tav>
                                      </p:tavLst>
                                    </p:anim>
                                  </p:childTnLst>
                                </p:cTn>
                              </p:par>
                            </p:childTnLst>
                          </p:cTn>
                        </p:par>
                        <p:par>
                          <p:cTn id="70" fill="hold" nodeType="afterGroup">
                            <p:stCondLst>
                              <p:cond delay="6500"/>
                            </p:stCondLst>
                            <p:childTnLst>
                              <p:par>
                                <p:cTn id="71" presetID="10" presetClass="entr" presetSubtype="0" fill="hold" grpId="0" nodeType="afterEffect">
                                  <p:stCondLst>
                                    <p:cond delay="0"/>
                                  </p:stCondLst>
                                  <p:childTnLst>
                                    <p:set>
                                      <p:cBhvr>
                                        <p:cTn id="72" dur="1" fill="hold">
                                          <p:stCondLst>
                                            <p:cond delay="0"/>
                                          </p:stCondLst>
                                        </p:cTn>
                                        <p:tgtEl>
                                          <p:spTgt spid="79"/>
                                        </p:tgtEl>
                                        <p:attrNameLst>
                                          <p:attrName>style.visibility</p:attrName>
                                        </p:attrNameLst>
                                      </p:cBhvr>
                                      <p:to>
                                        <p:strVal val="visible"/>
                                      </p:to>
                                    </p:set>
                                    <p:animEffect transition="in" filter="fade">
                                      <p:cBhvr>
                                        <p:cTn id="73" dur="500"/>
                                        <p:tgtEl>
                                          <p:spTgt spid="79"/>
                                        </p:tgtEl>
                                      </p:cBhvr>
                                    </p:animEffect>
                                  </p:childTnLst>
                                </p:cTn>
                              </p:par>
                            </p:childTnLst>
                          </p:cTn>
                        </p:par>
                        <p:par>
                          <p:cTn id="74" fill="hold" nodeType="afterGroup">
                            <p:stCondLst>
                              <p:cond delay="7000"/>
                            </p:stCondLst>
                            <p:childTnLst>
                              <p:par>
                                <p:cTn id="75" presetID="47" presetClass="entr" presetSubtype="0"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Effect transition="in" filter="fade">
                                      <p:cBhvr>
                                        <p:cTn id="77" dur="500"/>
                                        <p:tgtEl>
                                          <p:spTgt spid="63"/>
                                        </p:tgtEl>
                                      </p:cBhvr>
                                    </p:animEffect>
                                    <p:anim calcmode="lin" valueType="num">
                                      <p:cBhvr>
                                        <p:cTn id="78" dur="500" fill="hold"/>
                                        <p:tgtEl>
                                          <p:spTgt spid="63"/>
                                        </p:tgtEl>
                                        <p:attrNameLst>
                                          <p:attrName>ppt_x</p:attrName>
                                        </p:attrNameLst>
                                      </p:cBhvr>
                                      <p:tavLst>
                                        <p:tav tm="0">
                                          <p:val>
                                            <p:strVal val="#ppt_x"/>
                                          </p:val>
                                        </p:tav>
                                        <p:tav tm="100000">
                                          <p:val>
                                            <p:strVal val="#ppt_x"/>
                                          </p:val>
                                        </p:tav>
                                      </p:tavLst>
                                    </p:anim>
                                    <p:anim calcmode="lin" valueType="num">
                                      <p:cBhvr>
                                        <p:cTn id="79" dur="500" fill="hold"/>
                                        <p:tgtEl>
                                          <p:spTgt spid="63"/>
                                        </p:tgtEl>
                                        <p:attrNameLst>
                                          <p:attrName>ppt_y</p:attrName>
                                        </p:attrNameLst>
                                      </p:cBhvr>
                                      <p:tavLst>
                                        <p:tav tm="0">
                                          <p:val>
                                            <p:strVal val="#ppt_y-.1"/>
                                          </p:val>
                                        </p:tav>
                                        <p:tav tm="100000">
                                          <p:val>
                                            <p:strVal val="#ppt_y"/>
                                          </p:val>
                                        </p:tav>
                                      </p:tavLst>
                                    </p:anim>
                                  </p:childTnLst>
                                </p:cTn>
                              </p:par>
                            </p:childTnLst>
                          </p:cTn>
                        </p:par>
                        <p:par>
                          <p:cTn id="80" fill="hold" nodeType="afterGroup">
                            <p:stCondLst>
                              <p:cond delay="7500"/>
                            </p:stCondLst>
                            <p:childTnLst>
                              <p:par>
                                <p:cTn id="81" presetID="10" presetClass="entr" presetSubtype="0" fill="hold" grpId="0" nodeType="afterEffect">
                                  <p:stCondLst>
                                    <p:cond delay="0"/>
                                  </p:stCondLst>
                                  <p:childTnLst>
                                    <p:set>
                                      <p:cBhvr>
                                        <p:cTn id="82" dur="1" fill="hold">
                                          <p:stCondLst>
                                            <p:cond delay="0"/>
                                          </p:stCondLst>
                                        </p:cTn>
                                        <p:tgtEl>
                                          <p:spTgt spid="82"/>
                                        </p:tgtEl>
                                        <p:attrNameLst>
                                          <p:attrName>style.visibility</p:attrName>
                                        </p:attrNameLst>
                                      </p:cBhvr>
                                      <p:to>
                                        <p:strVal val="visible"/>
                                      </p:to>
                                    </p:set>
                                    <p:animEffect transition="in" filter="fade">
                                      <p:cBhvr>
                                        <p:cTn id="83" dur="500"/>
                                        <p:tgtEl>
                                          <p:spTgt spid="82"/>
                                        </p:tgtEl>
                                      </p:cBhvr>
                                    </p:animEffect>
                                  </p:childTnLst>
                                </p:cTn>
                              </p:par>
                            </p:childTnLst>
                          </p:cTn>
                        </p:par>
                        <p:par>
                          <p:cTn id="84" fill="hold" nodeType="afterGroup">
                            <p:stCondLst>
                              <p:cond delay="8000"/>
                            </p:stCondLst>
                            <p:childTnLst>
                              <p:par>
                                <p:cTn id="85" presetID="47" presetClass="entr" presetSubtype="0"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500"/>
                                        <p:tgtEl>
                                          <p:spTgt spid="64"/>
                                        </p:tgtEl>
                                      </p:cBhvr>
                                    </p:animEffect>
                                    <p:anim calcmode="lin" valueType="num">
                                      <p:cBhvr>
                                        <p:cTn id="88" dur="500" fill="hold"/>
                                        <p:tgtEl>
                                          <p:spTgt spid="64"/>
                                        </p:tgtEl>
                                        <p:attrNameLst>
                                          <p:attrName>ppt_x</p:attrName>
                                        </p:attrNameLst>
                                      </p:cBhvr>
                                      <p:tavLst>
                                        <p:tav tm="0">
                                          <p:val>
                                            <p:strVal val="#ppt_x"/>
                                          </p:val>
                                        </p:tav>
                                        <p:tav tm="100000">
                                          <p:val>
                                            <p:strVal val="#ppt_x"/>
                                          </p:val>
                                        </p:tav>
                                      </p:tavLst>
                                    </p:anim>
                                    <p:anim calcmode="lin" valueType="num">
                                      <p:cBhvr>
                                        <p:cTn id="89" dur="500" fill="hold"/>
                                        <p:tgtEl>
                                          <p:spTgt spid="64"/>
                                        </p:tgtEl>
                                        <p:attrNameLst>
                                          <p:attrName>ppt_y</p:attrName>
                                        </p:attrNameLst>
                                      </p:cBhvr>
                                      <p:tavLst>
                                        <p:tav tm="0">
                                          <p:val>
                                            <p:strVal val="#ppt_y-.1"/>
                                          </p:val>
                                        </p:tav>
                                        <p:tav tm="100000">
                                          <p:val>
                                            <p:strVal val="#ppt_y"/>
                                          </p:val>
                                        </p:tav>
                                      </p:tavLst>
                                    </p:anim>
                                  </p:childTnLst>
                                </p:cTn>
                              </p:par>
                            </p:childTnLst>
                          </p:cTn>
                        </p:par>
                        <p:par>
                          <p:cTn id="90" fill="hold" nodeType="afterGroup">
                            <p:stCondLst>
                              <p:cond delay="8500"/>
                            </p:stCondLst>
                            <p:childTnLst>
                              <p:par>
                                <p:cTn id="91" presetID="10" presetClass="entr" presetSubtype="0" fill="hold" grpId="0" nodeType="afterEffect">
                                  <p:stCondLst>
                                    <p:cond delay="0"/>
                                  </p:stCondLst>
                                  <p:childTnLst>
                                    <p:set>
                                      <p:cBhvr>
                                        <p:cTn id="92" dur="1" fill="hold">
                                          <p:stCondLst>
                                            <p:cond delay="0"/>
                                          </p:stCondLst>
                                        </p:cTn>
                                        <p:tgtEl>
                                          <p:spTgt spid="80"/>
                                        </p:tgtEl>
                                        <p:attrNameLst>
                                          <p:attrName>style.visibility</p:attrName>
                                        </p:attrNameLst>
                                      </p:cBhvr>
                                      <p:to>
                                        <p:strVal val="visible"/>
                                      </p:to>
                                    </p:set>
                                    <p:animEffect transition="in" filter="fade">
                                      <p:cBhvr>
                                        <p:cTn id="93" dur="500"/>
                                        <p:tgtEl>
                                          <p:spTgt spid="80"/>
                                        </p:tgtEl>
                                      </p:cBhvr>
                                    </p:animEffect>
                                  </p:childTnLst>
                                </p:cTn>
                              </p:par>
                            </p:childTnLst>
                          </p:cTn>
                        </p:par>
                        <p:par>
                          <p:cTn id="94" fill="hold" nodeType="afterGroup">
                            <p:stCondLst>
                              <p:cond delay="9000"/>
                            </p:stCondLst>
                            <p:childTnLst>
                              <p:par>
                                <p:cTn id="95" presetID="47" presetClass="entr" presetSubtype="0" fill="hold" grpId="0" nodeType="afterEffect">
                                  <p:stCondLst>
                                    <p:cond delay="0"/>
                                  </p:stCondLst>
                                  <p:childTnLst>
                                    <p:set>
                                      <p:cBhvr>
                                        <p:cTn id="96" dur="1" fill="hold">
                                          <p:stCondLst>
                                            <p:cond delay="0"/>
                                          </p:stCondLst>
                                        </p:cTn>
                                        <p:tgtEl>
                                          <p:spTgt spid="65"/>
                                        </p:tgtEl>
                                        <p:attrNameLst>
                                          <p:attrName>style.visibility</p:attrName>
                                        </p:attrNameLst>
                                      </p:cBhvr>
                                      <p:to>
                                        <p:strVal val="visible"/>
                                      </p:to>
                                    </p:set>
                                    <p:animEffect transition="in" filter="fade">
                                      <p:cBhvr>
                                        <p:cTn id="97" dur="500"/>
                                        <p:tgtEl>
                                          <p:spTgt spid="65"/>
                                        </p:tgtEl>
                                      </p:cBhvr>
                                    </p:animEffect>
                                    <p:anim calcmode="lin" valueType="num">
                                      <p:cBhvr>
                                        <p:cTn id="98" dur="500" fill="hold"/>
                                        <p:tgtEl>
                                          <p:spTgt spid="65"/>
                                        </p:tgtEl>
                                        <p:attrNameLst>
                                          <p:attrName>ppt_x</p:attrName>
                                        </p:attrNameLst>
                                      </p:cBhvr>
                                      <p:tavLst>
                                        <p:tav tm="0">
                                          <p:val>
                                            <p:strVal val="#ppt_x"/>
                                          </p:val>
                                        </p:tav>
                                        <p:tav tm="100000">
                                          <p:val>
                                            <p:strVal val="#ppt_x"/>
                                          </p:val>
                                        </p:tav>
                                      </p:tavLst>
                                    </p:anim>
                                    <p:anim calcmode="lin" valueType="num">
                                      <p:cBhvr>
                                        <p:cTn id="99" dur="500" fill="hold"/>
                                        <p:tgtEl>
                                          <p:spTgt spid="65"/>
                                        </p:tgtEl>
                                        <p:attrNameLst>
                                          <p:attrName>ppt_y</p:attrName>
                                        </p:attrNameLst>
                                      </p:cBhvr>
                                      <p:tavLst>
                                        <p:tav tm="0">
                                          <p:val>
                                            <p:strVal val="#ppt_y-.1"/>
                                          </p:val>
                                        </p:tav>
                                        <p:tav tm="100000">
                                          <p:val>
                                            <p:strVal val="#ppt_y"/>
                                          </p:val>
                                        </p:tav>
                                      </p:tavLst>
                                    </p:anim>
                                  </p:childTnLst>
                                </p:cTn>
                              </p:par>
                            </p:childTnLst>
                          </p:cTn>
                        </p:par>
                        <p:par>
                          <p:cTn id="100" fill="hold" nodeType="afterGroup">
                            <p:stCondLst>
                              <p:cond delay="9500"/>
                            </p:stCondLst>
                            <p:childTnLst>
                              <p:par>
                                <p:cTn id="101" presetID="10" presetClass="entr" presetSubtype="0" fill="hold" grpId="0" nodeType="afterEffect">
                                  <p:stCondLst>
                                    <p:cond delay="0"/>
                                  </p:stCondLst>
                                  <p:childTnLst>
                                    <p:set>
                                      <p:cBhvr>
                                        <p:cTn id="102" dur="1" fill="hold">
                                          <p:stCondLst>
                                            <p:cond delay="0"/>
                                          </p:stCondLst>
                                        </p:cTn>
                                        <p:tgtEl>
                                          <p:spTgt spid="83"/>
                                        </p:tgtEl>
                                        <p:attrNameLst>
                                          <p:attrName>style.visibility</p:attrName>
                                        </p:attrNameLst>
                                      </p:cBhvr>
                                      <p:to>
                                        <p:strVal val="visible"/>
                                      </p:to>
                                    </p:set>
                                    <p:animEffect transition="in" filter="fade">
                                      <p:cBhvr>
                                        <p:cTn id="103" dur="500"/>
                                        <p:tgtEl>
                                          <p:spTgt spid="83"/>
                                        </p:tgtEl>
                                      </p:cBhvr>
                                    </p:animEffect>
                                  </p:childTnLst>
                                </p:cTn>
                              </p:par>
                            </p:childTnLst>
                          </p:cTn>
                        </p:par>
                        <p:par>
                          <p:cTn id="104" fill="hold" nodeType="afterGroup">
                            <p:stCondLst>
                              <p:cond delay="10000"/>
                            </p:stCondLst>
                            <p:childTnLst>
                              <p:par>
                                <p:cTn id="105" presetID="47" presetClass="entr" presetSubtype="0" fill="hold" grpId="0" nodeType="afterEffect">
                                  <p:stCondLst>
                                    <p:cond delay="0"/>
                                  </p:stCondLst>
                                  <p:childTnLst>
                                    <p:set>
                                      <p:cBhvr>
                                        <p:cTn id="106" dur="1" fill="hold">
                                          <p:stCondLst>
                                            <p:cond delay="0"/>
                                          </p:stCondLst>
                                        </p:cTn>
                                        <p:tgtEl>
                                          <p:spTgt spid="66"/>
                                        </p:tgtEl>
                                        <p:attrNameLst>
                                          <p:attrName>style.visibility</p:attrName>
                                        </p:attrNameLst>
                                      </p:cBhvr>
                                      <p:to>
                                        <p:strVal val="visible"/>
                                      </p:to>
                                    </p:set>
                                    <p:animEffect transition="in" filter="fade">
                                      <p:cBhvr>
                                        <p:cTn id="107" dur="500"/>
                                        <p:tgtEl>
                                          <p:spTgt spid="66"/>
                                        </p:tgtEl>
                                      </p:cBhvr>
                                    </p:animEffect>
                                    <p:anim calcmode="lin" valueType="num">
                                      <p:cBhvr>
                                        <p:cTn id="108" dur="500" fill="hold"/>
                                        <p:tgtEl>
                                          <p:spTgt spid="66"/>
                                        </p:tgtEl>
                                        <p:attrNameLst>
                                          <p:attrName>ppt_x</p:attrName>
                                        </p:attrNameLst>
                                      </p:cBhvr>
                                      <p:tavLst>
                                        <p:tav tm="0">
                                          <p:val>
                                            <p:strVal val="#ppt_x"/>
                                          </p:val>
                                        </p:tav>
                                        <p:tav tm="100000">
                                          <p:val>
                                            <p:strVal val="#ppt_x"/>
                                          </p:val>
                                        </p:tav>
                                      </p:tavLst>
                                    </p:anim>
                                    <p:anim calcmode="lin" valueType="num">
                                      <p:cBhvr>
                                        <p:cTn id="109" dur="500" fill="hold"/>
                                        <p:tgtEl>
                                          <p:spTgt spid="66"/>
                                        </p:tgtEl>
                                        <p:attrNameLst>
                                          <p:attrName>ppt_y</p:attrName>
                                        </p:attrNameLst>
                                      </p:cBhvr>
                                      <p:tavLst>
                                        <p:tav tm="0">
                                          <p:val>
                                            <p:strVal val="#ppt_y-.1"/>
                                          </p:val>
                                        </p:tav>
                                        <p:tav tm="100000">
                                          <p:val>
                                            <p:strVal val="#ppt_y"/>
                                          </p:val>
                                        </p:tav>
                                      </p:tavLst>
                                    </p:anim>
                                  </p:childTnLst>
                                </p:cTn>
                              </p:par>
                            </p:childTnLst>
                          </p:cTn>
                        </p:par>
                        <p:par>
                          <p:cTn id="110" fill="hold" nodeType="afterGroup">
                            <p:stCondLst>
                              <p:cond delay="10500"/>
                            </p:stCondLst>
                            <p:childTnLst>
                              <p:par>
                                <p:cTn id="111" presetID="10" presetClass="entr" presetSubtype="0" fill="hold" grpId="0" nodeType="afterEffect">
                                  <p:stCondLst>
                                    <p:cond delay="0"/>
                                  </p:stCondLst>
                                  <p:childTnLst>
                                    <p:set>
                                      <p:cBhvr>
                                        <p:cTn id="112" dur="1" fill="hold">
                                          <p:stCondLst>
                                            <p:cond delay="0"/>
                                          </p:stCondLst>
                                        </p:cTn>
                                        <p:tgtEl>
                                          <p:spTgt spid="84"/>
                                        </p:tgtEl>
                                        <p:attrNameLst>
                                          <p:attrName>style.visibility</p:attrName>
                                        </p:attrNameLst>
                                      </p:cBhvr>
                                      <p:to>
                                        <p:strVal val="visible"/>
                                      </p:to>
                                    </p:set>
                                    <p:animEffect transition="in" filter="fade">
                                      <p:cBhvr>
                                        <p:cTn id="11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animBg="1"/>
      <p:bldP spid="22" grpId="0" animBg="1"/>
      <p:bldP spid="26" grpId="0" animBg="1"/>
      <p:bldP spid="52" grpId="0"/>
      <p:bldP spid="55" grpId="0"/>
      <p:bldP spid="56" grpId="0"/>
      <p:bldP spid="57" grpId="0"/>
      <p:bldP spid="62" grpId="0"/>
      <p:bldP spid="63" grpId="0"/>
      <p:bldP spid="64" grpId="0"/>
      <p:bldP spid="65" grpId="0"/>
      <p:bldP spid="66" grpId="0"/>
      <p:bldP spid="78" grpId="0" animBg="1"/>
      <p:bldP spid="79" grpId="0" animBg="1"/>
      <p:bldP spid="80" grpId="0" animBg="1"/>
      <p:bldP spid="82" grpId="0" animBg="1"/>
      <p:bldP spid="83" grpId="0" animBg="1"/>
      <p:bldP spid="84" grpId="0" animBg="1"/>
      <p:bldP spid="70" grpId="0"/>
      <p:bldP spid="72" grpId="0"/>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38" name="Picture 5"/>
          <p:cNvPicPr>
            <a:picLocks noChangeAspect="1" noChangeArrowheads="1"/>
          </p:cNvPicPr>
          <p:nvPr/>
        </p:nvPicPr>
        <p:blipFill>
          <a:blip r:embed="rId3" cstate="print"/>
          <a:srcRect l="2022" t="39258" r="65993" b="28516"/>
          <a:stretch>
            <a:fillRect/>
          </a:stretch>
        </p:blipFill>
        <p:spPr bwMode="auto">
          <a:xfrm>
            <a:off x="1500188" y="6286500"/>
            <a:ext cx="1004887" cy="571500"/>
          </a:xfrm>
          <a:prstGeom prst="rect">
            <a:avLst/>
          </a:prstGeom>
          <a:noFill/>
          <a:ln w="9525">
            <a:noFill/>
            <a:miter lim="800000"/>
            <a:headEnd/>
            <a:tailEnd/>
          </a:ln>
        </p:spPr>
      </p:pic>
      <p:cxnSp>
        <p:nvCxnSpPr>
          <p:cNvPr id="11" name="10 Conector recto"/>
          <p:cNvCxnSpPr/>
          <p:nvPr/>
        </p:nvCxnSpPr>
        <p:spPr>
          <a:xfrm rot="5400000">
            <a:off x="7786688" y="5572125"/>
            <a:ext cx="2571750"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3" name="12 Conector recto"/>
          <p:cNvCxnSpPr/>
          <p:nvPr/>
        </p:nvCxnSpPr>
        <p:spPr>
          <a:xfrm rot="5400000">
            <a:off x="7786687" y="5643563"/>
            <a:ext cx="24288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4" name="13 Conector recto"/>
          <p:cNvCxnSpPr/>
          <p:nvPr/>
        </p:nvCxnSpPr>
        <p:spPr>
          <a:xfrm rot="5400000">
            <a:off x="7858125" y="5786438"/>
            <a:ext cx="214312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5" name="14 Conector recto"/>
          <p:cNvCxnSpPr/>
          <p:nvPr/>
        </p:nvCxnSpPr>
        <p:spPr>
          <a:xfrm>
            <a:off x="5429250" y="6715125"/>
            <a:ext cx="3714750"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6" name="15 Conector recto"/>
          <p:cNvCxnSpPr/>
          <p:nvPr/>
        </p:nvCxnSpPr>
        <p:spPr>
          <a:xfrm>
            <a:off x="6143625" y="6643688"/>
            <a:ext cx="30003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7" name="16 Conector recto"/>
          <p:cNvCxnSpPr/>
          <p:nvPr/>
        </p:nvCxnSpPr>
        <p:spPr>
          <a:xfrm>
            <a:off x="6715125" y="6572250"/>
            <a:ext cx="24288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sp>
        <p:nvSpPr>
          <p:cNvPr id="10" name="Rectangle 2"/>
          <p:cNvSpPr txBox="1">
            <a:spLocks noChangeArrowheads="1"/>
          </p:cNvSpPr>
          <p:nvPr/>
        </p:nvSpPr>
        <p:spPr>
          <a:xfrm>
            <a:off x="1928794" y="285728"/>
            <a:ext cx="5214974" cy="571504"/>
          </a:xfrm>
          <a:prstGeom prst="rect">
            <a:avLst/>
          </a:prstGeom>
          <a:ln>
            <a:noFill/>
          </a:ln>
        </p:spPr>
        <p:style>
          <a:lnRef idx="2">
            <a:schemeClr val="dk1"/>
          </a:lnRef>
          <a:fillRef idx="1">
            <a:schemeClr val="lt1"/>
          </a:fillRef>
          <a:effectRef idx="0">
            <a:schemeClr val="dk1"/>
          </a:effectRef>
          <a:fontRef idx="minor">
            <a:schemeClr val="dk1"/>
          </a:fontRef>
        </p:style>
        <p:txBody>
          <a:bodyPr/>
          <a:lstStyle/>
          <a:p>
            <a:pPr algn="ctr" eaLnBrk="0" hangingPunct="0">
              <a:defRPr/>
            </a:pPr>
            <a:r>
              <a:rPr lang="en-US" sz="5400" kern="0" dirty="0">
                <a:ln w="18415" cmpd="sng">
                  <a:solidFill>
                    <a:srgbClr val="00478E"/>
                  </a:solidFill>
                  <a:prstDash val="solid"/>
                </a:ln>
                <a:solidFill>
                  <a:srgbClr val="003D7A"/>
                </a:solidFill>
                <a:ea typeface="+mj-ea"/>
                <a:cs typeface="+mj-cs"/>
              </a:rPr>
              <a:t>3.8.1    2012</a:t>
            </a:r>
            <a:endParaRPr lang="es-ES" sz="5400" kern="0" dirty="0">
              <a:ln w="18415" cmpd="sng">
                <a:solidFill>
                  <a:srgbClr val="00478E"/>
                </a:solidFill>
                <a:prstDash val="solid"/>
              </a:ln>
              <a:solidFill>
                <a:srgbClr val="003D7A"/>
              </a:solidFill>
              <a:ea typeface="+mj-ea"/>
              <a:cs typeface="+mj-cs"/>
            </a:endParaRPr>
          </a:p>
        </p:txBody>
      </p:sp>
      <p:sp>
        <p:nvSpPr>
          <p:cNvPr id="23" name="57 Proceso"/>
          <p:cNvSpPr/>
          <p:nvPr/>
        </p:nvSpPr>
        <p:spPr>
          <a:xfrm>
            <a:off x="5572125" y="4143375"/>
            <a:ext cx="2500313" cy="785813"/>
          </a:xfrm>
          <a:prstGeom prst="flowChartProcess">
            <a:avLst/>
          </a:prstGeom>
          <a:ln/>
        </p:spPr>
        <p:style>
          <a:lnRef idx="2">
            <a:schemeClr val="accent1"/>
          </a:lnRef>
          <a:fillRef idx="1">
            <a:schemeClr val="lt1"/>
          </a:fillRef>
          <a:effectRef idx="0">
            <a:schemeClr val="accent1"/>
          </a:effectRef>
          <a:fontRef idx="minor">
            <a:schemeClr val="dk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eaLnBrk="0" hangingPunct="0">
              <a:defRPr/>
            </a:pPr>
            <a:r>
              <a:rPr lang="es-MX" sz="1400" b="1" dirty="0" smtClean="0">
                <a:solidFill>
                  <a:srgbClr val="00478E"/>
                </a:solidFill>
              </a:rPr>
              <a:t>Empresas con Dictamen favorable de la ACAI o con programa C-TPAT</a:t>
            </a:r>
            <a:endParaRPr lang="es-MX" sz="1400" b="1" dirty="0">
              <a:solidFill>
                <a:srgbClr val="00478E"/>
              </a:solidFill>
            </a:endParaRPr>
          </a:p>
        </p:txBody>
      </p:sp>
      <p:sp>
        <p:nvSpPr>
          <p:cNvPr id="24" name="57 Proceso"/>
          <p:cNvSpPr/>
          <p:nvPr/>
        </p:nvSpPr>
        <p:spPr>
          <a:xfrm>
            <a:off x="5572125" y="5072063"/>
            <a:ext cx="2500313" cy="357187"/>
          </a:xfrm>
          <a:prstGeom prst="flowChartProcess">
            <a:avLst/>
          </a:prstGeom>
          <a:ln/>
        </p:spPr>
        <p:style>
          <a:lnRef idx="2">
            <a:schemeClr val="accent1"/>
          </a:lnRef>
          <a:fillRef idx="1">
            <a:schemeClr val="lt1"/>
          </a:fillRef>
          <a:effectRef idx="0">
            <a:schemeClr val="accent1"/>
          </a:effectRef>
          <a:fontRef idx="minor">
            <a:schemeClr val="dk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eaLnBrk="0" hangingPunct="0">
              <a:defRPr/>
            </a:pPr>
            <a:r>
              <a:rPr lang="es-MX" sz="1400" b="1" dirty="0" smtClean="0">
                <a:solidFill>
                  <a:srgbClr val="00478E"/>
                </a:solidFill>
              </a:rPr>
              <a:t>IMMEX (controladoras)</a:t>
            </a:r>
            <a:endParaRPr lang="es-MX" sz="1400" b="1" dirty="0">
              <a:solidFill>
                <a:srgbClr val="00478E"/>
              </a:solidFill>
            </a:endParaRPr>
          </a:p>
        </p:txBody>
      </p:sp>
      <p:sp>
        <p:nvSpPr>
          <p:cNvPr id="25" name="57 Proceso"/>
          <p:cNvSpPr/>
          <p:nvPr/>
        </p:nvSpPr>
        <p:spPr>
          <a:xfrm>
            <a:off x="5572125" y="5572125"/>
            <a:ext cx="2500313" cy="357188"/>
          </a:xfrm>
          <a:prstGeom prst="flowChartProcess">
            <a:avLst/>
          </a:prstGeom>
          <a:ln/>
        </p:spPr>
        <p:style>
          <a:lnRef idx="2">
            <a:schemeClr val="accent1"/>
          </a:lnRef>
          <a:fillRef idx="1">
            <a:schemeClr val="lt1"/>
          </a:fillRef>
          <a:effectRef idx="0">
            <a:schemeClr val="accent1"/>
          </a:effectRef>
          <a:fontRef idx="minor">
            <a:schemeClr val="dk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eaLnBrk="0" hangingPunct="0">
              <a:defRPr/>
            </a:pPr>
            <a:r>
              <a:rPr lang="es-MX" sz="1400" b="1" dirty="0" smtClean="0">
                <a:solidFill>
                  <a:srgbClr val="00478E"/>
                </a:solidFill>
              </a:rPr>
              <a:t>IMMEX  ramo aeronáutico</a:t>
            </a:r>
            <a:endParaRPr lang="es-MX" sz="1400" b="1" dirty="0">
              <a:solidFill>
                <a:srgbClr val="00478E"/>
              </a:solidFill>
            </a:endParaRPr>
          </a:p>
        </p:txBody>
      </p:sp>
      <p:sp>
        <p:nvSpPr>
          <p:cNvPr id="53" name="52 CuadroTexto"/>
          <p:cNvSpPr txBox="1"/>
          <p:nvPr/>
        </p:nvSpPr>
        <p:spPr>
          <a:xfrm>
            <a:off x="714375" y="2571750"/>
            <a:ext cx="785813" cy="461963"/>
          </a:xfrm>
          <a:prstGeom prst="rect">
            <a:avLst/>
          </a:prstGeom>
          <a:noFill/>
        </p:spPr>
        <p:txBody>
          <a:bodyPr>
            <a:spAutoFit/>
          </a:bodyPr>
          <a:lstStyle/>
          <a:p>
            <a:pPr algn="ctr" eaLnBrk="0" hangingPunct="0">
              <a:defRPr/>
            </a:pPr>
            <a:r>
              <a:rPr lang="es-MX" sz="2400" b="1" dirty="0">
                <a:ln w="18415" cmpd="sng">
                  <a:noFill/>
                  <a:prstDash val="solid"/>
                </a:ln>
                <a:solidFill>
                  <a:srgbClr val="003D7A"/>
                </a:solidFill>
                <a:effectLst>
                  <a:outerShdw blurRad="63500" dir="3600000" algn="tl" rotWithShape="0">
                    <a:srgbClr val="000000">
                      <a:alpha val="70000"/>
                    </a:srgbClr>
                  </a:outerShdw>
                </a:effectLst>
                <a:latin typeface="Century Gothic" pitchFamily="34" charset="0"/>
                <a:cs typeface="+mn-cs"/>
              </a:rPr>
              <a:t>B</a:t>
            </a:r>
          </a:p>
        </p:txBody>
      </p:sp>
      <p:sp>
        <p:nvSpPr>
          <p:cNvPr id="54" name="53 CuadroTexto"/>
          <p:cNvSpPr txBox="1"/>
          <p:nvPr/>
        </p:nvSpPr>
        <p:spPr>
          <a:xfrm>
            <a:off x="714375" y="3357563"/>
            <a:ext cx="785813" cy="461962"/>
          </a:xfrm>
          <a:prstGeom prst="rect">
            <a:avLst/>
          </a:prstGeom>
          <a:noFill/>
        </p:spPr>
        <p:txBody>
          <a:bodyPr>
            <a:spAutoFit/>
          </a:bodyPr>
          <a:lstStyle/>
          <a:p>
            <a:pPr algn="ctr" eaLnBrk="0" hangingPunct="0">
              <a:defRPr/>
            </a:pPr>
            <a:r>
              <a:rPr lang="es-MX" sz="2400" b="1" dirty="0">
                <a:ln w="18415" cmpd="sng">
                  <a:noFill/>
                  <a:prstDash val="solid"/>
                </a:ln>
                <a:solidFill>
                  <a:srgbClr val="003D7A"/>
                </a:solidFill>
                <a:effectLst>
                  <a:outerShdw blurRad="63500" dir="3600000" algn="tl" rotWithShape="0">
                    <a:srgbClr val="000000">
                      <a:alpha val="70000"/>
                    </a:srgbClr>
                  </a:outerShdw>
                </a:effectLst>
                <a:latin typeface="Century Gothic" pitchFamily="34" charset="0"/>
                <a:cs typeface="+mn-cs"/>
              </a:rPr>
              <a:t>C</a:t>
            </a:r>
          </a:p>
        </p:txBody>
      </p:sp>
      <p:sp>
        <p:nvSpPr>
          <p:cNvPr id="67" name="66 CuadroTexto"/>
          <p:cNvSpPr txBox="1"/>
          <p:nvPr/>
        </p:nvSpPr>
        <p:spPr>
          <a:xfrm>
            <a:off x="4357688" y="5000625"/>
            <a:ext cx="785812" cy="461963"/>
          </a:xfrm>
          <a:prstGeom prst="rect">
            <a:avLst/>
          </a:prstGeom>
          <a:noFill/>
        </p:spPr>
        <p:txBody>
          <a:bodyPr>
            <a:spAutoFit/>
          </a:bodyPr>
          <a:lstStyle/>
          <a:p>
            <a:pPr algn="ctr" eaLnBrk="0" hangingPunct="0">
              <a:defRPr/>
            </a:pPr>
            <a:r>
              <a:rPr lang="es-MX" sz="2400" b="1" dirty="0">
                <a:ln w="18415" cmpd="sng">
                  <a:noFill/>
                  <a:prstDash val="solid"/>
                </a:ln>
                <a:solidFill>
                  <a:srgbClr val="003D7A"/>
                </a:solidFill>
                <a:effectLst>
                  <a:outerShdw blurRad="63500" dir="3600000" algn="tl" rotWithShape="0">
                    <a:srgbClr val="000000">
                      <a:alpha val="70000"/>
                    </a:srgbClr>
                  </a:outerShdw>
                </a:effectLst>
                <a:latin typeface="Century Gothic" pitchFamily="34" charset="0"/>
                <a:cs typeface="+mn-cs"/>
              </a:rPr>
              <a:t>L</a:t>
            </a:r>
          </a:p>
        </p:txBody>
      </p:sp>
      <p:sp>
        <p:nvSpPr>
          <p:cNvPr id="68" name="67 Abrir llave"/>
          <p:cNvSpPr/>
          <p:nvPr/>
        </p:nvSpPr>
        <p:spPr bwMode="auto">
          <a:xfrm>
            <a:off x="4929188" y="4071938"/>
            <a:ext cx="214312" cy="2357437"/>
          </a:xfrm>
          <a:prstGeom prst="leftBrace">
            <a:avLst/>
          </a:prstGeom>
          <a:ln>
            <a:solidFill>
              <a:srgbClr val="0052A4"/>
            </a:solidFill>
            <a:headEnd type="none" w="med" len="med"/>
            <a:tailEnd type="none" w="med" len="med"/>
          </a:ln>
        </p:spPr>
        <p:style>
          <a:lnRef idx="3">
            <a:schemeClr val="dk1"/>
          </a:lnRef>
          <a:fillRef idx="0">
            <a:schemeClr val="dk1"/>
          </a:fillRef>
          <a:effectRef idx="2">
            <a:schemeClr val="dk1"/>
          </a:effectRef>
          <a:fontRef idx="minor">
            <a:schemeClr val="tx1"/>
          </a:fontRef>
        </p:style>
        <p:txBody>
          <a:bodyPr/>
          <a:lstStyle/>
          <a:p>
            <a:pPr algn="ctr" eaLnBrk="0" hangingPunct="0">
              <a:defRPr/>
            </a:pPr>
            <a:endParaRPr lang="es-MX" sz="1400" dirty="0"/>
          </a:p>
        </p:txBody>
      </p:sp>
      <p:sp>
        <p:nvSpPr>
          <p:cNvPr id="87" name="86 CuadroTexto"/>
          <p:cNvSpPr txBox="1"/>
          <p:nvPr/>
        </p:nvSpPr>
        <p:spPr>
          <a:xfrm>
            <a:off x="5072063" y="5143500"/>
            <a:ext cx="642937" cy="307975"/>
          </a:xfrm>
          <a:prstGeom prst="rect">
            <a:avLst/>
          </a:prstGeom>
          <a:noFill/>
        </p:spPr>
        <p:txBody>
          <a:bodyPr>
            <a:spAutoFit/>
          </a:bodyPr>
          <a:lstStyle/>
          <a:p>
            <a:pPr algn="ctr" eaLnBrk="0" hangingPunct="0">
              <a:defRPr/>
            </a:pPr>
            <a:r>
              <a:rPr lang="es-MX" sz="1400" b="1" dirty="0">
                <a:ln w="18415" cmpd="sng">
                  <a:noFill/>
                  <a:prstDash val="solid"/>
                </a:ln>
                <a:solidFill>
                  <a:srgbClr val="003D7A"/>
                </a:solidFill>
                <a:effectLst>
                  <a:outerShdw blurRad="63500" dir="3600000" algn="tl" rotWithShape="0">
                    <a:srgbClr val="000000">
                      <a:alpha val="70000"/>
                    </a:srgbClr>
                  </a:outerShdw>
                </a:effectLst>
                <a:latin typeface="Century Gothic" pitchFamily="34" charset="0"/>
                <a:cs typeface="+mn-cs"/>
              </a:rPr>
              <a:t>I.</a:t>
            </a:r>
          </a:p>
        </p:txBody>
      </p:sp>
      <p:sp>
        <p:nvSpPr>
          <p:cNvPr id="88" name="87 CuadroTexto"/>
          <p:cNvSpPr txBox="1"/>
          <p:nvPr/>
        </p:nvSpPr>
        <p:spPr>
          <a:xfrm>
            <a:off x="5072063" y="5572125"/>
            <a:ext cx="642937" cy="307975"/>
          </a:xfrm>
          <a:prstGeom prst="rect">
            <a:avLst/>
          </a:prstGeom>
          <a:noFill/>
        </p:spPr>
        <p:txBody>
          <a:bodyPr>
            <a:spAutoFit/>
          </a:bodyPr>
          <a:lstStyle/>
          <a:p>
            <a:pPr algn="ctr" eaLnBrk="0" hangingPunct="0">
              <a:defRPr/>
            </a:pPr>
            <a:r>
              <a:rPr lang="es-MX" sz="1400" b="1" dirty="0">
                <a:ln w="18415" cmpd="sng">
                  <a:noFill/>
                  <a:prstDash val="solid"/>
                </a:ln>
                <a:solidFill>
                  <a:srgbClr val="003D7A"/>
                </a:solidFill>
                <a:effectLst>
                  <a:outerShdw blurRad="63500" dir="3600000" algn="tl" rotWithShape="0">
                    <a:srgbClr val="000000">
                      <a:alpha val="70000"/>
                    </a:srgbClr>
                  </a:outerShdw>
                </a:effectLst>
                <a:latin typeface="Century Gothic" pitchFamily="34" charset="0"/>
                <a:cs typeface="+mn-cs"/>
              </a:rPr>
              <a:t>II.</a:t>
            </a:r>
          </a:p>
        </p:txBody>
      </p:sp>
      <p:sp>
        <p:nvSpPr>
          <p:cNvPr id="89" name="88 CuadroTexto"/>
          <p:cNvSpPr txBox="1"/>
          <p:nvPr/>
        </p:nvSpPr>
        <p:spPr>
          <a:xfrm>
            <a:off x="5072063" y="6000750"/>
            <a:ext cx="642937" cy="307975"/>
          </a:xfrm>
          <a:prstGeom prst="rect">
            <a:avLst/>
          </a:prstGeom>
          <a:noFill/>
        </p:spPr>
        <p:txBody>
          <a:bodyPr>
            <a:spAutoFit/>
          </a:bodyPr>
          <a:lstStyle/>
          <a:p>
            <a:pPr algn="ctr" eaLnBrk="0" hangingPunct="0">
              <a:defRPr/>
            </a:pPr>
            <a:r>
              <a:rPr lang="es-MX" sz="1400" b="1" dirty="0">
                <a:ln w="18415" cmpd="sng">
                  <a:noFill/>
                  <a:prstDash val="solid"/>
                </a:ln>
                <a:solidFill>
                  <a:srgbClr val="003D7A"/>
                </a:solidFill>
                <a:effectLst>
                  <a:outerShdw blurRad="63500" dir="3600000" algn="tl" rotWithShape="0">
                    <a:srgbClr val="000000">
                      <a:alpha val="70000"/>
                    </a:srgbClr>
                  </a:outerShdw>
                </a:effectLst>
                <a:latin typeface="Century Gothic" pitchFamily="34" charset="0"/>
                <a:cs typeface="+mn-cs"/>
              </a:rPr>
              <a:t>III.</a:t>
            </a:r>
          </a:p>
        </p:txBody>
      </p:sp>
      <p:sp>
        <p:nvSpPr>
          <p:cNvPr id="90" name="57 Proceso"/>
          <p:cNvSpPr/>
          <p:nvPr/>
        </p:nvSpPr>
        <p:spPr>
          <a:xfrm>
            <a:off x="5572125" y="6072188"/>
            <a:ext cx="2500313" cy="285750"/>
          </a:xfrm>
          <a:prstGeom prst="flowChartProcess">
            <a:avLst/>
          </a:prstGeom>
          <a:ln/>
        </p:spPr>
        <p:style>
          <a:lnRef idx="2">
            <a:schemeClr val="accent1"/>
          </a:lnRef>
          <a:fillRef idx="1">
            <a:schemeClr val="lt1"/>
          </a:fillRef>
          <a:effectRef idx="0">
            <a:schemeClr val="accent1"/>
          </a:effectRef>
          <a:fontRef idx="minor">
            <a:schemeClr val="dk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eaLnBrk="0" hangingPunct="0">
              <a:defRPr/>
            </a:pPr>
            <a:r>
              <a:rPr lang="es-MX" sz="1400" b="1" dirty="0" smtClean="0">
                <a:solidFill>
                  <a:srgbClr val="00478E"/>
                </a:solidFill>
              </a:rPr>
              <a:t>SECIIT</a:t>
            </a:r>
            <a:endParaRPr lang="es-MX" sz="1400" b="1" dirty="0">
              <a:solidFill>
                <a:srgbClr val="00478E"/>
              </a:solidFill>
            </a:endParaRPr>
          </a:p>
        </p:txBody>
      </p:sp>
      <p:sp>
        <p:nvSpPr>
          <p:cNvPr id="49" name="Rectangle 2"/>
          <p:cNvSpPr txBox="1">
            <a:spLocks noChangeArrowheads="1"/>
          </p:cNvSpPr>
          <p:nvPr/>
        </p:nvSpPr>
        <p:spPr>
          <a:xfrm>
            <a:off x="0" y="0"/>
            <a:ext cx="9144000" cy="704850"/>
          </a:xfrm>
          <a:prstGeom prst="rect">
            <a:avLst/>
          </a:prstGeom>
        </p:spPr>
        <p:txBody>
          <a:bodyPr/>
          <a:lstStyle/>
          <a:p>
            <a:pPr algn="ctr" eaLnBrk="0" hangingPunct="0">
              <a:defRPr/>
            </a:pPr>
            <a:r>
              <a:rPr lang="es-MX" sz="2400" kern="0" dirty="0">
                <a:solidFill>
                  <a:srgbClr val="00478E"/>
                </a:solidFill>
                <a:effectLst>
                  <a:outerShdw blurRad="38100" dist="38100" dir="2700000" algn="tl">
                    <a:srgbClr val="C0C0C0"/>
                  </a:outerShdw>
                </a:effectLst>
                <a:latin typeface="Century Gothic" pitchFamily="34" charset="0"/>
                <a:cs typeface="+mn-cs"/>
              </a:rPr>
              <a:t>Almanza Villarreal Agencia Aduanal, S.C.</a:t>
            </a:r>
          </a:p>
          <a:p>
            <a:pPr algn="ctr" eaLnBrk="0" hangingPunct="0">
              <a:defRPr/>
            </a:pPr>
            <a:endParaRPr lang="es-MX" sz="2400" kern="0" dirty="0">
              <a:solidFill>
                <a:srgbClr val="00478E"/>
              </a:solidFill>
              <a:effectLst>
                <a:outerShdw blurRad="38100" dist="38100" dir="2700000" algn="tl">
                  <a:srgbClr val="C0C0C0"/>
                </a:outerShdw>
              </a:effectLst>
              <a:latin typeface="Century Gothic" pitchFamily="34" charset="0"/>
              <a:ea typeface="+mj-ea"/>
              <a:cs typeface="+mj-cs"/>
            </a:endParaRPr>
          </a:p>
          <a:p>
            <a:pPr algn="ctr" eaLnBrk="0" hangingPunct="0">
              <a:defRPr/>
            </a:pPr>
            <a:endParaRPr lang="es-MX" sz="2400" kern="0" dirty="0">
              <a:solidFill>
                <a:srgbClr val="00478E"/>
              </a:solidFill>
              <a:effectLst>
                <a:outerShdw blurRad="38100" dist="38100" dir="2700000" algn="tl">
                  <a:srgbClr val="C0C0C0"/>
                </a:outerShdw>
              </a:effectLst>
              <a:latin typeface="Century Gothic" pitchFamily="34" charset="0"/>
              <a:ea typeface="+mj-ea"/>
              <a:cs typeface="+mj-cs"/>
            </a:endParaRPr>
          </a:p>
        </p:txBody>
      </p:sp>
      <p:sp>
        <p:nvSpPr>
          <p:cNvPr id="58" name="57 Proceso"/>
          <p:cNvSpPr/>
          <p:nvPr/>
        </p:nvSpPr>
        <p:spPr>
          <a:xfrm>
            <a:off x="1643063" y="1214438"/>
            <a:ext cx="2143125" cy="857250"/>
          </a:xfrm>
          <a:prstGeom prst="flowChartProcess">
            <a:avLst/>
          </a:prstGeom>
          <a:ln/>
        </p:spPr>
        <p:style>
          <a:lnRef idx="2">
            <a:schemeClr val="accent1"/>
          </a:lnRef>
          <a:fillRef idx="1">
            <a:schemeClr val="lt1"/>
          </a:fillRef>
          <a:effectRef idx="0">
            <a:schemeClr val="accent1"/>
          </a:effectRef>
          <a:fontRef idx="minor">
            <a:schemeClr val="dk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eaLnBrk="0" hangingPunct="0">
              <a:defRPr/>
            </a:pPr>
            <a:r>
              <a:rPr lang="es-MX" sz="1400" b="1" dirty="0" smtClean="0">
                <a:solidFill>
                  <a:srgbClr val="00478E"/>
                </a:solidFill>
              </a:rPr>
              <a:t>importaciones por un valor en aduana no menor a $300’000,000.00</a:t>
            </a:r>
            <a:endParaRPr lang="es-MX" sz="1400" b="1" dirty="0">
              <a:solidFill>
                <a:srgbClr val="00478E"/>
              </a:solidFill>
            </a:endParaRPr>
          </a:p>
        </p:txBody>
      </p:sp>
      <p:sp>
        <p:nvSpPr>
          <p:cNvPr id="60" name="59 CuadroTexto"/>
          <p:cNvSpPr txBox="1"/>
          <p:nvPr/>
        </p:nvSpPr>
        <p:spPr>
          <a:xfrm>
            <a:off x="714375" y="1285875"/>
            <a:ext cx="785813" cy="461963"/>
          </a:xfrm>
          <a:prstGeom prst="rect">
            <a:avLst/>
          </a:prstGeom>
          <a:noFill/>
        </p:spPr>
        <p:txBody>
          <a:bodyPr>
            <a:spAutoFit/>
          </a:bodyPr>
          <a:lstStyle/>
          <a:p>
            <a:pPr algn="ctr" eaLnBrk="0" hangingPunct="0">
              <a:defRPr/>
            </a:pPr>
            <a:r>
              <a:rPr lang="es-MX" sz="2400" b="1" dirty="0">
                <a:ln w="18415" cmpd="sng">
                  <a:noFill/>
                  <a:prstDash val="solid"/>
                </a:ln>
                <a:solidFill>
                  <a:srgbClr val="003D7A"/>
                </a:solidFill>
                <a:effectLst>
                  <a:outerShdw blurRad="63500" dir="3600000" algn="tl" rotWithShape="0">
                    <a:srgbClr val="000000">
                      <a:alpha val="70000"/>
                    </a:srgbClr>
                  </a:outerShdw>
                </a:effectLst>
                <a:latin typeface="Century Gothic" pitchFamily="34" charset="0"/>
                <a:cs typeface="+mn-cs"/>
              </a:rPr>
              <a:t>A</a:t>
            </a:r>
          </a:p>
        </p:txBody>
      </p:sp>
      <p:sp>
        <p:nvSpPr>
          <p:cNvPr id="61" name="57 Proceso"/>
          <p:cNvSpPr/>
          <p:nvPr/>
        </p:nvSpPr>
        <p:spPr>
          <a:xfrm>
            <a:off x="1643042" y="2357430"/>
            <a:ext cx="2143140" cy="857256"/>
          </a:xfrm>
          <a:prstGeom prst="flowChartProcess">
            <a:avLst/>
          </a:prstGeom>
          <a:ln/>
        </p:spPr>
        <p:style>
          <a:lnRef idx="2">
            <a:schemeClr val="accent1"/>
          </a:lnRef>
          <a:fillRef idx="1">
            <a:schemeClr val="lt1"/>
          </a:fillRef>
          <a:effectRef idx="0">
            <a:schemeClr val="accent1"/>
          </a:effectRef>
          <a:fontRef idx="minor">
            <a:schemeClr val="dk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eaLnBrk="0" hangingPunct="0">
              <a:defRPr/>
            </a:pPr>
            <a:r>
              <a:rPr lang="es-MX" sz="1400" b="1" u="sng" dirty="0" smtClean="0">
                <a:solidFill>
                  <a:srgbClr val="00478E"/>
                </a:solidFill>
              </a:rPr>
              <a:t>IMMEX</a:t>
            </a:r>
            <a:r>
              <a:rPr lang="es-MX" sz="1400" b="1" dirty="0" smtClean="0">
                <a:solidFill>
                  <a:srgbClr val="00478E"/>
                </a:solidFill>
              </a:rPr>
              <a:t>  con importaciones de  valor en aduana de $200´000,000.00</a:t>
            </a:r>
            <a:r>
              <a:rPr lang="es-MX" sz="1400" b="1" strike="sngStrike" dirty="0" smtClean="0">
                <a:solidFill>
                  <a:srgbClr val="00478E"/>
                </a:solidFill>
              </a:rPr>
              <a:t>.</a:t>
            </a:r>
            <a:endParaRPr lang="es-MX" sz="1400" b="1" dirty="0">
              <a:solidFill>
                <a:srgbClr val="00478E"/>
              </a:solidFill>
            </a:endParaRPr>
          </a:p>
        </p:txBody>
      </p:sp>
      <p:sp>
        <p:nvSpPr>
          <p:cNvPr id="71" name="57 Proceso"/>
          <p:cNvSpPr/>
          <p:nvPr/>
        </p:nvSpPr>
        <p:spPr>
          <a:xfrm>
            <a:off x="1643063" y="3429000"/>
            <a:ext cx="2143125" cy="285750"/>
          </a:xfrm>
          <a:prstGeom prst="flowChartProcess">
            <a:avLst/>
          </a:prstGeom>
          <a:ln/>
        </p:spPr>
        <p:style>
          <a:lnRef idx="2">
            <a:schemeClr val="accent1"/>
          </a:lnRef>
          <a:fillRef idx="1">
            <a:schemeClr val="lt1"/>
          </a:fillRef>
          <a:effectRef idx="0">
            <a:schemeClr val="accent1"/>
          </a:effectRef>
          <a:fontRef idx="minor">
            <a:schemeClr val="dk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eaLnBrk="0" hangingPunct="0">
              <a:defRPr/>
            </a:pPr>
            <a:r>
              <a:rPr lang="es-MX" sz="1400" b="1" dirty="0" smtClean="0">
                <a:solidFill>
                  <a:srgbClr val="00478E"/>
                </a:solidFill>
              </a:rPr>
              <a:t>DEROGADO.</a:t>
            </a:r>
            <a:endParaRPr lang="es-MX" sz="1400" b="1" dirty="0">
              <a:solidFill>
                <a:srgbClr val="00478E"/>
              </a:solidFill>
            </a:endParaRPr>
          </a:p>
        </p:txBody>
      </p:sp>
      <p:sp>
        <p:nvSpPr>
          <p:cNvPr id="74" name="57 Proceso"/>
          <p:cNvSpPr/>
          <p:nvPr/>
        </p:nvSpPr>
        <p:spPr>
          <a:xfrm>
            <a:off x="1643063" y="4000500"/>
            <a:ext cx="2143125" cy="1000125"/>
          </a:xfrm>
          <a:prstGeom prst="flowChartProcess">
            <a:avLst/>
          </a:prstGeom>
          <a:ln/>
        </p:spPr>
        <p:style>
          <a:lnRef idx="2">
            <a:schemeClr val="accent1"/>
          </a:lnRef>
          <a:fillRef idx="1">
            <a:schemeClr val="lt1"/>
          </a:fillRef>
          <a:effectRef idx="0">
            <a:schemeClr val="accent1"/>
          </a:effectRef>
          <a:fontRef idx="minor">
            <a:schemeClr val="dk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eaLnBrk="0" hangingPunct="0">
              <a:defRPr/>
            </a:pPr>
            <a:r>
              <a:rPr lang="es-MX" sz="1400" b="1" dirty="0" smtClean="0">
                <a:solidFill>
                  <a:srgbClr val="00478E"/>
                </a:solidFill>
              </a:rPr>
              <a:t>Empresas IMMEX con dictamen favorable en los términos de la regla 3.8.6., fracción I.</a:t>
            </a:r>
            <a:endParaRPr lang="es-MX" sz="1400" b="1" dirty="0">
              <a:solidFill>
                <a:srgbClr val="00478E"/>
              </a:solidFill>
            </a:endParaRPr>
          </a:p>
        </p:txBody>
      </p:sp>
      <p:sp>
        <p:nvSpPr>
          <p:cNvPr id="75" name="74 CuadroTexto"/>
          <p:cNvSpPr txBox="1"/>
          <p:nvPr/>
        </p:nvSpPr>
        <p:spPr>
          <a:xfrm>
            <a:off x="714375" y="4286250"/>
            <a:ext cx="785813" cy="461963"/>
          </a:xfrm>
          <a:prstGeom prst="rect">
            <a:avLst/>
          </a:prstGeom>
          <a:noFill/>
        </p:spPr>
        <p:txBody>
          <a:bodyPr>
            <a:spAutoFit/>
          </a:bodyPr>
          <a:lstStyle/>
          <a:p>
            <a:pPr algn="ctr" eaLnBrk="0" hangingPunct="0">
              <a:defRPr/>
            </a:pPr>
            <a:r>
              <a:rPr lang="es-MX" sz="2400" b="1" dirty="0">
                <a:ln w="18415" cmpd="sng">
                  <a:noFill/>
                  <a:prstDash val="solid"/>
                </a:ln>
                <a:solidFill>
                  <a:srgbClr val="003D7A"/>
                </a:solidFill>
                <a:effectLst>
                  <a:outerShdw blurRad="63500" dir="3600000" algn="tl" rotWithShape="0">
                    <a:srgbClr val="000000">
                      <a:alpha val="70000"/>
                    </a:srgbClr>
                  </a:outerShdw>
                </a:effectLst>
                <a:latin typeface="Century Gothic" pitchFamily="34" charset="0"/>
                <a:cs typeface="+mn-cs"/>
              </a:rPr>
              <a:t>D</a:t>
            </a:r>
          </a:p>
        </p:txBody>
      </p:sp>
      <p:sp>
        <p:nvSpPr>
          <p:cNvPr id="77" name="57 Proceso"/>
          <p:cNvSpPr/>
          <p:nvPr/>
        </p:nvSpPr>
        <p:spPr>
          <a:xfrm>
            <a:off x="1643063" y="5214938"/>
            <a:ext cx="2143125" cy="285750"/>
          </a:xfrm>
          <a:prstGeom prst="flowChartProcess">
            <a:avLst/>
          </a:prstGeom>
          <a:ln/>
        </p:spPr>
        <p:style>
          <a:lnRef idx="2">
            <a:schemeClr val="accent1"/>
          </a:lnRef>
          <a:fillRef idx="1">
            <a:schemeClr val="lt1"/>
          </a:fillRef>
          <a:effectRef idx="0">
            <a:schemeClr val="accent1"/>
          </a:effectRef>
          <a:fontRef idx="minor">
            <a:schemeClr val="dk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eaLnBrk="0" hangingPunct="0">
              <a:defRPr/>
            </a:pPr>
            <a:r>
              <a:rPr lang="es-MX" sz="1400" b="1" dirty="0" smtClean="0">
                <a:solidFill>
                  <a:srgbClr val="00478E"/>
                </a:solidFill>
              </a:rPr>
              <a:t>DEROGADO.</a:t>
            </a:r>
            <a:endParaRPr lang="es-MX" sz="1400" b="1" dirty="0">
              <a:solidFill>
                <a:srgbClr val="00478E"/>
              </a:solidFill>
            </a:endParaRPr>
          </a:p>
        </p:txBody>
      </p:sp>
      <p:sp>
        <p:nvSpPr>
          <p:cNvPr id="81" name="80 CuadroTexto"/>
          <p:cNvSpPr txBox="1"/>
          <p:nvPr/>
        </p:nvSpPr>
        <p:spPr>
          <a:xfrm>
            <a:off x="714375" y="5143500"/>
            <a:ext cx="785813" cy="461963"/>
          </a:xfrm>
          <a:prstGeom prst="rect">
            <a:avLst/>
          </a:prstGeom>
          <a:noFill/>
        </p:spPr>
        <p:txBody>
          <a:bodyPr>
            <a:spAutoFit/>
          </a:bodyPr>
          <a:lstStyle/>
          <a:p>
            <a:pPr algn="ctr" eaLnBrk="0" hangingPunct="0">
              <a:defRPr/>
            </a:pPr>
            <a:r>
              <a:rPr lang="es-MX" sz="2400" b="1" dirty="0">
                <a:ln w="18415" cmpd="sng">
                  <a:noFill/>
                  <a:prstDash val="solid"/>
                </a:ln>
                <a:solidFill>
                  <a:srgbClr val="003D7A"/>
                </a:solidFill>
                <a:effectLst>
                  <a:outerShdw blurRad="63500" dir="3600000" algn="tl" rotWithShape="0">
                    <a:srgbClr val="000000">
                      <a:alpha val="70000"/>
                    </a:srgbClr>
                  </a:outerShdw>
                </a:effectLst>
                <a:latin typeface="Century Gothic" pitchFamily="34" charset="0"/>
                <a:cs typeface="+mn-cs"/>
              </a:rPr>
              <a:t>E</a:t>
            </a:r>
          </a:p>
        </p:txBody>
      </p:sp>
      <p:sp>
        <p:nvSpPr>
          <p:cNvPr id="85" name="57 Proceso"/>
          <p:cNvSpPr/>
          <p:nvPr/>
        </p:nvSpPr>
        <p:spPr>
          <a:xfrm>
            <a:off x="1643063" y="5715000"/>
            <a:ext cx="2143125" cy="714375"/>
          </a:xfrm>
          <a:prstGeom prst="flowChartProcess">
            <a:avLst/>
          </a:prstGeom>
          <a:ln/>
        </p:spPr>
        <p:style>
          <a:lnRef idx="2">
            <a:schemeClr val="accent1"/>
          </a:lnRef>
          <a:fillRef idx="1">
            <a:schemeClr val="lt1"/>
          </a:fillRef>
          <a:effectRef idx="0">
            <a:schemeClr val="accent1"/>
          </a:effectRef>
          <a:fontRef idx="minor">
            <a:schemeClr val="dk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eaLnBrk="0" hangingPunct="0">
              <a:defRPr/>
            </a:pPr>
            <a:r>
              <a:rPr lang="es-MX" sz="1400" b="1" dirty="0" smtClean="0">
                <a:solidFill>
                  <a:srgbClr val="00478E"/>
                </a:solidFill>
              </a:rPr>
              <a:t>Las empresas de mensajería y paquetería</a:t>
            </a:r>
            <a:endParaRPr lang="es-MX" sz="1400" b="1" dirty="0">
              <a:solidFill>
                <a:srgbClr val="00478E"/>
              </a:solidFill>
            </a:endParaRPr>
          </a:p>
        </p:txBody>
      </p:sp>
      <p:sp>
        <p:nvSpPr>
          <p:cNvPr id="86" name="85 CuadroTexto"/>
          <p:cNvSpPr txBox="1"/>
          <p:nvPr/>
        </p:nvSpPr>
        <p:spPr>
          <a:xfrm>
            <a:off x="714375" y="5857875"/>
            <a:ext cx="785813" cy="461963"/>
          </a:xfrm>
          <a:prstGeom prst="rect">
            <a:avLst/>
          </a:prstGeom>
          <a:noFill/>
        </p:spPr>
        <p:txBody>
          <a:bodyPr>
            <a:spAutoFit/>
          </a:bodyPr>
          <a:lstStyle/>
          <a:p>
            <a:pPr algn="ctr" eaLnBrk="0" hangingPunct="0">
              <a:defRPr/>
            </a:pPr>
            <a:r>
              <a:rPr lang="es-MX" sz="2400" b="1" dirty="0">
                <a:ln w="18415" cmpd="sng">
                  <a:noFill/>
                  <a:prstDash val="solid"/>
                </a:ln>
                <a:solidFill>
                  <a:srgbClr val="003D7A"/>
                </a:solidFill>
                <a:effectLst>
                  <a:outerShdw blurRad="63500" dir="3600000" algn="tl" rotWithShape="0">
                    <a:srgbClr val="000000">
                      <a:alpha val="70000"/>
                    </a:srgbClr>
                  </a:outerShdw>
                </a:effectLst>
                <a:latin typeface="Century Gothic" pitchFamily="34" charset="0"/>
                <a:cs typeface="+mn-cs"/>
              </a:rPr>
              <a:t>F</a:t>
            </a:r>
          </a:p>
        </p:txBody>
      </p:sp>
      <p:sp>
        <p:nvSpPr>
          <p:cNvPr id="102" name="101 CuadroTexto"/>
          <p:cNvSpPr txBox="1"/>
          <p:nvPr/>
        </p:nvSpPr>
        <p:spPr>
          <a:xfrm>
            <a:off x="4357688" y="1428750"/>
            <a:ext cx="785812" cy="461963"/>
          </a:xfrm>
          <a:prstGeom prst="rect">
            <a:avLst/>
          </a:prstGeom>
          <a:noFill/>
        </p:spPr>
        <p:txBody>
          <a:bodyPr>
            <a:spAutoFit/>
          </a:bodyPr>
          <a:lstStyle/>
          <a:p>
            <a:pPr algn="ctr" eaLnBrk="0" hangingPunct="0">
              <a:defRPr/>
            </a:pPr>
            <a:r>
              <a:rPr lang="es-MX" sz="2400" b="1" dirty="0">
                <a:ln w="18415" cmpd="sng">
                  <a:noFill/>
                  <a:prstDash val="solid"/>
                </a:ln>
                <a:solidFill>
                  <a:srgbClr val="003D7A"/>
                </a:solidFill>
                <a:effectLst>
                  <a:outerShdw blurRad="63500" dir="3600000" algn="tl" rotWithShape="0">
                    <a:srgbClr val="000000">
                      <a:alpha val="70000"/>
                    </a:srgbClr>
                  </a:outerShdw>
                </a:effectLst>
                <a:latin typeface="Century Gothic" pitchFamily="34" charset="0"/>
                <a:cs typeface="+mn-cs"/>
              </a:rPr>
              <a:t>G</a:t>
            </a:r>
          </a:p>
        </p:txBody>
      </p:sp>
      <p:sp>
        <p:nvSpPr>
          <p:cNvPr id="103" name="102 CuadroTexto"/>
          <p:cNvSpPr txBox="1"/>
          <p:nvPr/>
        </p:nvSpPr>
        <p:spPr>
          <a:xfrm>
            <a:off x="4572000" y="1928813"/>
            <a:ext cx="357188" cy="461962"/>
          </a:xfrm>
          <a:prstGeom prst="rect">
            <a:avLst/>
          </a:prstGeom>
          <a:noFill/>
        </p:spPr>
        <p:txBody>
          <a:bodyPr>
            <a:spAutoFit/>
          </a:bodyPr>
          <a:lstStyle/>
          <a:p>
            <a:pPr algn="ctr" eaLnBrk="0" hangingPunct="0">
              <a:defRPr/>
            </a:pPr>
            <a:r>
              <a:rPr lang="es-MX" sz="2400" b="1" dirty="0">
                <a:ln w="18415" cmpd="sng">
                  <a:noFill/>
                  <a:prstDash val="solid"/>
                </a:ln>
                <a:solidFill>
                  <a:srgbClr val="003D7A"/>
                </a:solidFill>
                <a:effectLst>
                  <a:outerShdw blurRad="63500" dir="3600000" algn="tl" rotWithShape="0">
                    <a:srgbClr val="000000">
                      <a:alpha val="70000"/>
                    </a:srgbClr>
                  </a:outerShdw>
                </a:effectLst>
                <a:latin typeface="Century Gothic" pitchFamily="34" charset="0"/>
                <a:cs typeface="+mn-cs"/>
              </a:rPr>
              <a:t>H</a:t>
            </a:r>
          </a:p>
        </p:txBody>
      </p:sp>
      <p:sp>
        <p:nvSpPr>
          <p:cNvPr id="104" name="103 CuadroTexto"/>
          <p:cNvSpPr txBox="1"/>
          <p:nvPr/>
        </p:nvSpPr>
        <p:spPr>
          <a:xfrm>
            <a:off x="4572000" y="2357438"/>
            <a:ext cx="357188" cy="461962"/>
          </a:xfrm>
          <a:prstGeom prst="rect">
            <a:avLst/>
          </a:prstGeom>
          <a:noFill/>
        </p:spPr>
        <p:txBody>
          <a:bodyPr>
            <a:spAutoFit/>
          </a:bodyPr>
          <a:lstStyle/>
          <a:p>
            <a:pPr algn="ctr" eaLnBrk="0" hangingPunct="0">
              <a:defRPr/>
            </a:pPr>
            <a:r>
              <a:rPr lang="es-MX" sz="2400" b="1" dirty="0">
                <a:ln w="18415" cmpd="sng">
                  <a:noFill/>
                  <a:prstDash val="solid"/>
                </a:ln>
                <a:solidFill>
                  <a:srgbClr val="003D7A"/>
                </a:solidFill>
                <a:effectLst>
                  <a:outerShdw blurRad="63500" dir="3600000" algn="tl" rotWithShape="0">
                    <a:srgbClr val="000000">
                      <a:alpha val="70000"/>
                    </a:srgbClr>
                  </a:outerShdw>
                </a:effectLst>
                <a:latin typeface="Century Gothic" pitchFamily="34" charset="0"/>
                <a:cs typeface="+mn-cs"/>
              </a:rPr>
              <a:t>I</a:t>
            </a:r>
          </a:p>
        </p:txBody>
      </p:sp>
      <p:sp>
        <p:nvSpPr>
          <p:cNvPr id="105" name="104 CuadroTexto"/>
          <p:cNvSpPr txBox="1"/>
          <p:nvPr/>
        </p:nvSpPr>
        <p:spPr>
          <a:xfrm>
            <a:off x="4500563" y="2928938"/>
            <a:ext cx="428625" cy="461962"/>
          </a:xfrm>
          <a:prstGeom prst="rect">
            <a:avLst/>
          </a:prstGeom>
          <a:noFill/>
        </p:spPr>
        <p:txBody>
          <a:bodyPr>
            <a:spAutoFit/>
          </a:bodyPr>
          <a:lstStyle/>
          <a:p>
            <a:pPr algn="ctr" eaLnBrk="0" hangingPunct="0">
              <a:defRPr/>
            </a:pPr>
            <a:r>
              <a:rPr lang="es-MX" sz="2400" b="1" dirty="0">
                <a:ln w="18415" cmpd="sng">
                  <a:noFill/>
                  <a:prstDash val="solid"/>
                </a:ln>
                <a:solidFill>
                  <a:srgbClr val="003D7A"/>
                </a:solidFill>
                <a:effectLst>
                  <a:outerShdw blurRad="63500" dir="3600000" algn="tl" rotWithShape="0">
                    <a:srgbClr val="000000">
                      <a:alpha val="70000"/>
                    </a:srgbClr>
                  </a:outerShdw>
                </a:effectLst>
                <a:latin typeface="Century Gothic" pitchFamily="34" charset="0"/>
                <a:cs typeface="+mn-cs"/>
              </a:rPr>
              <a:t>J</a:t>
            </a:r>
          </a:p>
        </p:txBody>
      </p:sp>
      <p:sp>
        <p:nvSpPr>
          <p:cNvPr id="106" name="105 CuadroTexto"/>
          <p:cNvSpPr txBox="1"/>
          <p:nvPr/>
        </p:nvSpPr>
        <p:spPr>
          <a:xfrm>
            <a:off x="4572000" y="3429000"/>
            <a:ext cx="357188" cy="461963"/>
          </a:xfrm>
          <a:prstGeom prst="rect">
            <a:avLst/>
          </a:prstGeom>
          <a:noFill/>
        </p:spPr>
        <p:txBody>
          <a:bodyPr>
            <a:spAutoFit/>
          </a:bodyPr>
          <a:lstStyle/>
          <a:p>
            <a:pPr algn="ctr" eaLnBrk="0" hangingPunct="0">
              <a:defRPr/>
            </a:pPr>
            <a:r>
              <a:rPr lang="es-MX" sz="2400" b="1" dirty="0">
                <a:ln w="18415" cmpd="sng">
                  <a:noFill/>
                  <a:prstDash val="solid"/>
                </a:ln>
                <a:solidFill>
                  <a:srgbClr val="003D7A"/>
                </a:solidFill>
                <a:effectLst>
                  <a:outerShdw blurRad="63500" dir="3600000" algn="tl" rotWithShape="0">
                    <a:srgbClr val="000000">
                      <a:alpha val="70000"/>
                    </a:srgbClr>
                  </a:outerShdw>
                </a:effectLst>
                <a:latin typeface="Century Gothic" pitchFamily="34" charset="0"/>
                <a:cs typeface="+mn-cs"/>
              </a:rPr>
              <a:t>K</a:t>
            </a:r>
          </a:p>
        </p:txBody>
      </p:sp>
      <p:sp>
        <p:nvSpPr>
          <p:cNvPr id="69" name="57 Proceso"/>
          <p:cNvSpPr/>
          <p:nvPr/>
        </p:nvSpPr>
        <p:spPr>
          <a:xfrm>
            <a:off x="5214938" y="1500188"/>
            <a:ext cx="2143125" cy="285750"/>
          </a:xfrm>
          <a:prstGeom prst="flowChartProcess">
            <a:avLst/>
          </a:prstGeom>
          <a:ln/>
        </p:spPr>
        <p:style>
          <a:lnRef idx="2">
            <a:schemeClr val="accent1"/>
          </a:lnRef>
          <a:fillRef idx="1">
            <a:schemeClr val="lt1"/>
          </a:fillRef>
          <a:effectRef idx="0">
            <a:schemeClr val="accent1"/>
          </a:effectRef>
          <a:fontRef idx="minor">
            <a:schemeClr val="dk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eaLnBrk="0" hangingPunct="0">
              <a:defRPr/>
            </a:pPr>
            <a:r>
              <a:rPr lang="es-MX" sz="1400" b="1" dirty="0" smtClean="0">
                <a:solidFill>
                  <a:srgbClr val="00478E"/>
                </a:solidFill>
              </a:rPr>
              <a:t>DEROGADO.</a:t>
            </a:r>
            <a:endParaRPr lang="es-MX" sz="1400" b="1" dirty="0">
              <a:solidFill>
                <a:srgbClr val="00478E"/>
              </a:solidFill>
            </a:endParaRPr>
          </a:p>
        </p:txBody>
      </p:sp>
      <p:sp>
        <p:nvSpPr>
          <p:cNvPr id="73" name="57 Proceso"/>
          <p:cNvSpPr/>
          <p:nvPr/>
        </p:nvSpPr>
        <p:spPr>
          <a:xfrm>
            <a:off x="5214938" y="2428875"/>
            <a:ext cx="2143125" cy="285750"/>
          </a:xfrm>
          <a:prstGeom prst="flowChartProcess">
            <a:avLst/>
          </a:prstGeom>
          <a:ln/>
        </p:spPr>
        <p:style>
          <a:lnRef idx="2">
            <a:schemeClr val="accent1"/>
          </a:lnRef>
          <a:fillRef idx="1">
            <a:schemeClr val="lt1"/>
          </a:fillRef>
          <a:effectRef idx="0">
            <a:schemeClr val="accent1"/>
          </a:effectRef>
          <a:fontRef idx="minor">
            <a:schemeClr val="dk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eaLnBrk="0" hangingPunct="0">
              <a:defRPr/>
            </a:pPr>
            <a:r>
              <a:rPr lang="es-MX" sz="1400" b="1" dirty="0" smtClean="0">
                <a:solidFill>
                  <a:srgbClr val="00478E"/>
                </a:solidFill>
              </a:rPr>
              <a:t>DEROGADO.</a:t>
            </a:r>
            <a:endParaRPr lang="es-MX" sz="1400" b="1" dirty="0">
              <a:solidFill>
                <a:srgbClr val="00478E"/>
              </a:solidFill>
            </a:endParaRPr>
          </a:p>
        </p:txBody>
      </p:sp>
      <p:sp>
        <p:nvSpPr>
          <p:cNvPr id="76" name="57 Proceso"/>
          <p:cNvSpPr/>
          <p:nvPr/>
        </p:nvSpPr>
        <p:spPr>
          <a:xfrm>
            <a:off x="5214938" y="2000250"/>
            <a:ext cx="2143125" cy="285750"/>
          </a:xfrm>
          <a:prstGeom prst="flowChartProcess">
            <a:avLst/>
          </a:prstGeom>
          <a:ln/>
        </p:spPr>
        <p:style>
          <a:lnRef idx="2">
            <a:schemeClr val="accent1"/>
          </a:lnRef>
          <a:fillRef idx="1">
            <a:schemeClr val="lt1"/>
          </a:fillRef>
          <a:effectRef idx="0">
            <a:schemeClr val="accent1"/>
          </a:effectRef>
          <a:fontRef idx="minor">
            <a:schemeClr val="dk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eaLnBrk="0" hangingPunct="0">
              <a:defRPr/>
            </a:pPr>
            <a:r>
              <a:rPr lang="es-MX" sz="1400" b="1" dirty="0" smtClean="0">
                <a:solidFill>
                  <a:srgbClr val="00478E"/>
                </a:solidFill>
              </a:rPr>
              <a:t>DEROGADO.</a:t>
            </a:r>
            <a:endParaRPr lang="es-MX" sz="1400" b="1" dirty="0">
              <a:solidFill>
                <a:srgbClr val="00478E"/>
              </a:solidFill>
            </a:endParaRPr>
          </a:p>
        </p:txBody>
      </p:sp>
      <p:sp>
        <p:nvSpPr>
          <p:cNvPr id="91" name="57 Proceso"/>
          <p:cNvSpPr/>
          <p:nvPr/>
        </p:nvSpPr>
        <p:spPr>
          <a:xfrm>
            <a:off x="5214938" y="2928938"/>
            <a:ext cx="2143125" cy="285750"/>
          </a:xfrm>
          <a:prstGeom prst="flowChartProcess">
            <a:avLst/>
          </a:prstGeom>
          <a:ln/>
        </p:spPr>
        <p:style>
          <a:lnRef idx="2">
            <a:schemeClr val="accent1"/>
          </a:lnRef>
          <a:fillRef idx="1">
            <a:schemeClr val="lt1"/>
          </a:fillRef>
          <a:effectRef idx="0">
            <a:schemeClr val="accent1"/>
          </a:effectRef>
          <a:fontRef idx="minor">
            <a:schemeClr val="dk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eaLnBrk="0" hangingPunct="0">
              <a:defRPr/>
            </a:pPr>
            <a:r>
              <a:rPr lang="es-MX" sz="1400" b="1" dirty="0" smtClean="0">
                <a:solidFill>
                  <a:srgbClr val="00478E"/>
                </a:solidFill>
              </a:rPr>
              <a:t>DEROGADO. </a:t>
            </a:r>
            <a:endParaRPr lang="es-MX" sz="1400" b="1" dirty="0">
              <a:solidFill>
                <a:srgbClr val="00478E"/>
              </a:solidFill>
            </a:endParaRPr>
          </a:p>
        </p:txBody>
      </p:sp>
      <p:sp>
        <p:nvSpPr>
          <p:cNvPr id="92" name="57 Proceso"/>
          <p:cNvSpPr/>
          <p:nvPr/>
        </p:nvSpPr>
        <p:spPr>
          <a:xfrm>
            <a:off x="5214938" y="3500438"/>
            <a:ext cx="2143125" cy="285750"/>
          </a:xfrm>
          <a:prstGeom prst="flowChartProcess">
            <a:avLst/>
          </a:prstGeom>
          <a:ln/>
        </p:spPr>
        <p:style>
          <a:lnRef idx="2">
            <a:schemeClr val="accent1"/>
          </a:lnRef>
          <a:fillRef idx="1">
            <a:schemeClr val="lt1"/>
          </a:fillRef>
          <a:effectRef idx="0">
            <a:schemeClr val="accent1"/>
          </a:effectRef>
          <a:fontRef idx="minor">
            <a:schemeClr val="dk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eaLnBrk="0" hangingPunct="0">
              <a:defRPr/>
            </a:pPr>
            <a:r>
              <a:rPr lang="es-MX" sz="1400" b="1" dirty="0" smtClean="0">
                <a:solidFill>
                  <a:srgbClr val="00478E"/>
                </a:solidFill>
              </a:rPr>
              <a:t>DEROGADO.</a:t>
            </a:r>
            <a:endParaRPr lang="es-MX" sz="1400" b="1" dirty="0">
              <a:solidFill>
                <a:srgbClr val="00478E"/>
              </a:solidFill>
            </a:endParaRPr>
          </a:p>
        </p:txBody>
      </p:sp>
      <p:sp>
        <p:nvSpPr>
          <p:cNvPr id="42" name="57 Proceso"/>
          <p:cNvSpPr/>
          <p:nvPr/>
        </p:nvSpPr>
        <p:spPr>
          <a:xfrm>
            <a:off x="1571625" y="4000500"/>
            <a:ext cx="2214563" cy="1000125"/>
          </a:xfrm>
          <a:prstGeom prst="flowChartProcess">
            <a:avLst/>
          </a:prstGeom>
          <a:ln>
            <a:solidFill>
              <a:srgbClr val="0066CC"/>
            </a:solidFill>
          </a:ln>
        </p:spPr>
        <p:style>
          <a:lnRef idx="2">
            <a:schemeClr val="accent1"/>
          </a:lnRef>
          <a:fillRef idx="1">
            <a:schemeClr val="lt1"/>
          </a:fillRef>
          <a:effectRef idx="0">
            <a:schemeClr val="accent1"/>
          </a:effectRef>
          <a:fontRef idx="minor">
            <a:schemeClr val="dk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eaLnBrk="0" hangingPunct="0">
              <a:defRPr/>
            </a:pPr>
            <a:r>
              <a:rPr lang="es-MX" sz="1400" b="1" dirty="0" smtClean="0">
                <a:solidFill>
                  <a:srgbClr val="0052A4"/>
                </a:solidFill>
              </a:rPr>
              <a:t>Empresas IMMEX con dictamen favorable en los términos de la regla 3.8.6., fracción I.</a:t>
            </a:r>
            <a:endParaRPr lang="es-MX" sz="1400" b="1" dirty="0">
              <a:solidFill>
                <a:srgbClr val="0052A4"/>
              </a:solidFil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fade">
                                      <p:cBhvr>
                                        <p:cTn id="7" dur="500"/>
                                        <p:tgtEl>
                                          <p:spTgt spid="60"/>
                                        </p:tgtEl>
                                      </p:cBhvr>
                                    </p:animEffect>
                                    <p:anim calcmode="lin" valueType="num">
                                      <p:cBhvr>
                                        <p:cTn id="8" dur="500" fill="hold"/>
                                        <p:tgtEl>
                                          <p:spTgt spid="60"/>
                                        </p:tgtEl>
                                        <p:attrNameLst>
                                          <p:attrName>ppt_x</p:attrName>
                                        </p:attrNameLst>
                                      </p:cBhvr>
                                      <p:tavLst>
                                        <p:tav tm="0">
                                          <p:val>
                                            <p:strVal val="#ppt_x"/>
                                          </p:val>
                                        </p:tav>
                                        <p:tav tm="100000">
                                          <p:val>
                                            <p:strVal val="#ppt_x"/>
                                          </p:val>
                                        </p:tav>
                                      </p:tavLst>
                                    </p:anim>
                                    <p:anim calcmode="lin" valueType="num">
                                      <p:cBhvr>
                                        <p:cTn id="9" dur="500" fill="hold"/>
                                        <p:tgtEl>
                                          <p:spTgt spid="60"/>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58"/>
                                        </p:tgtEl>
                                        <p:attrNameLst>
                                          <p:attrName>style.visibility</p:attrName>
                                        </p:attrNameLst>
                                      </p:cBhvr>
                                      <p:to>
                                        <p:strVal val="visible"/>
                                      </p:to>
                                    </p:set>
                                    <p:animEffect transition="in" filter="fade">
                                      <p:cBhvr>
                                        <p:cTn id="13" dur="500"/>
                                        <p:tgtEl>
                                          <p:spTgt spid="58"/>
                                        </p:tgtEl>
                                      </p:cBhvr>
                                    </p:animEffect>
                                  </p:childTnLst>
                                </p:cTn>
                              </p:par>
                              <p:par>
                                <p:cTn id="14" presetID="47" presetClass="entr" presetSubtype="0" fill="hold" grpId="0" nodeType="withEffect">
                                  <p:stCondLst>
                                    <p:cond delay="0"/>
                                  </p:stCondLst>
                                  <p:childTnLst>
                                    <p:set>
                                      <p:cBhvr>
                                        <p:cTn id="15" dur="1" fill="hold">
                                          <p:stCondLst>
                                            <p:cond delay="0"/>
                                          </p:stCondLst>
                                        </p:cTn>
                                        <p:tgtEl>
                                          <p:spTgt spid="53"/>
                                        </p:tgtEl>
                                        <p:attrNameLst>
                                          <p:attrName>style.visibility</p:attrName>
                                        </p:attrNameLst>
                                      </p:cBhvr>
                                      <p:to>
                                        <p:strVal val="visible"/>
                                      </p:to>
                                    </p:set>
                                    <p:animEffect transition="in" filter="fade">
                                      <p:cBhvr>
                                        <p:cTn id="16" dur="500"/>
                                        <p:tgtEl>
                                          <p:spTgt spid="53"/>
                                        </p:tgtEl>
                                      </p:cBhvr>
                                    </p:animEffect>
                                    <p:anim calcmode="lin" valueType="num">
                                      <p:cBhvr>
                                        <p:cTn id="17" dur="500" fill="hold"/>
                                        <p:tgtEl>
                                          <p:spTgt spid="53"/>
                                        </p:tgtEl>
                                        <p:attrNameLst>
                                          <p:attrName>ppt_x</p:attrName>
                                        </p:attrNameLst>
                                      </p:cBhvr>
                                      <p:tavLst>
                                        <p:tav tm="0">
                                          <p:val>
                                            <p:strVal val="#ppt_x"/>
                                          </p:val>
                                        </p:tav>
                                        <p:tav tm="100000">
                                          <p:val>
                                            <p:strVal val="#ppt_x"/>
                                          </p:val>
                                        </p:tav>
                                      </p:tavLst>
                                    </p:anim>
                                    <p:anim calcmode="lin" valueType="num">
                                      <p:cBhvr>
                                        <p:cTn id="18" dur="500" fill="hold"/>
                                        <p:tgtEl>
                                          <p:spTgt spid="53"/>
                                        </p:tgtEl>
                                        <p:attrNameLst>
                                          <p:attrName>ppt_y</p:attrName>
                                        </p:attrNameLst>
                                      </p:cBhvr>
                                      <p:tavLst>
                                        <p:tav tm="0">
                                          <p:val>
                                            <p:strVal val="#ppt_y-.1"/>
                                          </p:val>
                                        </p:tav>
                                        <p:tav tm="100000">
                                          <p:val>
                                            <p:strVal val="#ppt_y"/>
                                          </p:val>
                                        </p:tav>
                                      </p:tavLst>
                                    </p:anim>
                                  </p:childTnLst>
                                </p:cTn>
                              </p:par>
                            </p:childTnLst>
                          </p:cTn>
                        </p:par>
                        <p:par>
                          <p:cTn id="19" fill="hold" nodeType="afterGroup">
                            <p:stCondLst>
                              <p:cond delay="1000"/>
                            </p:stCondLst>
                            <p:childTnLst>
                              <p:par>
                                <p:cTn id="20" presetID="10" presetClass="entr" presetSubtype="0" fill="hold" nodeType="afterEffect">
                                  <p:stCondLst>
                                    <p:cond delay="0"/>
                                  </p:stCondLst>
                                  <p:childTnLst>
                                    <p:set>
                                      <p:cBhvr>
                                        <p:cTn id="21" dur="1" fill="hold">
                                          <p:stCondLst>
                                            <p:cond delay="0"/>
                                          </p:stCondLst>
                                        </p:cTn>
                                        <p:tgtEl>
                                          <p:spTgt spid="61"/>
                                        </p:tgtEl>
                                        <p:attrNameLst>
                                          <p:attrName>style.visibility</p:attrName>
                                        </p:attrNameLst>
                                      </p:cBhvr>
                                      <p:to>
                                        <p:strVal val="visible"/>
                                      </p:to>
                                    </p:set>
                                    <p:animEffect transition="in" filter="fade">
                                      <p:cBhvr>
                                        <p:cTn id="22" dur="500"/>
                                        <p:tgtEl>
                                          <p:spTgt spid="61"/>
                                        </p:tgtEl>
                                      </p:cBhvr>
                                    </p:animEffect>
                                  </p:childTnLst>
                                </p:cTn>
                              </p:par>
                            </p:childTnLst>
                          </p:cTn>
                        </p:par>
                        <p:par>
                          <p:cTn id="23" fill="hold" nodeType="afterGroup">
                            <p:stCondLst>
                              <p:cond delay="1500"/>
                            </p:stCondLst>
                            <p:childTnLst>
                              <p:par>
                                <p:cTn id="24" presetID="47" presetClass="entr" presetSubtype="0" fill="hold" grpId="0" nodeType="afterEffect">
                                  <p:stCondLst>
                                    <p:cond delay="0"/>
                                  </p:stCondLst>
                                  <p:childTnLst>
                                    <p:set>
                                      <p:cBhvr>
                                        <p:cTn id="25" dur="1" fill="hold">
                                          <p:stCondLst>
                                            <p:cond delay="0"/>
                                          </p:stCondLst>
                                        </p:cTn>
                                        <p:tgtEl>
                                          <p:spTgt spid="54"/>
                                        </p:tgtEl>
                                        <p:attrNameLst>
                                          <p:attrName>style.visibility</p:attrName>
                                        </p:attrNameLst>
                                      </p:cBhvr>
                                      <p:to>
                                        <p:strVal val="visible"/>
                                      </p:to>
                                    </p:set>
                                    <p:animEffect transition="in" filter="fade">
                                      <p:cBhvr>
                                        <p:cTn id="26" dur="500"/>
                                        <p:tgtEl>
                                          <p:spTgt spid="54"/>
                                        </p:tgtEl>
                                      </p:cBhvr>
                                    </p:animEffect>
                                    <p:anim calcmode="lin" valueType="num">
                                      <p:cBhvr>
                                        <p:cTn id="27" dur="500" fill="hold"/>
                                        <p:tgtEl>
                                          <p:spTgt spid="54"/>
                                        </p:tgtEl>
                                        <p:attrNameLst>
                                          <p:attrName>ppt_x</p:attrName>
                                        </p:attrNameLst>
                                      </p:cBhvr>
                                      <p:tavLst>
                                        <p:tav tm="0">
                                          <p:val>
                                            <p:strVal val="#ppt_x"/>
                                          </p:val>
                                        </p:tav>
                                        <p:tav tm="100000">
                                          <p:val>
                                            <p:strVal val="#ppt_x"/>
                                          </p:val>
                                        </p:tav>
                                      </p:tavLst>
                                    </p:anim>
                                    <p:anim calcmode="lin" valueType="num">
                                      <p:cBhvr>
                                        <p:cTn id="28" dur="500" fill="hold"/>
                                        <p:tgtEl>
                                          <p:spTgt spid="54"/>
                                        </p:tgtEl>
                                        <p:attrNameLst>
                                          <p:attrName>ppt_y</p:attrName>
                                        </p:attrNameLst>
                                      </p:cBhvr>
                                      <p:tavLst>
                                        <p:tav tm="0">
                                          <p:val>
                                            <p:strVal val="#ppt_y-.1"/>
                                          </p:val>
                                        </p:tav>
                                        <p:tav tm="100000">
                                          <p:val>
                                            <p:strVal val="#ppt_y"/>
                                          </p:val>
                                        </p:tav>
                                      </p:tavLst>
                                    </p:anim>
                                  </p:childTnLst>
                                </p:cTn>
                              </p:par>
                            </p:childTnLst>
                          </p:cTn>
                        </p:par>
                        <p:par>
                          <p:cTn id="29" fill="hold" nodeType="afterGroup">
                            <p:stCondLst>
                              <p:cond delay="2000"/>
                            </p:stCondLst>
                            <p:childTnLst>
                              <p:par>
                                <p:cTn id="30" presetID="10" presetClass="entr" presetSubtype="0" fill="hold" grpId="0" nodeType="afterEffect">
                                  <p:stCondLst>
                                    <p:cond delay="0"/>
                                  </p:stCondLst>
                                  <p:childTnLst>
                                    <p:set>
                                      <p:cBhvr>
                                        <p:cTn id="31" dur="1" fill="hold">
                                          <p:stCondLst>
                                            <p:cond delay="0"/>
                                          </p:stCondLst>
                                        </p:cTn>
                                        <p:tgtEl>
                                          <p:spTgt spid="71"/>
                                        </p:tgtEl>
                                        <p:attrNameLst>
                                          <p:attrName>style.visibility</p:attrName>
                                        </p:attrNameLst>
                                      </p:cBhvr>
                                      <p:to>
                                        <p:strVal val="visible"/>
                                      </p:to>
                                    </p:set>
                                    <p:animEffect transition="in" filter="fade">
                                      <p:cBhvr>
                                        <p:cTn id="32" dur="500"/>
                                        <p:tgtEl>
                                          <p:spTgt spid="71"/>
                                        </p:tgtEl>
                                      </p:cBhvr>
                                    </p:animEffect>
                                  </p:childTnLst>
                                </p:cTn>
                              </p:par>
                            </p:childTnLst>
                          </p:cTn>
                        </p:par>
                        <p:par>
                          <p:cTn id="33" fill="hold" nodeType="afterGroup">
                            <p:stCondLst>
                              <p:cond delay="2500"/>
                            </p:stCondLst>
                            <p:childTnLst>
                              <p:par>
                                <p:cTn id="34" presetID="47" presetClass="entr" presetSubtype="0" fill="hold" grpId="0" nodeType="afterEffect">
                                  <p:stCondLst>
                                    <p:cond delay="0"/>
                                  </p:stCondLst>
                                  <p:childTnLst>
                                    <p:set>
                                      <p:cBhvr>
                                        <p:cTn id="35" dur="1" fill="hold">
                                          <p:stCondLst>
                                            <p:cond delay="0"/>
                                          </p:stCondLst>
                                        </p:cTn>
                                        <p:tgtEl>
                                          <p:spTgt spid="75"/>
                                        </p:tgtEl>
                                        <p:attrNameLst>
                                          <p:attrName>style.visibility</p:attrName>
                                        </p:attrNameLst>
                                      </p:cBhvr>
                                      <p:to>
                                        <p:strVal val="visible"/>
                                      </p:to>
                                    </p:set>
                                    <p:animEffect transition="in" filter="fade">
                                      <p:cBhvr>
                                        <p:cTn id="36" dur="500"/>
                                        <p:tgtEl>
                                          <p:spTgt spid="75"/>
                                        </p:tgtEl>
                                      </p:cBhvr>
                                    </p:animEffect>
                                    <p:anim calcmode="lin" valueType="num">
                                      <p:cBhvr>
                                        <p:cTn id="37" dur="500" fill="hold"/>
                                        <p:tgtEl>
                                          <p:spTgt spid="75"/>
                                        </p:tgtEl>
                                        <p:attrNameLst>
                                          <p:attrName>ppt_x</p:attrName>
                                        </p:attrNameLst>
                                      </p:cBhvr>
                                      <p:tavLst>
                                        <p:tav tm="0">
                                          <p:val>
                                            <p:strVal val="#ppt_x"/>
                                          </p:val>
                                        </p:tav>
                                        <p:tav tm="100000">
                                          <p:val>
                                            <p:strVal val="#ppt_x"/>
                                          </p:val>
                                        </p:tav>
                                      </p:tavLst>
                                    </p:anim>
                                    <p:anim calcmode="lin" valueType="num">
                                      <p:cBhvr>
                                        <p:cTn id="38" dur="500" fill="hold"/>
                                        <p:tgtEl>
                                          <p:spTgt spid="75"/>
                                        </p:tgtEl>
                                        <p:attrNameLst>
                                          <p:attrName>ppt_y</p:attrName>
                                        </p:attrNameLst>
                                      </p:cBhvr>
                                      <p:tavLst>
                                        <p:tav tm="0">
                                          <p:val>
                                            <p:strVal val="#ppt_y-.1"/>
                                          </p:val>
                                        </p:tav>
                                        <p:tav tm="100000">
                                          <p:val>
                                            <p:strVal val="#ppt_y"/>
                                          </p:val>
                                        </p:tav>
                                      </p:tavLst>
                                    </p:anim>
                                  </p:childTnLst>
                                </p:cTn>
                              </p:par>
                            </p:childTnLst>
                          </p:cTn>
                        </p:par>
                        <p:par>
                          <p:cTn id="39" fill="hold" nodeType="afterGroup">
                            <p:stCondLst>
                              <p:cond delay="3000"/>
                            </p:stCondLst>
                            <p:childTnLst>
                              <p:par>
                                <p:cTn id="40" presetID="10" presetClass="entr" presetSubtype="0" fill="hold" grpId="0"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500"/>
                                        <p:tgtEl>
                                          <p:spTgt spid="74"/>
                                        </p:tgtEl>
                                      </p:cBhvr>
                                    </p:animEffect>
                                  </p:childTnLst>
                                </p:cTn>
                              </p:par>
                            </p:childTnLst>
                          </p:cTn>
                        </p:par>
                        <p:par>
                          <p:cTn id="43" fill="hold" nodeType="afterGroup">
                            <p:stCondLst>
                              <p:cond delay="3500"/>
                            </p:stCondLst>
                            <p:childTnLst>
                              <p:par>
                                <p:cTn id="44" presetID="47" presetClass="entr" presetSubtype="0" fill="hold" grpId="0" nodeType="afterEffect">
                                  <p:stCondLst>
                                    <p:cond delay="0"/>
                                  </p:stCondLst>
                                  <p:childTnLst>
                                    <p:set>
                                      <p:cBhvr>
                                        <p:cTn id="45" dur="1" fill="hold">
                                          <p:stCondLst>
                                            <p:cond delay="0"/>
                                          </p:stCondLst>
                                        </p:cTn>
                                        <p:tgtEl>
                                          <p:spTgt spid="81"/>
                                        </p:tgtEl>
                                        <p:attrNameLst>
                                          <p:attrName>style.visibility</p:attrName>
                                        </p:attrNameLst>
                                      </p:cBhvr>
                                      <p:to>
                                        <p:strVal val="visible"/>
                                      </p:to>
                                    </p:set>
                                    <p:animEffect transition="in" filter="fade">
                                      <p:cBhvr>
                                        <p:cTn id="46" dur="500"/>
                                        <p:tgtEl>
                                          <p:spTgt spid="81"/>
                                        </p:tgtEl>
                                      </p:cBhvr>
                                    </p:animEffect>
                                    <p:anim calcmode="lin" valueType="num">
                                      <p:cBhvr>
                                        <p:cTn id="47" dur="500" fill="hold"/>
                                        <p:tgtEl>
                                          <p:spTgt spid="81"/>
                                        </p:tgtEl>
                                        <p:attrNameLst>
                                          <p:attrName>ppt_x</p:attrName>
                                        </p:attrNameLst>
                                      </p:cBhvr>
                                      <p:tavLst>
                                        <p:tav tm="0">
                                          <p:val>
                                            <p:strVal val="#ppt_x"/>
                                          </p:val>
                                        </p:tav>
                                        <p:tav tm="100000">
                                          <p:val>
                                            <p:strVal val="#ppt_x"/>
                                          </p:val>
                                        </p:tav>
                                      </p:tavLst>
                                    </p:anim>
                                    <p:anim calcmode="lin" valueType="num">
                                      <p:cBhvr>
                                        <p:cTn id="48" dur="500" fill="hold"/>
                                        <p:tgtEl>
                                          <p:spTgt spid="81"/>
                                        </p:tgtEl>
                                        <p:attrNameLst>
                                          <p:attrName>ppt_y</p:attrName>
                                        </p:attrNameLst>
                                      </p:cBhvr>
                                      <p:tavLst>
                                        <p:tav tm="0">
                                          <p:val>
                                            <p:strVal val="#ppt_y-.1"/>
                                          </p:val>
                                        </p:tav>
                                        <p:tav tm="100000">
                                          <p:val>
                                            <p:strVal val="#ppt_y"/>
                                          </p:val>
                                        </p:tav>
                                      </p:tavLst>
                                    </p:anim>
                                  </p:childTnLst>
                                </p:cTn>
                              </p:par>
                            </p:childTnLst>
                          </p:cTn>
                        </p:par>
                        <p:par>
                          <p:cTn id="49" fill="hold" nodeType="afterGroup">
                            <p:stCondLst>
                              <p:cond delay="4000"/>
                            </p:stCondLst>
                            <p:childTnLst>
                              <p:par>
                                <p:cTn id="50" presetID="47" presetClass="entr" presetSubtype="0" fill="hold" grpId="0" nodeType="afterEffect">
                                  <p:stCondLst>
                                    <p:cond delay="0"/>
                                  </p:stCondLst>
                                  <p:childTnLst>
                                    <p:set>
                                      <p:cBhvr>
                                        <p:cTn id="51" dur="1" fill="hold">
                                          <p:stCondLst>
                                            <p:cond delay="0"/>
                                          </p:stCondLst>
                                        </p:cTn>
                                        <p:tgtEl>
                                          <p:spTgt spid="77"/>
                                        </p:tgtEl>
                                        <p:attrNameLst>
                                          <p:attrName>style.visibility</p:attrName>
                                        </p:attrNameLst>
                                      </p:cBhvr>
                                      <p:to>
                                        <p:strVal val="visible"/>
                                      </p:to>
                                    </p:set>
                                    <p:animEffect transition="in" filter="fade">
                                      <p:cBhvr>
                                        <p:cTn id="52" dur="500"/>
                                        <p:tgtEl>
                                          <p:spTgt spid="77"/>
                                        </p:tgtEl>
                                      </p:cBhvr>
                                    </p:animEffect>
                                    <p:anim calcmode="lin" valueType="num">
                                      <p:cBhvr>
                                        <p:cTn id="53" dur="500" fill="hold"/>
                                        <p:tgtEl>
                                          <p:spTgt spid="77"/>
                                        </p:tgtEl>
                                        <p:attrNameLst>
                                          <p:attrName>ppt_x</p:attrName>
                                        </p:attrNameLst>
                                      </p:cBhvr>
                                      <p:tavLst>
                                        <p:tav tm="0">
                                          <p:val>
                                            <p:strVal val="#ppt_x"/>
                                          </p:val>
                                        </p:tav>
                                        <p:tav tm="100000">
                                          <p:val>
                                            <p:strVal val="#ppt_x"/>
                                          </p:val>
                                        </p:tav>
                                      </p:tavLst>
                                    </p:anim>
                                    <p:anim calcmode="lin" valueType="num">
                                      <p:cBhvr>
                                        <p:cTn id="54" dur="500" fill="hold"/>
                                        <p:tgtEl>
                                          <p:spTgt spid="77"/>
                                        </p:tgtEl>
                                        <p:attrNameLst>
                                          <p:attrName>ppt_y</p:attrName>
                                        </p:attrNameLst>
                                      </p:cBhvr>
                                      <p:tavLst>
                                        <p:tav tm="0">
                                          <p:val>
                                            <p:strVal val="#ppt_y-.1"/>
                                          </p:val>
                                        </p:tav>
                                        <p:tav tm="100000">
                                          <p:val>
                                            <p:strVal val="#ppt_y"/>
                                          </p:val>
                                        </p:tav>
                                      </p:tavLst>
                                    </p:anim>
                                  </p:childTnLst>
                                </p:cTn>
                              </p:par>
                            </p:childTnLst>
                          </p:cTn>
                        </p:par>
                        <p:par>
                          <p:cTn id="55" fill="hold" nodeType="afterGroup">
                            <p:stCondLst>
                              <p:cond delay="4500"/>
                            </p:stCondLst>
                            <p:childTnLst>
                              <p:par>
                                <p:cTn id="56" presetID="47" presetClass="entr" presetSubtype="0" fill="hold" grpId="0" nodeType="afterEffect">
                                  <p:stCondLst>
                                    <p:cond delay="0"/>
                                  </p:stCondLst>
                                  <p:childTnLst>
                                    <p:set>
                                      <p:cBhvr>
                                        <p:cTn id="57" dur="1" fill="hold">
                                          <p:stCondLst>
                                            <p:cond delay="0"/>
                                          </p:stCondLst>
                                        </p:cTn>
                                        <p:tgtEl>
                                          <p:spTgt spid="86"/>
                                        </p:tgtEl>
                                        <p:attrNameLst>
                                          <p:attrName>style.visibility</p:attrName>
                                        </p:attrNameLst>
                                      </p:cBhvr>
                                      <p:to>
                                        <p:strVal val="visible"/>
                                      </p:to>
                                    </p:set>
                                    <p:animEffect transition="in" filter="fade">
                                      <p:cBhvr>
                                        <p:cTn id="58" dur="500"/>
                                        <p:tgtEl>
                                          <p:spTgt spid="86"/>
                                        </p:tgtEl>
                                      </p:cBhvr>
                                    </p:animEffect>
                                    <p:anim calcmode="lin" valueType="num">
                                      <p:cBhvr>
                                        <p:cTn id="59" dur="500" fill="hold"/>
                                        <p:tgtEl>
                                          <p:spTgt spid="86"/>
                                        </p:tgtEl>
                                        <p:attrNameLst>
                                          <p:attrName>ppt_x</p:attrName>
                                        </p:attrNameLst>
                                      </p:cBhvr>
                                      <p:tavLst>
                                        <p:tav tm="0">
                                          <p:val>
                                            <p:strVal val="#ppt_x"/>
                                          </p:val>
                                        </p:tav>
                                        <p:tav tm="100000">
                                          <p:val>
                                            <p:strVal val="#ppt_x"/>
                                          </p:val>
                                        </p:tav>
                                      </p:tavLst>
                                    </p:anim>
                                    <p:anim calcmode="lin" valueType="num">
                                      <p:cBhvr>
                                        <p:cTn id="60" dur="500" fill="hold"/>
                                        <p:tgtEl>
                                          <p:spTgt spid="86"/>
                                        </p:tgtEl>
                                        <p:attrNameLst>
                                          <p:attrName>ppt_y</p:attrName>
                                        </p:attrNameLst>
                                      </p:cBhvr>
                                      <p:tavLst>
                                        <p:tav tm="0">
                                          <p:val>
                                            <p:strVal val="#ppt_y-.1"/>
                                          </p:val>
                                        </p:tav>
                                        <p:tav tm="100000">
                                          <p:val>
                                            <p:strVal val="#ppt_y"/>
                                          </p:val>
                                        </p:tav>
                                      </p:tavLst>
                                    </p:anim>
                                  </p:childTnLst>
                                </p:cTn>
                              </p:par>
                            </p:childTnLst>
                          </p:cTn>
                        </p:par>
                        <p:par>
                          <p:cTn id="61" fill="hold" nodeType="afterGroup">
                            <p:stCondLst>
                              <p:cond delay="5000"/>
                            </p:stCondLst>
                            <p:childTnLst>
                              <p:par>
                                <p:cTn id="62" presetID="10" presetClass="entr" presetSubtype="0" fill="hold" grpId="0" nodeType="afterEffect">
                                  <p:stCondLst>
                                    <p:cond delay="0"/>
                                  </p:stCondLst>
                                  <p:childTnLst>
                                    <p:set>
                                      <p:cBhvr>
                                        <p:cTn id="63" dur="1" fill="hold">
                                          <p:stCondLst>
                                            <p:cond delay="0"/>
                                          </p:stCondLst>
                                        </p:cTn>
                                        <p:tgtEl>
                                          <p:spTgt spid="85"/>
                                        </p:tgtEl>
                                        <p:attrNameLst>
                                          <p:attrName>style.visibility</p:attrName>
                                        </p:attrNameLst>
                                      </p:cBhvr>
                                      <p:to>
                                        <p:strVal val="visible"/>
                                      </p:to>
                                    </p:set>
                                    <p:animEffect transition="in" filter="fade">
                                      <p:cBhvr>
                                        <p:cTn id="64" dur="500"/>
                                        <p:tgtEl>
                                          <p:spTgt spid="85"/>
                                        </p:tgtEl>
                                      </p:cBhvr>
                                    </p:animEffect>
                                  </p:childTnLst>
                                </p:cTn>
                              </p:par>
                            </p:childTnLst>
                          </p:cTn>
                        </p:par>
                        <p:par>
                          <p:cTn id="65" fill="hold" nodeType="afterGroup">
                            <p:stCondLst>
                              <p:cond delay="5500"/>
                            </p:stCondLst>
                            <p:childTnLst>
                              <p:par>
                                <p:cTn id="66" presetID="47" presetClass="entr" presetSubtype="0" fill="hold" grpId="0" nodeType="afterEffect">
                                  <p:stCondLst>
                                    <p:cond delay="0"/>
                                  </p:stCondLst>
                                  <p:childTnLst>
                                    <p:set>
                                      <p:cBhvr>
                                        <p:cTn id="67" dur="1" fill="hold">
                                          <p:stCondLst>
                                            <p:cond delay="0"/>
                                          </p:stCondLst>
                                        </p:cTn>
                                        <p:tgtEl>
                                          <p:spTgt spid="102"/>
                                        </p:tgtEl>
                                        <p:attrNameLst>
                                          <p:attrName>style.visibility</p:attrName>
                                        </p:attrNameLst>
                                      </p:cBhvr>
                                      <p:to>
                                        <p:strVal val="visible"/>
                                      </p:to>
                                    </p:set>
                                    <p:animEffect transition="in" filter="fade">
                                      <p:cBhvr>
                                        <p:cTn id="68" dur="500"/>
                                        <p:tgtEl>
                                          <p:spTgt spid="102"/>
                                        </p:tgtEl>
                                      </p:cBhvr>
                                    </p:animEffect>
                                    <p:anim calcmode="lin" valueType="num">
                                      <p:cBhvr>
                                        <p:cTn id="69" dur="500" fill="hold"/>
                                        <p:tgtEl>
                                          <p:spTgt spid="102"/>
                                        </p:tgtEl>
                                        <p:attrNameLst>
                                          <p:attrName>ppt_x</p:attrName>
                                        </p:attrNameLst>
                                      </p:cBhvr>
                                      <p:tavLst>
                                        <p:tav tm="0">
                                          <p:val>
                                            <p:strVal val="#ppt_x"/>
                                          </p:val>
                                        </p:tav>
                                        <p:tav tm="100000">
                                          <p:val>
                                            <p:strVal val="#ppt_x"/>
                                          </p:val>
                                        </p:tav>
                                      </p:tavLst>
                                    </p:anim>
                                    <p:anim calcmode="lin" valueType="num">
                                      <p:cBhvr>
                                        <p:cTn id="70" dur="500" fill="hold"/>
                                        <p:tgtEl>
                                          <p:spTgt spid="102"/>
                                        </p:tgtEl>
                                        <p:attrNameLst>
                                          <p:attrName>ppt_y</p:attrName>
                                        </p:attrNameLst>
                                      </p:cBhvr>
                                      <p:tavLst>
                                        <p:tav tm="0">
                                          <p:val>
                                            <p:strVal val="#ppt_y-.1"/>
                                          </p:val>
                                        </p:tav>
                                        <p:tav tm="100000">
                                          <p:val>
                                            <p:strVal val="#ppt_y"/>
                                          </p:val>
                                        </p:tav>
                                      </p:tavLst>
                                    </p:anim>
                                  </p:childTnLst>
                                </p:cTn>
                              </p:par>
                            </p:childTnLst>
                          </p:cTn>
                        </p:par>
                        <p:par>
                          <p:cTn id="71" fill="hold" nodeType="afterGroup">
                            <p:stCondLst>
                              <p:cond delay="6000"/>
                            </p:stCondLst>
                            <p:childTnLst>
                              <p:par>
                                <p:cTn id="72" presetID="10" presetClass="entr" presetSubtype="0" fill="hold" grpId="0" nodeType="afterEffect">
                                  <p:stCondLst>
                                    <p:cond delay="0"/>
                                  </p:stCondLst>
                                  <p:childTnLst>
                                    <p:set>
                                      <p:cBhvr>
                                        <p:cTn id="73" dur="1" fill="hold">
                                          <p:stCondLst>
                                            <p:cond delay="0"/>
                                          </p:stCondLst>
                                        </p:cTn>
                                        <p:tgtEl>
                                          <p:spTgt spid="69"/>
                                        </p:tgtEl>
                                        <p:attrNameLst>
                                          <p:attrName>style.visibility</p:attrName>
                                        </p:attrNameLst>
                                      </p:cBhvr>
                                      <p:to>
                                        <p:strVal val="visible"/>
                                      </p:to>
                                    </p:set>
                                    <p:animEffect transition="in" filter="fade">
                                      <p:cBhvr>
                                        <p:cTn id="74" dur="500"/>
                                        <p:tgtEl>
                                          <p:spTgt spid="69"/>
                                        </p:tgtEl>
                                      </p:cBhvr>
                                    </p:animEffect>
                                  </p:childTnLst>
                                </p:cTn>
                              </p:par>
                            </p:childTnLst>
                          </p:cTn>
                        </p:par>
                        <p:par>
                          <p:cTn id="75" fill="hold" nodeType="afterGroup">
                            <p:stCondLst>
                              <p:cond delay="6500"/>
                            </p:stCondLst>
                            <p:childTnLst>
                              <p:par>
                                <p:cTn id="76" presetID="47" presetClass="entr" presetSubtype="0" fill="hold" grpId="0" nodeType="afterEffect">
                                  <p:stCondLst>
                                    <p:cond delay="0"/>
                                  </p:stCondLst>
                                  <p:childTnLst>
                                    <p:set>
                                      <p:cBhvr>
                                        <p:cTn id="77" dur="1" fill="hold">
                                          <p:stCondLst>
                                            <p:cond delay="0"/>
                                          </p:stCondLst>
                                        </p:cTn>
                                        <p:tgtEl>
                                          <p:spTgt spid="103"/>
                                        </p:tgtEl>
                                        <p:attrNameLst>
                                          <p:attrName>style.visibility</p:attrName>
                                        </p:attrNameLst>
                                      </p:cBhvr>
                                      <p:to>
                                        <p:strVal val="visible"/>
                                      </p:to>
                                    </p:set>
                                    <p:animEffect transition="in" filter="fade">
                                      <p:cBhvr>
                                        <p:cTn id="78" dur="500"/>
                                        <p:tgtEl>
                                          <p:spTgt spid="103"/>
                                        </p:tgtEl>
                                      </p:cBhvr>
                                    </p:animEffect>
                                    <p:anim calcmode="lin" valueType="num">
                                      <p:cBhvr>
                                        <p:cTn id="79" dur="500" fill="hold"/>
                                        <p:tgtEl>
                                          <p:spTgt spid="103"/>
                                        </p:tgtEl>
                                        <p:attrNameLst>
                                          <p:attrName>ppt_x</p:attrName>
                                        </p:attrNameLst>
                                      </p:cBhvr>
                                      <p:tavLst>
                                        <p:tav tm="0">
                                          <p:val>
                                            <p:strVal val="#ppt_x"/>
                                          </p:val>
                                        </p:tav>
                                        <p:tav tm="100000">
                                          <p:val>
                                            <p:strVal val="#ppt_x"/>
                                          </p:val>
                                        </p:tav>
                                      </p:tavLst>
                                    </p:anim>
                                    <p:anim calcmode="lin" valueType="num">
                                      <p:cBhvr>
                                        <p:cTn id="80" dur="500" fill="hold"/>
                                        <p:tgtEl>
                                          <p:spTgt spid="103"/>
                                        </p:tgtEl>
                                        <p:attrNameLst>
                                          <p:attrName>ppt_y</p:attrName>
                                        </p:attrNameLst>
                                      </p:cBhvr>
                                      <p:tavLst>
                                        <p:tav tm="0">
                                          <p:val>
                                            <p:strVal val="#ppt_y-.1"/>
                                          </p:val>
                                        </p:tav>
                                        <p:tav tm="100000">
                                          <p:val>
                                            <p:strVal val="#ppt_y"/>
                                          </p:val>
                                        </p:tav>
                                      </p:tavLst>
                                    </p:anim>
                                  </p:childTnLst>
                                </p:cTn>
                              </p:par>
                            </p:childTnLst>
                          </p:cTn>
                        </p:par>
                        <p:par>
                          <p:cTn id="81" fill="hold" nodeType="afterGroup">
                            <p:stCondLst>
                              <p:cond delay="7000"/>
                            </p:stCondLst>
                            <p:childTnLst>
                              <p:par>
                                <p:cTn id="82" presetID="10" presetClass="entr" presetSubtype="0" fill="hold" grpId="0" nodeType="afterEffect">
                                  <p:stCondLst>
                                    <p:cond delay="0"/>
                                  </p:stCondLst>
                                  <p:childTnLst>
                                    <p:set>
                                      <p:cBhvr>
                                        <p:cTn id="83" dur="1" fill="hold">
                                          <p:stCondLst>
                                            <p:cond delay="0"/>
                                          </p:stCondLst>
                                        </p:cTn>
                                        <p:tgtEl>
                                          <p:spTgt spid="76"/>
                                        </p:tgtEl>
                                        <p:attrNameLst>
                                          <p:attrName>style.visibility</p:attrName>
                                        </p:attrNameLst>
                                      </p:cBhvr>
                                      <p:to>
                                        <p:strVal val="visible"/>
                                      </p:to>
                                    </p:set>
                                    <p:animEffect transition="in" filter="fade">
                                      <p:cBhvr>
                                        <p:cTn id="84" dur="500"/>
                                        <p:tgtEl>
                                          <p:spTgt spid="76"/>
                                        </p:tgtEl>
                                      </p:cBhvr>
                                    </p:animEffect>
                                  </p:childTnLst>
                                </p:cTn>
                              </p:par>
                              <p:par>
                                <p:cTn id="85" presetID="47" presetClass="entr" presetSubtype="0" fill="hold" grpId="0" nodeType="withEffect">
                                  <p:stCondLst>
                                    <p:cond delay="0"/>
                                  </p:stCondLst>
                                  <p:childTnLst>
                                    <p:set>
                                      <p:cBhvr>
                                        <p:cTn id="86" dur="1" fill="hold">
                                          <p:stCondLst>
                                            <p:cond delay="0"/>
                                          </p:stCondLst>
                                        </p:cTn>
                                        <p:tgtEl>
                                          <p:spTgt spid="104"/>
                                        </p:tgtEl>
                                        <p:attrNameLst>
                                          <p:attrName>style.visibility</p:attrName>
                                        </p:attrNameLst>
                                      </p:cBhvr>
                                      <p:to>
                                        <p:strVal val="visible"/>
                                      </p:to>
                                    </p:set>
                                    <p:animEffect transition="in" filter="fade">
                                      <p:cBhvr>
                                        <p:cTn id="87" dur="500"/>
                                        <p:tgtEl>
                                          <p:spTgt spid="104"/>
                                        </p:tgtEl>
                                      </p:cBhvr>
                                    </p:animEffect>
                                    <p:anim calcmode="lin" valueType="num">
                                      <p:cBhvr>
                                        <p:cTn id="88" dur="500" fill="hold"/>
                                        <p:tgtEl>
                                          <p:spTgt spid="104"/>
                                        </p:tgtEl>
                                        <p:attrNameLst>
                                          <p:attrName>ppt_x</p:attrName>
                                        </p:attrNameLst>
                                      </p:cBhvr>
                                      <p:tavLst>
                                        <p:tav tm="0">
                                          <p:val>
                                            <p:strVal val="#ppt_x"/>
                                          </p:val>
                                        </p:tav>
                                        <p:tav tm="100000">
                                          <p:val>
                                            <p:strVal val="#ppt_x"/>
                                          </p:val>
                                        </p:tav>
                                      </p:tavLst>
                                    </p:anim>
                                    <p:anim calcmode="lin" valueType="num">
                                      <p:cBhvr>
                                        <p:cTn id="89" dur="500" fill="hold"/>
                                        <p:tgtEl>
                                          <p:spTgt spid="104"/>
                                        </p:tgtEl>
                                        <p:attrNameLst>
                                          <p:attrName>ppt_y</p:attrName>
                                        </p:attrNameLst>
                                      </p:cBhvr>
                                      <p:tavLst>
                                        <p:tav tm="0">
                                          <p:val>
                                            <p:strVal val="#ppt_y-.1"/>
                                          </p:val>
                                        </p:tav>
                                        <p:tav tm="100000">
                                          <p:val>
                                            <p:strVal val="#ppt_y"/>
                                          </p:val>
                                        </p:tav>
                                      </p:tavLst>
                                    </p:anim>
                                  </p:childTnLst>
                                </p:cTn>
                              </p:par>
                            </p:childTnLst>
                          </p:cTn>
                        </p:par>
                        <p:par>
                          <p:cTn id="90" fill="hold" nodeType="afterGroup">
                            <p:stCondLst>
                              <p:cond delay="7500"/>
                            </p:stCondLst>
                            <p:childTnLst>
                              <p:par>
                                <p:cTn id="91" presetID="10" presetClass="entr" presetSubtype="0" fill="hold" grpId="0" nodeType="afterEffect">
                                  <p:stCondLst>
                                    <p:cond delay="0"/>
                                  </p:stCondLst>
                                  <p:childTnLst>
                                    <p:set>
                                      <p:cBhvr>
                                        <p:cTn id="92" dur="1" fill="hold">
                                          <p:stCondLst>
                                            <p:cond delay="0"/>
                                          </p:stCondLst>
                                        </p:cTn>
                                        <p:tgtEl>
                                          <p:spTgt spid="73"/>
                                        </p:tgtEl>
                                        <p:attrNameLst>
                                          <p:attrName>style.visibility</p:attrName>
                                        </p:attrNameLst>
                                      </p:cBhvr>
                                      <p:to>
                                        <p:strVal val="visible"/>
                                      </p:to>
                                    </p:set>
                                    <p:animEffect transition="in" filter="fade">
                                      <p:cBhvr>
                                        <p:cTn id="93" dur="500"/>
                                        <p:tgtEl>
                                          <p:spTgt spid="73"/>
                                        </p:tgtEl>
                                      </p:cBhvr>
                                    </p:animEffect>
                                  </p:childTnLst>
                                </p:cTn>
                              </p:par>
                            </p:childTnLst>
                          </p:cTn>
                        </p:par>
                        <p:par>
                          <p:cTn id="94" fill="hold" nodeType="afterGroup">
                            <p:stCondLst>
                              <p:cond delay="8000"/>
                            </p:stCondLst>
                            <p:childTnLst>
                              <p:par>
                                <p:cTn id="95" presetID="47" presetClass="entr" presetSubtype="0" fill="hold" grpId="0" nodeType="afterEffect">
                                  <p:stCondLst>
                                    <p:cond delay="0"/>
                                  </p:stCondLst>
                                  <p:childTnLst>
                                    <p:set>
                                      <p:cBhvr>
                                        <p:cTn id="96" dur="1" fill="hold">
                                          <p:stCondLst>
                                            <p:cond delay="0"/>
                                          </p:stCondLst>
                                        </p:cTn>
                                        <p:tgtEl>
                                          <p:spTgt spid="105"/>
                                        </p:tgtEl>
                                        <p:attrNameLst>
                                          <p:attrName>style.visibility</p:attrName>
                                        </p:attrNameLst>
                                      </p:cBhvr>
                                      <p:to>
                                        <p:strVal val="visible"/>
                                      </p:to>
                                    </p:set>
                                    <p:animEffect transition="in" filter="fade">
                                      <p:cBhvr>
                                        <p:cTn id="97" dur="500"/>
                                        <p:tgtEl>
                                          <p:spTgt spid="105"/>
                                        </p:tgtEl>
                                      </p:cBhvr>
                                    </p:animEffect>
                                    <p:anim calcmode="lin" valueType="num">
                                      <p:cBhvr>
                                        <p:cTn id="98" dur="500" fill="hold"/>
                                        <p:tgtEl>
                                          <p:spTgt spid="105"/>
                                        </p:tgtEl>
                                        <p:attrNameLst>
                                          <p:attrName>ppt_x</p:attrName>
                                        </p:attrNameLst>
                                      </p:cBhvr>
                                      <p:tavLst>
                                        <p:tav tm="0">
                                          <p:val>
                                            <p:strVal val="#ppt_x"/>
                                          </p:val>
                                        </p:tav>
                                        <p:tav tm="100000">
                                          <p:val>
                                            <p:strVal val="#ppt_x"/>
                                          </p:val>
                                        </p:tav>
                                      </p:tavLst>
                                    </p:anim>
                                    <p:anim calcmode="lin" valueType="num">
                                      <p:cBhvr>
                                        <p:cTn id="99" dur="500" fill="hold"/>
                                        <p:tgtEl>
                                          <p:spTgt spid="105"/>
                                        </p:tgtEl>
                                        <p:attrNameLst>
                                          <p:attrName>ppt_y</p:attrName>
                                        </p:attrNameLst>
                                      </p:cBhvr>
                                      <p:tavLst>
                                        <p:tav tm="0">
                                          <p:val>
                                            <p:strVal val="#ppt_y-.1"/>
                                          </p:val>
                                        </p:tav>
                                        <p:tav tm="100000">
                                          <p:val>
                                            <p:strVal val="#ppt_y"/>
                                          </p:val>
                                        </p:tav>
                                      </p:tavLst>
                                    </p:anim>
                                  </p:childTnLst>
                                </p:cTn>
                              </p:par>
                            </p:childTnLst>
                          </p:cTn>
                        </p:par>
                        <p:par>
                          <p:cTn id="100" fill="hold" nodeType="afterGroup">
                            <p:stCondLst>
                              <p:cond delay="8500"/>
                            </p:stCondLst>
                            <p:childTnLst>
                              <p:par>
                                <p:cTn id="101" presetID="10" presetClass="entr" presetSubtype="0" fill="hold" grpId="0" nodeType="afterEffect">
                                  <p:stCondLst>
                                    <p:cond delay="0"/>
                                  </p:stCondLst>
                                  <p:childTnLst>
                                    <p:set>
                                      <p:cBhvr>
                                        <p:cTn id="102" dur="1" fill="hold">
                                          <p:stCondLst>
                                            <p:cond delay="0"/>
                                          </p:stCondLst>
                                        </p:cTn>
                                        <p:tgtEl>
                                          <p:spTgt spid="91"/>
                                        </p:tgtEl>
                                        <p:attrNameLst>
                                          <p:attrName>style.visibility</p:attrName>
                                        </p:attrNameLst>
                                      </p:cBhvr>
                                      <p:to>
                                        <p:strVal val="visible"/>
                                      </p:to>
                                    </p:set>
                                    <p:animEffect transition="in" filter="fade">
                                      <p:cBhvr>
                                        <p:cTn id="103" dur="500"/>
                                        <p:tgtEl>
                                          <p:spTgt spid="91"/>
                                        </p:tgtEl>
                                      </p:cBhvr>
                                    </p:animEffect>
                                  </p:childTnLst>
                                </p:cTn>
                              </p:par>
                            </p:childTnLst>
                          </p:cTn>
                        </p:par>
                        <p:par>
                          <p:cTn id="104" fill="hold" nodeType="afterGroup">
                            <p:stCondLst>
                              <p:cond delay="9000"/>
                            </p:stCondLst>
                            <p:childTnLst>
                              <p:par>
                                <p:cTn id="105" presetID="47" presetClass="entr" presetSubtype="0" fill="hold" grpId="0" nodeType="afterEffect">
                                  <p:stCondLst>
                                    <p:cond delay="0"/>
                                  </p:stCondLst>
                                  <p:childTnLst>
                                    <p:set>
                                      <p:cBhvr>
                                        <p:cTn id="106" dur="1" fill="hold">
                                          <p:stCondLst>
                                            <p:cond delay="0"/>
                                          </p:stCondLst>
                                        </p:cTn>
                                        <p:tgtEl>
                                          <p:spTgt spid="106"/>
                                        </p:tgtEl>
                                        <p:attrNameLst>
                                          <p:attrName>style.visibility</p:attrName>
                                        </p:attrNameLst>
                                      </p:cBhvr>
                                      <p:to>
                                        <p:strVal val="visible"/>
                                      </p:to>
                                    </p:set>
                                    <p:animEffect transition="in" filter="fade">
                                      <p:cBhvr>
                                        <p:cTn id="107" dur="500"/>
                                        <p:tgtEl>
                                          <p:spTgt spid="106"/>
                                        </p:tgtEl>
                                      </p:cBhvr>
                                    </p:animEffect>
                                    <p:anim calcmode="lin" valueType="num">
                                      <p:cBhvr>
                                        <p:cTn id="108" dur="500" fill="hold"/>
                                        <p:tgtEl>
                                          <p:spTgt spid="106"/>
                                        </p:tgtEl>
                                        <p:attrNameLst>
                                          <p:attrName>ppt_x</p:attrName>
                                        </p:attrNameLst>
                                      </p:cBhvr>
                                      <p:tavLst>
                                        <p:tav tm="0">
                                          <p:val>
                                            <p:strVal val="#ppt_x"/>
                                          </p:val>
                                        </p:tav>
                                        <p:tav tm="100000">
                                          <p:val>
                                            <p:strVal val="#ppt_x"/>
                                          </p:val>
                                        </p:tav>
                                      </p:tavLst>
                                    </p:anim>
                                    <p:anim calcmode="lin" valueType="num">
                                      <p:cBhvr>
                                        <p:cTn id="109" dur="500" fill="hold"/>
                                        <p:tgtEl>
                                          <p:spTgt spid="106"/>
                                        </p:tgtEl>
                                        <p:attrNameLst>
                                          <p:attrName>ppt_y</p:attrName>
                                        </p:attrNameLst>
                                      </p:cBhvr>
                                      <p:tavLst>
                                        <p:tav tm="0">
                                          <p:val>
                                            <p:strVal val="#ppt_y-.1"/>
                                          </p:val>
                                        </p:tav>
                                        <p:tav tm="100000">
                                          <p:val>
                                            <p:strVal val="#ppt_y"/>
                                          </p:val>
                                        </p:tav>
                                      </p:tavLst>
                                    </p:anim>
                                  </p:childTnLst>
                                </p:cTn>
                              </p:par>
                            </p:childTnLst>
                          </p:cTn>
                        </p:par>
                        <p:par>
                          <p:cTn id="110" fill="hold" nodeType="afterGroup">
                            <p:stCondLst>
                              <p:cond delay="9500"/>
                            </p:stCondLst>
                            <p:childTnLst>
                              <p:par>
                                <p:cTn id="111" presetID="10" presetClass="entr" presetSubtype="0" fill="hold" grpId="0" nodeType="afterEffect">
                                  <p:stCondLst>
                                    <p:cond delay="0"/>
                                  </p:stCondLst>
                                  <p:childTnLst>
                                    <p:set>
                                      <p:cBhvr>
                                        <p:cTn id="112" dur="1" fill="hold">
                                          <p:stCondLst>
                                            <p:cond delay="0"/>
                                          </p:stCondLst>
                                        </p:cTn>
                                        <p:tgtEl>
                                          <p:spTgt spid="92"/>
                                        </p:tgtEl>
                                        <p:attrNameLst>
                                          <p:attrName>style.visibility</p:attrName>
                                        </p:attrNameLst>
                                      </p:cBhvr>
                                      <p:to>
                                        <p:strVal val="visible"/>
                                      </p:to>
                                    </p:set>
                                    <p:animEffect transition="in" filter="fade">
                                      <p:cBhvr>
                                        <p:cTn id="113" dur="500"/>
                                        <p:tgtEl>
                                          <p:spTgt spid="92"/>
                                        </p:tgtEl>
                                      </p:cBhvr>
                                    </p:animEffect>
                                  </p:childTnLst>
                                </p:cTn>
                              </p:par>
                            </p:childTnLst>
                          </p:cTn>
                        </p:par>
                        <p:par>
                          <p:cTn id="114" fill="hold" nodeType="afterGroup">
                            <p:stCondLst>
                              <p:cond delay="10000"/>
                            </p:stCondLst>
                            <p:childTnLst>
                              <p:par>
                                <p:cTn id="115" presetID="47" presetClass="entr" presetSubtype="0" fill="hold" grpId="0" nodeType="afterEffect">
                                  <p:stCondLst>
                                    <p:cond delay="0"/>
                                  </p:stCondLst>
                                  <p:childTnLst>
                                    <p:set>
                                      <p:cBhvr>
                                        <p:cTn id="116" dur="1" fill="hold">
                                          <p:stCondLst>
                                            <p:cond delay="0"/>
                                          </p:stCondLst>
                                        </p:cTn>
                                        <p:tgtEl>
                                          <p:spTgt spid="67"/>
                                        </p:tgtEl>
                                        <p:attrNameLst>
                                          <p:attrName>style.visibility</p:attrName>
                                        </p:attrNameLst>
                                      </p:cBhvr>
                                      <p:to>
                                        <p:strVal val="visible"/>
                                      </p:to>
                                    </p:set>
                                    <p:animEffect transition="in" filter="fade">
                                      <p:cBhvr>
                                        <p:cTn id="117" dur="500"/>
                                        <p:tgtEl>
                                          <p:spTgt spid="67"/>
                                        </p:tgtEl>
                                      </p:cBhvr>
                                    </p:animEffect>
                                    <p:anim calcmode="lin" valueType="num">
                                      <p:cBhvr>
                                        <p:cTn id="118" dur="500" fill="hold"/>
                                        <p:tgtEl>
                                          <p:spTgt spid="67"/>
                                        </p:tgtEl>
                                        <p:attrNameLst>
                                          <p:attrName>ppt_x</p:attrName>
                                        </p:attrNameLst>
                                      </p:cBhvr>
                                      <p:tavLst>
                                        <p:tav tm="0">
                                          <p:val>
                                            <p:strVal val="#ppt_x"/>
                                          </p:val>
                                        </p:tav>
                                        <p:tav tm="100000">
                                          <p:val>
                                            <p:strVal val="#ppt_x"/>
                                          </p:val>
                                        </p:tav>
                                      </p:tavLst>
                                    </p:anim>
                                    <p:anim calcmode="lin" valueType="num">
                                      <p:cBhvr>
                                        <p:cTn id="119" dur="500" fill="hold"/>
                                        <p:tgtEl>
                                          <p:spTgt spid="67"/>
                                        </p:tgtEl>
                                        <p:attrNameLst>
                                          <p:attrName>ppt_y</p:attrName>
                                        </p:attrNameLst>
                                      </p:cBhvr>
                                      <p:tavLst>
                                        <p:tav tm="0">
                                          <p:val>
                                            <p:strVal val="#ppt_y-.1"/>
                                          </p:val>
                                        </p:tav>
                                        <p:tav tm="100000">
                                          <p:val>
                                            <p:strVal val="#ppt_y"/>
                                          </p:val>
                                        </p:tav>
                                      </p:tavLst>
                                    </p:anim>
                                  </p:childTnLst>
                                </p:cTn>
                              </p:par>
                            </p:childTnLst>
                          </p:cTn>
                        </p:par>
                        <p:par>
                          <p:cTn id="120" fill="hold" nodeType="afterGroup">
                            <p:stCondLst>
                              <p:cond delay="10500"/>
                            </p:stCondLst>
                            <p:childTnLst>
                              <p:par>
                                <p:cTn id="121" presetID="47" presetClass="entr" presetSubtype="0" fill="hold" grpId="0" nodeType="afterEffect">
                                  <p:stCondLst>
                                    <p:cond delay="0"/>
                                  </p:stCondLst>
                                  <p:childTnLst>
                                    <p:set>
                                      <p:cBhvr>
                                        <p:cTn id="122" dur="1" fill="hold">
                                          <p:stCondLst>
                                            <p:cond delay="0"/>
                                          </p:stCondLst>
                                        </p:cTn>
                                        <p:tgtEl>
                                          <p:spTgt spid="68"/>
                                        </p:tgtEl>
                                        <p:attrNameLst>
                                          <p:attrName>style.visibility</p:attrName>
                                        </p:attrNameLst>
                                      </p:cBhvr>
                                      <p:to>
                                        <p:strVal val="visible"/>
                                      </p:to>
                                    </p:set>
                                    <p:animEffect transition="in" filter="fade">
                                      <p:cBhvr>
                                        <p:cTn id="123" dur="500"/>
                                        <p:tgtEl>
                                          <p:spTgt spid="68"/>
                                        </p:tgtEl>
                                      </p:cBhvr>
                                    </p:animEffect>
                                    <p:anim calcmode="lin" valueType="num">
                                      <p:cBhvr>
                                        <p:cTn id="124" dur="500" fill="hold"/>
                                        <p:tgtEl>
                                          <p:spTgt spid="68"/>
                                        </p:tgtEl>
                                        <p:attrNameLst>
                                          <p:attrName>ppt_x</p:attrName>
                                        </p:attrNameLst>
                                      </p:cBhvr>
                                      <p:tavLst>
                                        <p:tav tm="0">
                                          <p:val>
                                            <p:strVal val="#ppt_x"/>
                                          </p:val>
                                        </p:tav>
                                        <p:tav tm="100000">
                                          <p:val>
                                            <p:strVal val="#ppt_x"/>
                                          </p:val>
                                        </p:tav>
                                      </p:tavLst>
                                    </p:anim>
                                    <p:anim calcmode="lin" valueType="num">
                                      <p:cBhvr>
                                        <p:cTn id="125" dur="500" fill="hold"/>
                                        <p:tgtEl>
                                          <p:spTgt spid="68"/>
                                        </p:tgtEl>
                                        <p:attrNameLst>
                                          <p:attrName>ppt_y</p:attrName>
                                        </p:attrNameLst>
                                      </p:cBhvr>
                                      <p:tavLst>
                                        <p:tav tm="0">
                                          <p:val>
                                            <p:strVal val="#ppt_y-.1"/>
                                          </p:val>
                                        </p:tav>
                                        <p:tav tm="100000">
                                          <p:val>
                                            <p:strVal val="#ppt_y"/>
                                          </p:val>
                                        </p:tav>
                                      </p:tavLst>
                                    </p:anim>
                                  </p:childTnLst>
                                </p:cTn>
                              </p:par>
                            </p:childTnLst>
                          </p:cTn>
                        </p:par>
                        <p:par>
                          <p:cTn id="126" fill="hold" nodeType="afterGroup">
                            <p:stCondLst>
                              <p:cond delay="11000"/>
                            </p:stCondLst>
                            <p:childTnLst>
                              <p:par>
                                <p:cTn id="127" presetID="10" presetClass="entr" presetSubtype="0" fill="hold" grpId="0" nodeType="afterEffect">
                                  <p:stCondLst>
                                    <p:cond delay="0"/>
                                  </p:stCondLst>
                                  <p:childTnLst>
                                    <p:set>
                                      <p:cBhvr>
                                        <p:cTn id="128" dur="1" fill="hold">
                                          <p:stCondLst>
                                            <p:cond delay="0"/>
                                          </p:stCondLst>
                                        </p:cTn>
                                        <p:tgtEl>
                                          <p:spTgt spid="23"/>
                                        </p:tgtEl>
                                        <p:attrNameLst>
                                          <p:attrName>style.visibility</p:attrName>
                                        </p:attrNameLst>
                                      </p:cBhvr>
                                      <p:to>
                                        <p:strVal val="visible"/>
                                      </p:to>
                                    </p:set>
                                    <p:animEffect transition="in" filter="fade">
                                      <p:cBhvr>
                                        <p:cTn id="129" dur="500"/>
                                        <p:tgtEl>
                                          <p:spTgt spid="23"/>
                                        </p:tgtEl>
                                      </p:cBhvr>
                                    </p:animEffect>
                                  </p:childTnLst>
                                </p:cTn>
                              </p:par>
                            </p:childTnLst>
                          </p:cTn>
                        </p:par>
                        <p:par>
                          <p:cTn id="130" fill="hold" nodeType="afterGroup">
                            <p:stCondLst>
                              <p:cond delay="11500"/>
                            </p:stCondLst>
                            <p:childTnLst>
                              <p:par>
                                <p:cTn id="131" presetID="47" presetClass="entr" presetSubtype="0" fill="hold" grpId="0" nodeType="afterEffect">
                                  <p:stCondLst>
                                    <p:cond delay="0"/>
                                  </p:stCondLst>
                                  <p:childTnLst>
                                    <p:set>
                                      <p:cBhvr>
                                        <p:cTn id="132" dur="1" fill="hold">
                                          <p:stCondLst>
                                            <p:cond delay="0"/>
                                          </p:stCondLst>
                                        </p:cTn>
                                        <p:tgtEl>
                                          <p:spTgt spid="87"/>
                                        </p:tgtEl>
                                        <p:attrNameLst>
                                          <p:attrName>style.visibility</p:attrName>
                                        </p:attrNameLst>
                                      </p:cBhvr>
                                      <p:to>
                                        <p:strVal val="visible"/>
                                      </p:to>
                                    </p:set>
                                    <p:animEffect transition="in" filter="fade">
                                      <p:cBhvr>
                                        <p:cTn id="133" dur="500"/>
                                        <p:tgtEl>
                                          <p:spTgt spid="87"/>
                                        </p:tgtEl>
                                      </p:cBhvr>
                                    </p:animEffect>
                                    <p:anim calcmode="lin" valueType="num">
                                      <p:cBhvr>
                                        <p:cTn id="134" dur="500" fill="hold"/>
                                        <p:tgtEl>
                                          <p:spTgt spid="87"/>
                                        </p:tgtEl>
                                        <p:attrNameLst>
                                          <p:attrName>ppt_x</p:attrName>
                                        </p:attrNameLst>
                                      </p:cBhvr>
                                      <p:tavLst>
                                        <p:tav tm="0">
                                          <p:val>
                                            <p:strVal val="#ppt_x"/>
                                          </p:val>
                                        </p:tav>
                                        <p:tav tm="100000">
                                          <p:val>
                                            <p:strVal val="#ppt_x"/>
                                          </p:val>
                                        </p:tav>
                                      </p:tavLst>
                                    </p:anim>
                                    <p:anim calcmode="lin" valueType="num">
                                      <p:cBhvr>
                                        <p:cTn id="135" dur="500" fill="hold"/>
                                        <p:tgtEl>
                                          <p:spTgt spid="87"/>
                                        </p:tgtEl>
                                        <p:attrNameLst>
                                          <p:attrName>ppt_y</p:attrName>
                                        </p:attrNameLst>
                                      </p:cBhvr>
                                      <p:tavLst>
                                        <p:tav tm="0">
                                          <p:val>
                                            <p:strVal val="#ppt_y-.1"/>
                                          </p:val>
                                        </p:tav>
                                        <p:tav tm="100000">
                                          <p:val>
                                            <p:strVal val="#ppt_y"/>
                                          </p:val>
                                        </p:tav>
                                      </p:tavLst>
                                    </p:anim>
                                  </p:childTnLst>
                                </p:cTn>
                              </p:par>
                            </p:childTnLst>
                          </p:cTn>
                        </p:par>
                        <p:par>
                          <p:cTn id="136" fill="hold" nodeType="afterGroup">
                            <p:stCondLst>
                              <p:cond delay="12000"/>
                            </p:stCondLst>
                            <p:childTnLst>
                              <p:par>
                                <p:cTn id="137" presetID="10" presetClass="entr" presetSubtype="0" fill="hold" grpId="0" nodeType="afterEffect">
                                  <p:stCondLst>
                                    <p:cond delay="0"/>
                                  </p:stCondLst>
                                  <p:childTnLst>
                                    <p:set>
                                      <p:cBhvr>
                                        <p:cTn id="138" dur="1" fill="hold">
                                          <p:stCondLst>
                                            <p:cond delay="0"/>
                                          </p:stCondLst>
                                        </p:cTn>
                                        <p:tgtEl>
                                          <p:spTgt spid="24"/>
                                        </p:tgtEl>
                                        <p:attrNameLst>
                                          <p:attrName>style.visibility</p:attrName>
                                        </p:attrNameLst>
                                      </p:cBhvr>
                                      <p:to>
                                        <p:strVal val="visible"/>
                                      </p:to>
                                    </p:set>
                                    <p:animEffect transition="in" filter="fade">
                                      <p:cBhvr>
                                        <p:cTn id="139" dur="500"/>
                                        <p:tgtEl>
                                          <p:spTgt spid="24"/>
                                        </p:tgtEl>
                                      </p:cBhvr>
                                    </p:animEffect>
                                  </p:childTnLst>
                                </p:cTn>
                              </p:par>
                            </p:childTnLst>
                          </p:cTn>
                        </p:par>
                        <p:par>
                          <p:cTn id="140" fill="hold" nodeType="afterGroup">
                            <p:stCondLst>
                              <p:cond delay="12500"/>
                            </p:stCondLst>
                            <p:childTnLst>
                              <p:par>
                                <p:cTn id="141" presetID="47" presetClass="entr" presetSubtype="0"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fade">
                                      <p:cBhvr>
                                        <p:cTn id="143" dur="500"/>
                                        <p:tgtEl>
                                          <p:spTgt spid="88"/>
                                        </p:tgtEl>
                                      </p:cBhvr>
                                    </p:animEffect>
                                    <p:anim calcmode="lin" valueType="num">
                                      <p:cBhvr>
                                        <p:cTn id="144" dur="500" fill="hold"/>
                                        <p:tgtEl>
                                          <p:spTgt spid="88"/>
                                        </p:tgtEl>
                                        <p:attrNameLst>
                                          <p:attrName>ppt_x</p:attrName>
                                        </p:attrNameLst>
                                      </p:cBhvr>
                                      <p:tavLst>
                                        <p:tav tm="0">
                                          <p:val>
                                            <p:strVal val="#ppt_x"/>
                                          </p:val>
                                        </p:tav>
                                        <p:tav tm="100000">
                                          <p:val>
                                            <p:strVal val="#ppt_x"/>
                                          </p:val>
                                        </p:tav>
                                      </p:tavLst>
                                    </p:anim>
                                    <p:anim calcmode="lin" valueType="num">
                                      <p:cBhvr>
                                        <p:cTn id="145" dur="500" fill="hold"/>
                                        <p:tgtEl>
                                          <p:spTgt spid="88"/>
                                        </p:tgtEl>
                                        <p:attrNameLst>
                                          <p:attrName>ppt_y</p:attrName>
                                        </p:attrNameLst>
                                      </p:cBhvr>
                                      <p:tavLst>
                                        <p:tav tm="0">
                                          <p:val>
                                            <p:strVal val="#ppt_y-.1"/>
                                          </p:val>
                                        </p:tav>
                                        <p:tav tm="100000">
                                          <p:val>
                                            <p:strVal val="#ppt_y"/>
                                          </p:val>
                                        </p:tav>
                                      </p:tavLst>
                                    </p:anim>
                                  </p:childTnLst>
                                </p:cTn>
                              </p:par>
                            </p:childTnLst>
                          </p:cTn>
                        </p:par>
                        <p:par>
                          <p:cTn id="146" fill="hold" nodeType="afterGroup">
                            <p:stCondLst>
                              <p:cond delay="13000"/>
                            </p:stCondLst>
                            <p:childTnLst>
                              <p:par>
                                <p:cTn id="147" presetID="10" presetClass="entr" presetSubtype="0" fill="hold" grpId="0" nodeType="afterEffect">
                                  <p:stCondLst>
                                    <p:cond delay="0"/>
                                  </p:stCondLst>
                                  <p:childTnLst>
                                    <p:set>
                                      <p:cBhvr>
                                        <p:cTn id="148" dur="1" fill="hold">
                                          <p:stCondLst>
                                            <p:cond delay="0"/>
                                          </p:stCondLst>
                                        </p:cTn>
                                        <p:tgtEl>
                                          <p:spTgt spid="25"/>
                                        </p:tgtEl>
                                        <p:attrNameLst>
                                          <p:attrName>style.visibility</p:attrName>
                                        </p:attrNameLst>
                                      </p:cBhvr>
                                      <p:to>
                                        <p:strVal val="visible"/>
                                      </p:to>
                                    </p:set>
                                    <p:animEffect transition="in" filter="fade">
                                      <p:cBhvr>
                                        <p:cTn id="149" dur="500"/>
                                        <p:tgtEl>
                                          <p:spTgt spid="25"/>
                                        </p:tgtEl>
                                      </p:cBhvr>
                                    </p:animEffect>
                                  </p:childTnLst>
                                </p:cTn>
                              </p:par>
                            </p:childTnLst>
                          </p:cTn>
                        </p:par>
                        <p:par>
                          <p:cTn id="150" fill="hold" nodeType="afterGroup">
                            <p:stCondLst>
                              <p:cond delay="13500"/>
                            </p:stCondLst>
                            <p:childTnLst>
                              <p:par>
                                <p:cTn id="151" presetID="47" presetClass="entr" presetSubtype="0" fill="hold" grpId="0" nodeType="afterEffect">
                                  <p:stCondLst>
                                    <p:cond delay="0"/>
                                  </p:stCondLst>
                                  <p:childTnLst>
                                    <p:set>
                                      <p:cBhvr>
                                        <p:cTn id="152" dur="1" fill="hold">
                                          <p:stCondLst>
                                            <p:cond delay="0"/>
                                          </p:stCondLst>
                                        </p:cTn>
                                        <p:tgtEl>
                                          <p:spTgt spid="89"/>
                                        </p:tgtEl>
                                        <p:attrNameLst>
                                          <p:attrName>style.visibility</p:attrName>
                                        </p:attrNameLst>
                                      </p:cBhvr>
                                      <p:to>
                                        <p:strVal val="visible"/>
                                      </p:to>
                                    </p:set>
                                    <p:animEffect transition="in" filter="fade">
                                      <p:cBhvr>
                                        <p:cTn id="153" dur="500"/>
                                        <p:tgtEl>
                                          <p:spTgt spid="89"/>
                                        </p:tgtEl>
                                      </p:cBhvr>
                                    </p:animEffect>
                                    <p:anim calcmode="lin" valueType="num">
                                      <p:cBhvr>
                                        <p:cTn id="154" dur="500" fill="hold"/>
                                        <p:tgtEl>
                                          <p:spTgt spid="89"/>
                                        </p:tgtEl>
                                        <p:attrNameLst>
                                          <p:attrName>ppt_x</p:attrName>
                                        </p:attrNameLst>
                                      </p:cBhvr>
                                      <p:tavLst>
                                        <p:tav tm="0">
                                          <p:val>
                                            <p:strVal val="#ppt_x"/>
                                          </p:val>
                                        </p:tav>
                                        <p:tav tm="100000">
                                          <p:val>
                                            <p:strVal val="#ppt_x"/>
                                          </p:val>
                                        </p:tav>
                                      </p:tavLst>
                                    </p:anim>
                                    <p:anim calcmode="lin" valueType="num">
                                      <p:cBhvr>
                                        <p:cTn id="155" dur="500" fill="hold"/>
                                        <p:tgtEl>
                                          <p:spTgt spid="89"/>
                                        </p:tgtEl>
                                        <p:attrNameLst>
                                          <p:attrName>ppt_y</p:attrName>
                                        </p:attrNameLst>
                                      </p:cBhvr>
                                      <p:tavLst>
                                        <p:tav tm="0">
                                          <p:val>
                                            <p:strVal val="#ppt_y-.1"/>
                                          </p:val>
                                        </p:tav>
                                        <p:tav tm="100000">
                                          <p:val>
                                            <p:strVal val="#ppt_y"/>
                                          </p:val>
                                        </p:tav>
                                      </p:tavLst>
                                    </p:anim>
                                  </p:childTnLst>
                                </p:cTn>
                              </p:par>
                            </p:childTnLst>
                          </p:cTn>
                        </p:par>
                        <p:par>
                          <p:cTn id="156" fill="hold" nodeType="afterGroup">
                            <p:stCondLst>
                              <p:cond delay="14000"/>
                            </p:stCondLst>
                            <p:childTnLst>
                              <p:par>
                                <p:cTn id="157" presetID="10" presetClass="entr" presetSubtype="0" fill="hold" grpId="0" nodeType="afterEffect">
                                  <p:stCondLst>
                                    <p:cond delay="0"/>
                                  </p:stCondLst>
                                  <p:childTnLst>
                                    <p:set>
                                      <p:cBhvr>
                                        <p:cTn id="158" dur="1" fill="hold">
                                          <p:stCondLst>
                                            <p:cond delay="0"/>
                                          </p:stCondLst>
                                        </p:cTn>
                                        <p:tgtEl>
                                          <p:spTgt spid="90"/>
                                        </p:tgtEl>
                                        <p:attrNameLst>
                                          <p:attrName>style.visibility</p:attrName>
                                        </p:attrNameLst>
                                      </p:cBhvr>
                                      <p:to>
                                        <p:strVal val="visible"/>
                                      </p:to>
                                    </p:set>
                                    <p:animEffect transition="in" filter="fade">
                                      <p:cBhvr>
                                        <p:cTn id="159" dur="500"/>
                                        <p:tgtEl>
                                          <p:spTgt spid="90"/>
                                        </p:tgtEl>
                                      </p:cBhvr>
                                    </p:animEffect>
                                  </p:childTnLst>
                                </p:cTn>
                              </p:par>
                            </p:childTnLst>
                          </p:cTn>
                        </p:par>
                        <p:par>
                          <p:cTn id="160" fill="hold" nodeType="afterGroup">
                            <p:stCondLst>
                              <p:cond delay="14500"/>
                            </p:stCondLst>
                            <p:childTnLst>
                              <p:par>
                                <p:cTn id="161" presetID="10" presetClass="entr" presetSubtype="0" fill="hold" grpId="0" nodeType="afterEffect">
                                  <p:stCondLst>
                                    <p:cond delay="0"/>
                                  </p:stCondLst>
                                  <p:childTnLst>
                                    <p:set>
                                      <p:cBhvr>
                                        <p:cTn id="162" dur="1" fill="hold">
                                          <p:stCondLst>
                                            <p:cond delay="0"/>
                                          </p:stCondLst>
                                        </p:cTn>
                                        <p:tgtEl>
                                          <p:spTgt spid="42"/>
                                        </p:tgtEl>
                                        <p:attrNameLst>
                                          <p:attrName>style.visibility</p:attrName>
                                        </p:attrNameLst>
                                      </p:cBhvr>
                                      <p:to>
                                        <p:strVal val="visible"/>
                                      </p:to>
                                    </p:set>
                                    <p:animEffect transition="in" filter="fade">
                                      <p:cBhvr>
                                        <p:cTn id="163"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53" grpId="0"/>
      <p:bldP spid="54" grpId="0"/>
      <p:bldP spid="67" grpId="0"/>
      <p:bldP spid="68" grpId="0" animBg="1"/>
      <p:bldP spid="87" grpId="0"/>
      <p:bldP spid="88" grpId="0"/>
      <p:bldP spid="89" grpId="0"/>
      <p:bldP spid="90" grpId="0" animBg="1"/>
      <p:bldP spid="58" grpId="0" animBg="1"/>
      <p:bldP spid="60" grpId="0"/>
      <p:bldP spid="71" grpId="0" animBg="1"/>
      <p:bldP spid="74" grpId="0" animBg="1"/>
      <p:bldP spid="75" grpId="0"/>
      <p:bldP spid="77" grpId="0" animBg="1"/>
      <p:bldP spid="81" grpId="0"/>
      <p:bldP spid="85" grpId="0" animBg="1"/>
      <p:bldP spid="86" grpId="0"/>
      <p:bldP spid="102" grpId="0"/>
      <p:bldP spid="103" grpId="0"/>
      <p:bldP spid="104" grpId="0"/>
      <p:bldP spid="105" grpId="0"/>
      <p:bldP spid="106" grpId="0"/>
      <p:bldP spid="69" grpId="0" animBg="1"/>
      <p:bldP spid="73" grpId="0" animBg="1"/>
      <p:bldP spid="76" grpId="0" animBg="1"/>
      <p:bldP spid="91" grpId="0" animBg="1"/>
      <p:bldP spid="92" grpId="0" animBg="1"/>
      <p:bldP spid="4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11"/>
          <p:cNvSpPr txBox="1">
            <a:spLocks noChangeArrowheads="1"/>
          </p:cNvSpPr>
          <p:nvPr/>
        </p:nvSpPr>
        <p:spPr bwMode="auto">
          <a:xfrm>
            <a:off x="1403350" y="1341438"/>
            <a:ext cx="6192838" cy="366712"/>
          </a:xfrm>
          <a:prstGeom prst="rect">
            <a:avLst/>
          </a:prstGeom>
          <a:noFill/>
          <a:ln w="9525">
            <a:noFill/>
            <a:miter lim="800000"/>
            <a:headEnd/>
            <a:tailEnd/>
          </a:ln>
        </p:spPr>
        <p:txBody>
          <a:bodyPr>
            <a:spAutoFit/>
          </a:bodyPr>
          <a:lstStyle/>
          <a:p>
            <a:pPr eaLnBrk="0" hangingPunct="0">
              <a:spcBef>
                <a:spcPct val="50000"/>
              </a:spcBef>
            </a:pPr>
            <a:endParaRPr lang="en-US"/>
          </a:p>
        </p:txBody>
      </p:sp>
      <p:cxnSp>
        <p:nvCxnSpPr>
          <p:cNvPr id="11" name="10 Conector recto"/>
          <p:cNvCxnSpPr/>
          <p:nvPr/>
        </p:nvCxnSpPr>
        <p:spPr>
          <a:xfrm rot="5400000">
            <a:off x="7786688" y="5572125"/>
            <a:ext cx="2571750"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3" name="12 Conector recto"/>
          <p:cNvCxnSpPr/>
          <p:nvPr/>
        </p:nvCxnSpPr>
        <p:spPr>
          <a:xfrm rot="5400000">
            <a:off x="7786687" y="5643563"/>
            <a:ext cx="24288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4" name="13 Conector recto"/>
          <p:cNvCxnSpPr/>
          <p:nvPr/>
        </p:nvCxnSpPr>
        <p:spPr>
          <a:xfrm rot="5400000">
            <a:off x="7858125" y="5786438"/>
            <a:ext cx="214312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5" name="14 Conector recto"/>
          <p:cNvCxnSpPr/>
          <p:nvPr/>
        </p:nvCxnSpPr>
        <p:spPr>
          <a:xfrm>
            <a:off x="5429250" y="6715125"/>
            <a:ext cx="3714750"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6" name="15 Conector recto"/>
          <p:cNvCxnSpPr/>
          <p:nvPr/>
        </p:nvCxnSpPr>
        <p:spPr>
          <a:xfrm>
            <a:off x="6143625" y="6643688"/>
            <a:ext cx="30003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7" name="16 Conector recto"/>
          <p:cNvCxnSpPr/>
          <p:nvPr/>
        </p:nvCxnSpPr>
        <p:spPr>
          <a:xfrm>
            <a:off x="6715125" y="6572250"/>
            <a:ext cx="24288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pic>
        <p:nvPicPr>
          <p:cNvPr id="13321" name="Picture 2"/>
          <p:cNvPicPr>
            <a:picLocks noChangeAspect="1" noChangeArrowheads="1"/>
          </p:cNvPicPr>
          <p:nvPr/>
        </p:nvPicPr>
        <p:blipFill>
          <a:blip r:embed="rId2" cstate="print"/>
          <a:srcRect/>
          <a:stretch>
            <a:fillRect/>
          </a:stretch>
        </p:blipFill>
        <p:spPr bwMode="auto">
          <a:xfrm>
            <a:off x="1563688" y="6230938"/>
            <a:ext cx="631825" cy="557212"/>
          </a:xfrm>
          <a:prstGeom prst="rect">
            <a:avLst/>
          </a:prstGeom>
          <a:noFill/>
          <a:ln w="9525">
            <a:noFill/>
            <a:miter lim="800000"/>
            <a:headEnd/>
            <a:tailEnd/>
          </a:ln>
        </p:spPr>
      </p:pic>
      <p:sp>
        <p:nvSpPr>
          <p:cNvPr id="19" name="Rectangle 2"/>
          <p:cNvSpPr txBox="1">
            <a:spLocks noChangeArrowheads="1"/>
          </p:cNvSpPr>
          <p:nvPr/>
        </p:nvSpPr>
        <p:spPr>
          <a:xfrm>
            <a:off x="0" y="0"/>
            <a:ext cx="9144000" cy="704850"/>
          </a:xfrm>
          <a:prstGeom prst="rect">
            <a:avLst/>
          </a:prstGeom>
        </p:spPr>
        <p:txBody>
          <a:bodyPr/>
          <a:lstStyle/>
          <a:p>
            <a:pPr algn="ctr" eaLnBrk="0" hangingPunct="0">
              <a:defRPr/>
            </a:pPr>
            <a:r>
              <a:rPr lang="es-MX" sz="2400" kern="0" dirty="0">
                <a:solidFill>
                  <a:srgbClr val="00478E"/>
                </a:solidFill>
                <a:effectLst>
                  <a:outerShdw blurRad="38100" dist="38100" dir="2700000" algn="tl">
                    <a:srgbClr val="C0C0C0"/>
                  </a:outerShdw>
                </a:effectLst>
                <a:latin typeface="Century Gothic" pitchFamily="34" charset="0"/>
                <a:cs typeface="+mn-cs"/>
              </a:rPr>
              <a:t>Almanza Villarreal Agencia Aduanal, S.C.</a:t>
            </a:r>
          </a:p>
          <a:p>
            <a:pPr algn="ctr" eaLnBrk="0" hangingPunct="0">
              <a:defRPr/>
            </a:pPr>
            <a:endParaRPr lang="es-MX" sz="2400" kern="0" dirty="0">
              <a:solidFill>
                <a:srgbClr val="00478E"/>
              </a:solidFill>
              <a:effectLst>
                <a:outerShdw blurRad="38100" dist="38100" dir="2700000" algn="tl">
                  <a:srgbClr val="C0C0C0"/>
                </a:outerShdw>
              </a:effectLst>
              <a:latin typeface="Century Gothic" pitchFamily="34" charset="0"/>
              <a:ea typeface="+mj-ea"/>
              <a:cs typeface="+mj-cs"/>
            </a:endParaRPr>
          </a:p>
          <a:p>
            <a:pPr algn="ctr" eaLnBrk="0" hangingPunct="0">
              <a:defRPr/>
            </a:pPr>
            <a:endParaRPr lang="es-MX" sz="2400" kern="0" dirty="0">
              <a:solidFill>
                <a:srgbClr val="00478E"/>
              </a:solidFill>
              <a:effectLst>
                <a:outerShdw blurRad="38100" dist="38100" dir="2700000" algn="tl">
                  <a:srgbClr val="C0C0C0"/>
                </a:outerShdw>
              </a:effectLst>
              <a:latin typeface="Century Gothic" pitchFamily="34" charset="0"/>
              <a:ea typeface="+mj-ea"/>
              <a:cs typeface="+mj-cs"/>
            </a:endParaRPr>
          </a:p>
        </p:txBody>
      </p:sp>
      <p:sp>
        <p:nvSpPr>
          <p:cNvPr id="12" name="Rectangle 2"/>
          <p:cNvSpPr txBox="1">
            <a:spLocks noChangeArrowheads="1"/>
          </p:cNvSpPr>
          <p:nvPr/>
        </p:nvSpPr>
        <p:spPr>
          <a:xfrm>
            <a:off x="179388" y="476250"/>
            <a:ext cx="8629650" cy="704850"/>
          </a:xfrm>
          <a:prstGeom prst="rect">
            <a:avLst/>
          </a:prstGeom>
        </p:spPr>
        <p:txBody>
          <a:bodyPr/>
          <a:lstStyle/>
          <a:p>
            <a:pPr algn="ctr" eaLnBrk="0" hangingPunct="0">
              <a:defRPr/>
            </a:pPr>
            <a:r>
              <a:rPr lang="es-MX" sz="3200" b="1" kern="0" dirty="0" smtClean="0">
                <a:solidFill>
                  <a:srgbClr val="00478E"/>
                </a:solidFill>
                <a:latin typeface="Century Gothic" pitchFamily="34" charset="0"/>
                <a:ea typeface="+mj-ea"/>
                <a:cs typeface="+mj-cs"/>
              </a:rPr>
              <a:t>Registrar Usuarios sin </a:t>
            </a:r>
            <a:r>
              <a:rPr lang="es-MX" sz="3200" b="1" kern="0" dirty="0">
                <a:solidFill>
                  <a:srgbClr val="00478E"/>
                </a:solidFill>
                <a:latin typeface="Century Gothic" pitchFamily="34" charset="0"/>
                <a:ea typeface="+mj-ea"/>
                <a:cs typeface="+mj-cs"/>
              </a:rPr>
              <a:t>FIEL</a:t>
            </a:r>
          </a:p>
        </p:txBody>
      </p:sp>
      <p:sp>
        <p:nvSpPr>
          <p:cNvPr id="18" name="Rectangle 2"/>
          <p:cNvSpPr txBox="1">
            <a:spLocks noChangeArrowheads="1"/>
          </p:cNvSpPr>
          <p:nvPr/>
        </p:nvSpPr>
        <p:spPr>
          <a:xfrm>
            <a:off x="152400" y="1556792"/>
            <a:ext cx="8848724" cy="792088"/>
          </a:xfrm>
          <a:prstGeom prst="rect">
            <a:avLst/>
          </a:prstGeom>
        </p:spPr>
        <p:txBody>
          <a:bodyPr/>
          <a:lstStyle/>
          <a:p>
            <a:pPr eaLnBrk="0" hangingPunct="0">
              <a:defRPr/>
            </a:pPr>
            <a:r>
              <a:rPr lang="es-MX" sz="2400" kern="0" dirty="0" smtClean="0">
                <a:solidFill>
                  <a:srgbClr val="00478E"/>
                </a:solidFill>
                <a:effectLst>
                  <a:outerShdw blurRad="38100" dist="38100" dir="2700000" algn="tl">
                    <a:srgbClr val="C0C0C0"/>
                  </a:outerShdw>
                </a:effectLst>
                <a:latin typeface="Century Gothic" pitchFamily="34" charset="0"/>
                <a:cs typeface="+mn-cs"/>
              </a:rPr>
              <a:t>Confirmar datos que muestra el sistema de manera automática y seleccionar la opción de correo.</a:t>
            </a:r>
            <a:endParaRPr lang="es-MX" sz="2400" kern="0" dirty="0">
              <a:solidFill>
                <a:srgbClr val="00478E"/>
              </a:solidFill>
              <a:effectLst>
                <a:outerShdw blurRad="38100" dist="38100" dir="2700000" algn="tl">
                  <a:srgbClr val="C0C0C0"/>
                </a:outerShdw>
              </a:effectLst>
              <a:latin typeface="Century Gothic" pitchFamily="34" charset="0"/>
              <a:ea typeface="+mj-ea"/>
              <a:cs typeface="+mj-cs"/>
            </a:endParaRPr>
          </a:p>
          <a:p>
            <a:pPr algn="ctr" eaLnBrk="0" hangingPunct="0">
              <a:defRPr/>
            </a:pPr>
            <a:endParaRPr lang="es-MX" sz="2400" kern="0" dirty="0">
              <a:solidFill>
                <a:srgbClr val="00478E"/>
              </a:solidFill>
              <a:effectLst>
                <a:outerShdw blurRad="38100" dist="38100" dir="2700000" algn="tl">
                  <a:srgbClr val="C0C0C0"/>
                </a:outerShdw>
              </a:effectLst>
              <a:latin typeface="Century Gothic" pitchFamily="34" charset="0"/>
              <a:ea typeface="+mj-ea"/>
              <a:cs typeface="+mj-cs"/>
            </a:endParaRPr>
          </a:p>
        </p:txBody>
      </p:sp>
      <p:pic>
        <p:nvPicPr>
          <p:cNvPr id="20"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b="33997"/>
          <a:stretch/>
        </p:blipFill>
        <p:spPr bwMode="auto">
          <a:xfrm>
            <a:off x="0" y="2564904"/>
            <a:ext cx="9072563" cy="32507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childTnLst>
                                </p:cTn>
                              </p:par>
                              <p:par>
                                <p:cTn id="8" presetID="47" presetClass="entr" presetSubtype="0" fill="hold" grpId="1"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1000"/>
                                        <p:tgtEl>
                                          <p:spTgt spid="12"/>
                                        </p:tgtEl>
                                      </p:cBhvr>
                                    </p:animEffect>
                                    <p:anim calcmode="lin" valueType="num">
                                      <p:cBhvr>
                                        <p:cTn id="11" dur="1000" fill="hold"/>
                                        <p:tgtEl>
                                          <p:spTgt spid="12"/>
                                        </p:tgtEl>
                                        <p:attrNameLst>
                                          <p:attrName>ppt_x</p:attrName>
                                        </p:attrNameLst>
                                      </p:cBhvr>
                                      <p:tavLst>
                                        <p:tav tm="0">
                                          <p:val>
                                            <p:strVal val="#ppt_x"/>
                                          </p:val>
                                        </p:tav>
                                        <p:tav tm="100000">
                                          <p:val>
                                            <p:strVal val="#ppt_x"/>
                                          </p:val>
                                        </p:tav>
                                      </p:tavLst>
                                    </p:anim>
                                    <p:anim calcmode="lin" valueType="num">
                                      <p:cBhvr>
                                        <p:cTn id="12" dur="1000" fill="hold"/>
                                        <p:tgtEl>
                                          <p:spTgt spid="12"/>
                                        </p:tgtEl>
                                        <p:attrNameLst>
                                          <p:attrName>ppt_y</p:attrName>
                                        </p:attrNameLst>
                                      </p:cBhvr>
                                      <p:tavLst>
                                        <p:tav tm="0">
                                          <p:val>
                                            <p:strVal val="#ppt_y-.1"/>
                                          </p:val>
                                        </p:tav>
                                        <p:tav tm="100000">
                                          <p:val>
                                            <p:strVal val="#ppt_y"/>
                                          </p:val>
                                        </p:tav>
                                      </p:tavLst>
                                    </p:anim>
                                  </p:childTnLst>
                                </p:cTn>
                              </p:par>
                              <p:par>
                                <p:cTn id="13" presetID="47" presetClass="entr" presetSubtype="0" fill="hold" grpId="2"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1000"/>
                                        <p:tgtEl>
                                          <p:spTgt spid="12"/>
                                        </p:tgtEl>
                                      </p:cBhvr>
                                    </p:animEffect>
                                    <p:anim calcmode="lin" valueType="num">
                                      <p:cBhvr>
                                        <p:cTn id="16" dur="1000" fill="hold"/>
                                        <p:tgtEl>
                                          <p:spTgt spid="12"/>
                                        </p:tgtEl>
                                        <p:attrNameLst>
                                          <p:attrName>ppt_x</p:attrName>
                                        </p:attrNameLst>
                                      </p:cBhvr>
                                      <p:tavLst>
                                        <p:tav tm="0">
                                          <p:val>
                                            <p:strVal val="#ppt_x"/>
                                          </p:val>
                                        </p:tav>
                                        <p:tav tm="100000">
                                          <p:val>
                                            <p:strVal val="#ppt_x"/>
                                          </p:val>
                                        </p:tav>
                                      </p:tavLst>
                                    </p:anim>
                                    <p:anim calcmode="lin" valueType="num">
                                      <p:cBhvr>
                                        <p:cTn id="17" dur="1000" fill="hold"/>
                                        <p:tgtEl>
                                          <p:spTgt spid="12"/>
                                        </p:tgtEl>
                                        <p:attrNameLst>
                                          <p:attrName>ppt_y</p:attrName>
                                        </p:attrNameLst>
                                      </p:cBhvr>
                                      <p:tavLst>
                                        <p:tav tm="0">
                                          <p:val>
                                            <p:strVal val="#ppt_y-.1"/>
                                          </p:val>
                                        </p:tav>
                                        <p:tav tm="100000">
                                          <p:val>
                                            <p:strVal val="#ppt_y"/>
                                          </p:val>
                                        </p:tav>
                                      </p:tavLst>
                                    </p:anim>
                                  </p:childTnLst>
                                </p:cTn>
                              </p:par>
                              <p:par>
                                <p:cTn id="18" presetID="47" presetClass="entr" presetSubtype="0" fill="hold" grpId="0" nodeType="with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1000" fill="hold"/>
                                        <p:tgtEl>
                                          <p:spTgt spid="18"/>
                                        </p:tgtEl>
                                        <p:attrNameLst>
                                          <p:attrName>ppt_y</p:attrName>
                                        </p:attrNameLst>
                                      </p:cBhvr>
                                      <p:tavLst>
                                        <p:tav tm="0">
                                          <p:val>
                                            <p:strVal val="#ppt_y-.1"/>
                                          </p:val>
                                        </p:tav>
                                        <p:tav tm="100000">
                                          <p:val>
                                            <p:strVal val="#ppt_y"/>
                                          </p:val>
                                        </p:tav>
                                      </p:tavLst>
                                    </p:anim>
                                  </p:childTnLst>
                                </p:cTn>
                              </p:par>
                              <p:par>
                                <p:cTn id="23" presetID="47" presetClass="entr" presetSubtype="0" fill="hold"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P spid="18" grpId="0"/>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Text Box 11"/>
          <p:cNvSpPr txBox="1">
            <a:spLocks noChangeArrowheads="1"/>
          </p:cNvSpPr>
          <p:nvPr/>
        </p:nvSpPr>
        <p:spPr bwMode="auto">
          <a:xfrm>
            <a:off x="1403350" y="1341438"/>
            <a:ext cx="6192838" cy="366712"/>
          </a:xfrm>
          <a:prstGeom prst="rect">
            <a:avLst/>
          </a:prstGeom>
          <a:noFill/>
          <a:ln w="9525">
            <a:noFill/>
            <a:miter lim="800000"/>
            <a:headEnd/>
            <a:tailEnd/>
          </a:ln>
        </p:spPr>
        <p:txBody>
          <a:bodyPr>
            <a:spAutoFit/>
          </a:bodyPr>
          <a:lstStyle/>
          <a:p>
            <a:pPr eaLnBrk="0" hangingPunct="0">
              <a:spcBef>
                <a:spcPct val="50000"/>
              </a:spcBef>
            </a:pPr>
            <a:endParaRPr lang="en-US"/>
          </a:p>
        </p:txBody>
      </p:sp>
      <p:cxnSp>
        <p:nvCxnSpPr>
          <p:cNvPr id="11" name="10 Conector recto"/>
          <p:cNvCxnSpPr/>
          <p:nvPr/>
        </p:nvCxnSpPr>
        <p:spPr>
          <a:xfrm rot="5400000">
            <a:off x="7786688" y="5572125"/>
            <a:ext cx="2571750"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3" name="12 Conector recto"/>
          <p:cNvCxnSpPr/>
          <p:nvPr/>
        </p:nvCxnSpPr>
        <p:spPr>
          <a:xfrm rot="5400000">
            <a:off x="7786687" y="5643563"/>
            <a:ext cx="24288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4" name="13 Conector recto"/>
          <p:cNvCxnSpPr/>
          <p:nvPr/>
        </p:nvCxnSpPr>
        <p:spPr>
          <a:xfrm rot="5400000">
            <a:off x="7858125" y="5786438"/>
            <a:ext cx="214312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5" name="14 Conector recto"/>
          <p:cNvCxnSpPr/>
          <p:nvPr/>
        </p:nvCxnSpPr>
        <p:spPr>
          <a:xfrm>
            <a:off x="5429250" y="6715125"/>
            <a:ext cx="3714750"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6" name="15 Conector recto"/>
          <p:cNvCxnSpPr/>
          <p:nvPr/>
        </p:nvCxnSpPr>
        <p:spPr>
          <a:xfrm>
            <a:off x="6143625" y="6643688"/>
            <a:ext cx="30003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7" name="16 Conector recto"/>
          <p:cNvCxnSpPr/>
          <p:nvPr/>
        </p:nvCxnSpPr>
        <p:spPr>
          <a:xfrm>
            <a:off x="6715125" y="6572250"/>
            <a:ext cx="24288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sp>
        <p:nvSpPr>
          <p:cNvPr id="18" name="Rectangle 2"/>
          <p:cNvSpPr txBox="1">
            <a:spLocks noChangeArrowheads="1"/>
          </p:cNvSpPr>
          <p:nvPr/>
        </p:nvSpPr>
        <p:spPr>
          <a:xfrm>
            <a:off x="0" y="0"/>
            <a:ext cx="9144000" cy="704850"/>
          </a:xfrm>
          <a:prstGeom prst="rect">
            <a:avLst/>
          </a:prstGeom>
        </p:spPr>
        <p:txBody>
          <a:bodyPr/>
          <a:lstStyle/>
          <a:p>
            <a:pPr algn="ctr" eaLnBrk="0" hangingPunct="0">
              <a:defRPr/>
            </a:pPr>
            <a:r>
              <a:rPr lang="es-MX" sz="2400" kern="0" dirty="0">
                <a:solidFill>
                  <a:srgbClr val="00478E"/>
                </a:solidFill>
                <a:effectLst>
                  <a:outerShdw blurRad="38100" dist="38100" dir="2700000" algn="tl">
                    <a:srgbClr val="C0C0C0"/>
                  </a:outerShdw>
                </a:effectLst>
                <a:latin typeface="Century Gothic" pitchFamily="34" charset="0"/>
                <a:cs typeface="+mn-cs"/>
              </a:rPr>
              <a:t>Almanza Villarreal Agencia Aduanal, S.C.</a:t>
            </a:r>
          </a:p>
        </p:txBody>
      </p:sp>
      <p:sp>
        <p:nvSpPr>
          <p:cNvPr id="96266" name="22 CuadroTexto"/>
          <p:cNvSpPr txBox="1">
            <a:spLocks noChangeArrowheads="1"/>
          </p:cNvSpPr>
          <p:nvPr/>
        </p:nvSpPr>
        <p:spPr bwMode="auto">
          <a:xfrm>
            <a:off x="928688" y="1428750"/>
            <a:ext cx="7429500" cy="646113"/>
          </a:xfrm>
          <a:prstGeom prst="rect">
            <a:avLst/>
          </a:prstGeom>
          <a:noFill/>
          <a:ln w="9525">
            <a:noFill/>
            <a:miter lim="800000"/>
            <a:headEnd/>
            <a:tailEnd/>
          </a:ln>
        </p:spPr>
        <p:txBody>
          <a:bodyPr>
            <a:spAutoFit/>
          </a:bodyPr>
          <a:lstStyle/>
          <a:p>
            <a:pPr algn="ctr" eaLnBrk="0" hangingPunct="0"/>
            <a:r>
              <a:rPr lang="es-MX" sz="3600" b="1">
                <a:solidFill>
                  <a:srgbClr val="00478E"/>
                </a:solidFill>
                <a:latin typeface="Century Gothic" pitchFamily="34" charset="0"/>
              </a:rPr>
              <a:t>DISTRIBUCIÓN DE FACILIDADES </a:t>
            </a:r>
          </a:p>
        </p:txBody>
      </p:sp>
      <p:graphicFrame>
        <p:nvGraphicFramePr>
          <p:cNvPr id="12" name="11 Tabla"/>
          <p:cNvGraphicFramePr>
            <a:graphicFrameLocks noGrp="1"/>
          </p:cNvGraphicFramePr>
          <p:nvPr/>
        </p:nvGraphicFramePr>
        <p:xfrm>
          <a:off x="1000125" y="2357438"/>
          <a:ext cx="7286625" cy="3786185"/>
        </p:xfrm>
        <a:graphic>
          <a:graphicData uri="http://schemas.openxmlformats.org/drawingml/2006/table">
            <a:tbl>
              <a:tblPr/>
              <a:tblGrid>
                <a:gridCol w="3287521"/>
                <a:gridCol w="1978205"/>
                <a:gridCol w="2020899"/>
              </a:tblGrid>
              <a:tr h="841376">
                <a:tc>
                  <a:txBody>
                    <a:bodyPr/>
                    <a:lstStyle/>
                    <a:p>
                      <a:pPr marL="0" marR="0" algn="ctr">
                        <a:lnSpc>
                          <a:spcPct val="115000"/>
                        </a:lnSpc>
                        <a:spcBef>
                          <a:spcPts val="0"/>
                        </a:spcBef>
                        <a:spcAft>
                          <a:spcPts val="1000"/>
                        </a:spcAft>
                      </a:pPr>
                      <a:r>
                        <a:rPr lang="es-MX" sz="2400" b="1" dirty="0">
                          <a:solidFill>
                            <a:srgbClr val="FFFFFF"/>
                          </a:solidFill>
                          <a:latin typeface="Century Gothic" pitchFamily="34" charset="0"/>
                          <a:ea typeface="Calibri"/>
                          <a:cs typeface="Times New Roman"/>
                        </a:rPr>
                        <a:t>Empresas Certificadas </a:t>
                      </a:r>
                      <a:endParaRPr lang="en-US" sz="2400" dirty="0">
                        <a:latin typeface="Century Gothic" pitchFamily="34" charset="0"/>
                        <a:ea typeface="Calibri"/>
                        <a:cs typeface="Times New Roman"/>
                      </a:endParaRPr>
                    </a:p>
                  </a:txBody>
                  <a:tcPr marL="64294" marR="64294" marT="0" marB="0">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4F81BD"/>
                    </a:solidFill>
                  </a:tcPr>
                </a:tc>
                <a:tc>
                  <a:txBody>
                    <a:bodyPr/>
                    <a:lstStyle/>
                    <a:p>
                      <a:pPr marL="0" marR="0" algn="ctr">
                        <a:lnSpc>
                          <a:spcPct val="115000"/>
                        </a:lnSpc>
                        <a:spcBef>
                          <a:spcPts val="0"/>
                        </a:spcBef>
                        <a:spcAft>
                          <a:spcPts val="1000"/>
                        </a:spcAft>
                      </a:pPr>
                      <a:r>
                        <a:rPr lang="es-MX" sz="2400" b="1" dirty="0">
                          <a:solidFill>
                            <a:srgbClr val="FFFFFF"/>
                          </a:solidFill>
                          <a:latin typeface="Century Gothic" pitchFamily="34" charset="0"/>
                          <a:ea typeface="Calibri"/>
                          <a:cs typeface="Times New Roman"/>
                        </a:rPr>
                        <a:t>Facilidades 2011 </a:t>
                      </a:r>
                      <a:endParaRPr lang="en-US" sz="2400" dirty="0">
                        <a:latin typeface="Century Gothic" pitchFamily="34" charset="0"/>
                        <a:ea typeface="Calibri"/>
                        <a:cs typeface="Times New Roman"/>
                      </a:endParaRPr>
                    </a:p>
                  </a:txBody>
                  <a:tcPr marL="64294" marR="64294" marT="0" marB="0">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4F81BD"/>
                    </a:solidFill>
                  </a:tcPr>
                </a:tc>
                <a:tc>
                  <a:txBody>
                    <a:bodyPr/>
                    <a:lstStyle/>
                    <a:p>
                      <a:pPr marL="0" marR="0" algn="ctr">
                        <a:lnSpc>
                          <a:spcPct val="115000"/>
                        </a:lnSpc>
                        <a:spcBef>
                          <a:spcPts val="0"/>
                        </a:spcBef>
                        <a:spcAft>
                          <a:spcPts val="1000"/>
                        </a:spcAft>
                      </a:pPr>
                      <a:r>
                        <a:rPr lang="es-MX" sz="2400" b="1" dirty="0">
                          <a:solidFill>
                            <a:srgbClr val="FFFFFF"/>
                          </a:solidFill>
                          <a:latin typeface="Century Gothic" pitchFamily="34" charset="0"/>
                          <a:ea typeface="Calibri"/>
                          <a:cs typeface="Times New Roman"/>
                        </a:rPr>
                        <a:t>Facilidades 2012 </a:t>
                      </a:r>
                      <a:endParaRPr lang="en-US" sz="2400" dirty="0">
                        <a:latin typeface="Century Gothic" pitchFamily="34" charset="0"/>
                        <a:ea typeface="Calibri"/>
                        <a:cs typeface="Times New Roman"/>
                      </a:endParaRPr>
                    </a:p>
                  </a:txBody>
                  <a:tcPr marL="64294" marR="64294" marT="0" marB="0">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4F81BD"/>
                    </a:solidFill>
                  </a:tcPr>
                </a:tc>
              </a:tr>
              <a:tr h="420687">
                <a:tc>
                  <a:txBody>
                    <a:bodyPr/>
                    <a:lstStyle/>
                    <a:p>
                      <a:pPr marL="0" marR="0">
                        <a:lnSpc>
                          <a:spcPct val="115000"/>
                        </a:lnSpc>
                        <a:spcBef>
                          <a:spcPts val="0"/>
                        </a:spcBef>
                        <a:spcAft>
                          <a:spcPts val="1000"/>
                        </a:spcAft>
                      </a:pPr>
                      <a:r>
                        <a:rPr lang="es-MX" sz="2400" b="1" dirty="0">
                          <a:solidFill>
                            <a:srgbClr val="FFFFFF"/>
                          </a:solidFill>
                          <a:latin typeface="Century Gothic" pitchFamily="34" charset="0"/>
                          <a:ea typeface="Calibri"/>
                          <a:cs typeface="Times New Roman"/>
                        </a:rPr>
                        <a:t>Generales </a:t>
                      </a:r>
                      <a:endParaRPr lang="en-US" sz="2400" dirty="0">
                        <a:latin typeface="Century Gothic" pitchFamily="34" charset="0"/>
                        <a:ea typeface="Calibri"/>
                        <a:cs typeface="Times New Roman"/>
                      </a:endParaRPr>
                    </a:p>
                  </a:txBody>
                  <a:tcPr marL="64294" marR="64294" marT="0" marB="0">
                    <a:lnL>
                      <a:noFill/>
                    </a:lnL>
                    <a:lnR>
                      <a:noFill/>
                    </a:lnR>
                    <a:lnT w="28575" cap="flat" cmpd="sng" algn="ctr">
                      <a:solidFill>
                        <a:srgbClr val="000000"/>
                      </a:solidFill>
                      <a:prstDash val="solid"/>
                      <a:round/>
                      <a:headEnd type="none" w="med" len="med"/>
                      <a:tailEnd type="none" w="med" len="med"/>
                    </a:lnT>
                    <a:lnB>
                      <a:noFill/>
                    </a:lnB>
                    <a:solidFill>
                      <a:srgbClr val="4F81BD"/>
                    </a:solidFill>
                  </a:tcPr>
                </a:tc>
                <a:tc>
                  <a:txBody>
                    <a:bodyPr/>
                    <a:lstStyle/>
                    <a:p>
                      <a:pPr marL="0" marR="0" algn="ctr">
                        <a:lnSpc>
                          <a:spcPct val="115000"/>
                        </a:lnSpc>
                        <a:spcBef>
                          <a:spcPts val="0"/>
                        </a:spcBef>
                        <a:spcAft>
                          <a:spcPts val="1000"/>
                        </a:spcAft>
                      </a:pPr>
                      <a:r>
                        <a:rPr lang="es-MX" sz="2400" b="1" dirty="0">
                          <a:latin typeface="Century Gothic" pitchFamily="34" charset="0"/>
                          <a:ea typeface="Calibri"/>
                          <a:cs typeface="Times New Roman"/>
                        </a:rPr>
                        <a:t>16 </a:t>
                      </a:r>
                      <a:endParaRPr lang="en-US" sz="2400" b="1" dirty="0">
                        <a:latin typeface="Century Gothic" pitchFamily="34" charset="0"/>
                        <a:ea typeface="Calibri"/>
                        <a:cs typeface="Times New Roman"/>
                      </a:endParaRPr>
                    </a:p>
                  </a:txBody>
                  <a:tcPr marL="64294" marR="64294" marT="0" marB="0">
                    <a:lnL>
                      <a:noFill/>
                    </a:lnL>
                    <a:lnR w="3175" cap="flat" cmpd="sng" algn="ctr">
                      <a:solidFill>
                        <a:schemeClr val="tx1"/>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D8D8D8"/>
                    </a:solidFill>
                  </a:tcPr>
                </a:tc>
                <a:tc>
                  <a:txBody>
                    <a:bodyPr/>
                    <a:lstStyle/>
                    <a:p>
                      <a:pPr marL="0" marR="0" algn="ctr">
                        <a:lnSpc>
                          <a:spcPct val="115000"/>
                        </a:lnSpc>
                        <a:spcBef>
                          <a:spcPts val="0"/>
                        </a:spcBef>
                        <a:spcAft>
                          <a:spcPts val="1000"/>
                        </a:spcAft>
                      </a:pPr>
                      <a:r>
                        <a:rPr lang="es-MX" sz="2400" b="1" dirty="0">
                          <a:latin typeface="Century Gothic" pitchFamily="34" charset="0"/>
                          <a:ea typeface="Calibri"/>
                          <a:cs typeface="Times New Roman"/>
                        </a:rPr>
                        <a:t>5 </a:t>
                      </a:r>
                      <a:endParaRPr lang="en-US" sz="2400" b="1" dirty="0">
                        <a:latin typeface="Century Gothic" pitchFamily="34" charset="0"/>
                        <a:ea typeface="Calibri"/>
                        <a:cs typeface="Times New Roman"/>
                      </a:endParaRPr>
                    </a:p>
                  </a:txBody>
                  <a:tcPr marL="64294" marR="64294" marT="0" marB="0">
                    <a:lnL w="3175" cap="flat" cmpd="sng" algn="ctr">
                      <a:solidFill>
                        <a:schemeClr val="tx1"/>
                      </a:solidFill>
                      <a:prstDash val="solid"/>
                      <a:round/>
                      <a:headEnd type="none" w="med" len="med"/>
                      <a:tailEnd type="none" w="med" len="med"/>
                    </a:lnL>
                    <a:lnR>
                      <a:noFill/>
                    </a:lnR>
                    <a:lnT w="28575" cap="flat" cmpd="sng" algn="ctr">
                      <a:solidFill>
                        <a:srgbClr val="000000"/>
                      </a:solidFill>
                      <a:prstDash val="solid"/>
                      <a:round/>
                      <a:headEnd type="none" w="med" len="med"/>
                      <a:tailEnd type="none" w="med" len="med"/>
                    </a:lnT>
                    <a:lnB>
                      <a:noFill/>
                    </a:lnB>
                    <a:solidFill>
                      <a:srgbClr val="D8D8D8"/>
                    </a:solidFill>
                  </a:tcPr>
                </a:tc>
              </a:tr>
              <a:tr h="420687">
                <a:tc>
                  <a:txBody>
                    <a:bodyPr/>
                    <a:lstStyle/>
                    <a:p>
                      <a:pPr marL="0" marR="0">
                        <a:lnSpc>
                          <a:spcPct val="115000"/>
                        </a:lnSpc>
                        <a:spcBef>
                          <a:spcPts val="0"/>
                        </a:spcBef>
                        <a:spcAft>
                          <a:spcPts val="1000"/>
                        </a:spcAft>
                      </a:pPr>
                      <a:r>
                        <a:rPr lang="es-MX" sz="2400" b="1" dirty="0">
                          <a:solidFill>
                            <a:srgbClr val="FFFFFF"/>
                          </a:solidFill>
                          <a:latin typeface="Century Gothic" pitchFamily="34" charset="0"/>
                          <a:ea typeface="Calibri"/>
                          <a:cs typeface="Times New Roman"/>
                        </a:rPr>
                        <a:t>IMMEX </a:t>
                      </a:r>
                      <a:endParaRPr lang="en-US" sz="2400" dirty="0">
                        <a:latin typeface="Century Gothic" pitchFamily="34" charset="0"/>
                        <a:ea typeface="Calibri"/>
                        <a:cs typeface="Times New Roman"/>
                      </a:endParaRPr>
                    </a:p>
                  </a:txBody>
                  <a:tcPr marL="64294" marR="64294" marT="0" marB="0">
                    <a:lnL>
                      <a:noFill/>
                    </a:lnL>
                    <a:lnR>
                      <a:noFill/>
                    </a:lnR>
                    <a:lnT>
                      <a:noFill/>
                    </a:lnT>
                    <a:lnB>
                      <a:noFill/>
                    </a:lnB>
                    <a:solidFill>
                      <a:srgbClr val="4F81BD"/>
                    </a:solidFill>
                  </a:tcPr>
                </a:tc>
                <a:tc>
                  <a:txBody>
                    <a:bodyPr/>
                    <a:lstStyle/>
                    <a:p>
                      <a:pPr marL="0" marR="0" algn="ctr">
                        <a:lnSpc>
                          <a:spcPct val="115000"/>
                        </a:lnSpc>
                        <a:spcBef>
                          <a:spcPts val="0"/>
                        </a:spcBef>
                        <a:spcAft>
                          <a:spcPts val="1000"/>
                        </a:spcAft>
                      </a:pPr>
                      <a:r>
                        <a:rPr lang="es-MX" sz="2400" b="1" dirty="0">
                          <a:latin typeface="Century Gothic" pitchFamily="34" charset="0"/>
                          <a:ea typeface="Calibri"/>
                          <a:cs typeface="Times New Roman"/>
                        </a:rPr>
                        <a:t>21 </a:t>
                      </a:r>
                      <a:endParaRPr lang="en-US" sz="2400" b="1" dirty="0">
                        <a:latin typeface="Century Gothic" pitchFamily="34" charset="0"/>
                        <a:ea typeface="Calibri"/>
                        <a:cs typeface="Times New Roman"/>
                      </a:endParaRPr>
                    </a:p>
                  </a:txBody>
                  <a:tcPr marL="64294" marR="64294" marT="0" marB="0">
                    <a:lnL>
                      <a:noFill/>
                    </a:lnL>
                    <a:lnR w="3175" cap="flat" cmpd="sng" algn="ctr">
                      <a:solidFill>
                        <a:schemeClr val="tx1"/>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1000"/>
                        </a:spcAft>
                      </a:pPr>
                      <a:r>
                        <a:rPr lang="es-MX" sz="2400" b="1" dirty="0">
                          <a:latin typeface="Century Gothic" pitchFamily="34" charset="0"/>
                          <a:ea typeface="Calibri"/>
                          <a:cs typeface="Times New Roman"/>
                        </a:rPr>
                        <a:t>6 </a:t>
                      </a:r>
                      <a:endParaRPr lang="en-US" sz="2400" b="1" dirty="0">
                        <a:latin typeface="Century Gothic" pitchFamily="34" charset="0"/>
                        <a:ea typeface="Calibri"/>
                        <a:cs typeface="Times New Roman"/>
                      </a:endParaRPr>
                    </a:p>
                  </a:txBody>
                  <a:tcPr marL="64294" marR="64294" marT="0" marB="0">
                    <a:lnL w="3175" cap="flat" cmpd="sng" algn="ctr">
                      <a:solidFill>
                        <a:schemeClr val="tx1"/>
                      </a:solidFill>
                      <a:prstDash val="solid"/>
                      <a:round/>
                      <a:headEnd type="none" w="med" len="med"/>
                      <a:tailEnd type="none" w="med" len="med"/>
                    </a:lnL>
                    <a:lnR>
                      <a:noFill/>
                    </a:lnR>
                    <a:lnT>
                      <a:noFill/>
                    </a:lnT>
                    <a:lnB>
                      <a:noFill/>
                    </a:lnB>
                  </a:tcPr>
                </a:tc>
              </a:tr>
              <a:tr h="420687">
                <a:tc>
                  <a:txBody>
                    <a:bodyPr/>
                    <a:lstStyle/>
                    <a:p>
                      <a:pPr marL="0" marR="0">
                        <a:lnSpc>
                          <a:spcPct val="115000"/>
                        </a:lnSpc>
                        <a:spcBef>
                          <a:spcPts val="0"/>
                        </a:spcBef>
                        <a:spcAft>
                          <a:spcPts val="1000"/>
                        </a:spcAft>
                      </a:pPr>
                      <a:r>
                        <a:rPr lang="es-MX" sz="2400" b="1" dirty="0">
                          <a:solidFill>
                            <a:srgbClr val="FFFFFF"/>
                          </a:solidFill>
                          <a:latin typeface="Century Gothic" pitchFamily="34" charset="0"/>
                          <a:ea typeface="Calibri"/>
                          <a:cs typeface="Times New Roman"/>
                        </a:rPr>
                        <a:t> NEEC </a:t>
                      </a:r>
                      <a:endParaRPr lang="en-US" sz="2400" dirty="0">
                        <a:latin typeface="Century Gothic" pitchFamily="34" charset="0"/>
                        <a:ea typeface="Calibri"/>
                        <a:cs typeface="Times New Roman"/>
                      </a:endParaRPr>
                    </a:p>
                  </a:txBody>
                  <a:tcPr marL="64294" marR="64294" marT="0" marB="0">
                    <a:lnL>
                      <a:noFill/>
                    </a:lnL>
                    <a:lnR>
                      <a:noFill/>
                    </a:lnR>
                    <a:lnT>
                      <a:noFill/>
                    </a:lnT>
                    <a:lnB>
                      <a:noFill/>
                    </a:lnB>
                    <a:solidFill>
                      <a:srgbClr val="4F81BD"/>
                    </a:solidFill>
                  </a:tcPr>
                </a:tc>
                <a:tc>
                  <a:txBody>
                    <a:bodyPr/>
                    <a:lstStyle/>
                    <a:p>
                      <a:pPr marL="0" marR="0" algn="ctr">
                        <a:lnSpc>
                          <a:spcPct val="115000"/>
                        </a:lnSpc>
                        <a:spcBef>
                          <a:spcPts val="0"/>
                        </a:spcBef>
                        <a:spcAft>
                          <a:spcPts val="1000"/>
                        </a:spcAft>
                      </a:pPr>
                      <a:r>
                        <a:rPr lang="es-MX" sz="2400" b="1" dirty="0">
                          <a:latin typeface="Century Gothic" pitchFamily="34" charset="0"/>
                          <a:ea typeface="Calibri"/>
                          <a:cs typeface="Times New Roman"/>
                        </a:rPr>
                        <a:t>  </a:t>
                      </a:r>
                      <a:endParaRPr lang="en-US" sz="2400" b="1" dirty="0">
                        <a:latin typeface="Century Gothic" pitchFamily="34" charset="0"/>
                        <a:ea typeface="Calibri"/>
                        <a:cs typeface="Times New Roman"/>
                      </a:endParaRPr>
                    </a:p>
                  </a:txBody>
                  <a:tcPr marL="64294" marR="64294" marT="0" marB="0">
                    <a:lnL>
                      <a:noFill/>
                    </a:lnL>
                    <a:lnR w="3175" cap="flat" cmpd="sng" algn="ctr">
                      <a:solidFill>
                        <a:schemeClr val="tx1"/>
                      </a:solidFill>
                      <a:prstDash val="solid"/>
                      <a:round/>
                      <a:headEnd type="none" w="med" len="med"/>
                      <a:tailEnd type="none" w="med" len="med"/>
                    </a:lnR>
                    <a:lnT>
                      <a:noFill/>
                    </a:lnT>
                    <a:lnB>
                      <a:noFill/>
                    </a:lnB>
                    <a:solidFill>
                      <a:srgbClr val="D8D8D8"/>
                    </a:solidFill>
                  </a:tcPr>
                </a:tc>
                <a:tc>
                  <a:txBody>
                    <a:bodyPr/>
                    <a:lstStyle/>
                    <a:p>
                      <a:pPr marL="0" marR="0" algn="ctr">
                        <a:lnSpc>
                          <a:spcPct val="115000"/>
                        </a:lnSpc>
                        <a:spcBef>
                          <a:spcPts val="0"/>
                        </a:spcBef>
                        <a:spcAft>
                          <a:spcPts val="1000"/>
                        </a:spcAft>
                      </a:pPr>
                      <a:r>
                        <a:rPr lang="es-MX" sz="2400" b="1" dirty="0">
                          <a:latin typeface="Century Gothic" pitchFamily="34" charset="0"/>
                          <a:ea typeface="Calibri"/>
                          <a:cs typeface="Times New Roman"/>
                        </a:rPr>
                        <a:t>20 </a:t>
                      </a:r>
                      <a:endParaRPr lang="en-US" sz="2400" b="1" dirty="0">
                        <a:latin typeface="Century Gothic" pitchFamily="34" charset="0"/>
                        <a:ea typeface="Calibri"/>
                        <a:cs typeface="Times New Roman"/>
                      </a:endParaRPr>
                    </a:p>
                  </a:txBody>
                  <a:tcPr marL="64294" marR="64294" marT="0" marB="0">
                    <a:lnL w="3175" cap="flat" cmpd="sng" algn="ctr">
                      <a:solidFill>
                        <a:schemeClr val="tx1"/>
                      </a:solidFill>
                      <a:prstDash val="solid"/>
                      <a:round/>
                      <a:headEnd type="none" w="med" len="med"/>
                      <a:tailEnd type="none" w="med" len="med"/>
                    </a:lnL>
                    <a:lnR>
                      <a:noFill/>
                    </a:lnR>
                    <a:lnT>
                      <a:noFill/>
                    </a:lnT>
                    <a:lnB>
                      <a:noFill/>
                    </a:lnB>
                    <a:solidFill>
                      <a:srgbClr val="D8D8D8"/>
                    </a:solidFill>
                  </a:tcPr>
                </a:tc>
              </a:tr>
              <a:tr h="420687">
                <a:tc>
                  <a:txBody>
                    <a:bodyPr/>
                    <a:lstStyle/>
                    <a:p>
                      <a:pPr marL="0" marR="0" algn="r">
                        <a:lnSpc>
                          <a:spcPct val="115000"/>
                        </a:lnSpc>
                        <a:spcBef>
                          <a:spcPts val="0"/>
                        </a:spcBef>
                        <a:spcAft>
                          <a:spcPts val="1000"/>
                        </a:spcAft>
                      </a:pPr>
                      <a:r>
                        <a:rPr lang="es-MX" sz="2400" dirty="0">
                          <a:solidFill>
                            <a:srgbClr val="FFFFFF"/>
                          </a:solidFill>
                          <a:latin typeface="Century Gothic" pitchFamily="34" charset="0"/>
                          <a:ea typeface="Calibri"/>
                          <a:cs typeface="Times New Roman"/>
                        </a:rPr>
                        <a:t>-Controladora </a:t>
                      </a:r>
                      <a:endParaRPr lang="en-US" sz="2400" dirty="0">
                        <a:latin typeface="Century Gothic" pitchFamily="34" charset="0"/>
                        <a:ea typeface="Calibri"/>
                        <a:cs typeface="Times New Roman"/>
                      </a:endParaRPr>
                    </a:p>
                  </a:txBody>
                  <a:tcPr marL="64294" marR="64294" marT="0" marB="0">
                    <a:lnL>
                      <a:noFill/>
                    </a:lnL>
                    <a:lnR>
                      <a:noFill/>
                    </a:lnR>
                    <a:lnT>
                      <a:noFill/>
                    </a:lnT>
                    <a:lnB>
                      <a:noFill/>
                    </a:lnB>
                    <a:solidFill>
                      <a:srgbClr val="4F81BD"/>
                    </a:solidFill>
                  </a:tcPr>
                </a:tc>
                <a:tc>
                  <a:txBody>
                    <a:bodyPr/>
                    <a:lstStyle/>
                    <a:p>
                      <a:pPr marL="0" marR="0" algn="ctr">
                        <a:lnSpc>
                          <a:spcPct val="115000"/>
                        </a:lnSpc>
                        <a:spcBef>
                          <a:spcPts val="0"/>
                        </a:spcBef>
                        <a:spcAft>
                          <a:spcPts val="1000"/>
                        </a:spcAft>
                      </a:pPr>
                      <a:r>
                        <a:rPr lang="es-MX" sz="2400" b="1" dirty="0">
                          <a:latin typeface="Century Gothic" pitchFamily="34" charset="0"/>
                          <a:ea typeface="Calibri"/>
                          <a:cs typeface="Times New Roman"/>
                        </a:rPr>
                        <a:t>3 </a:t>
                      </a:r>
                      <a:endParaRPr lang="en-US" sz="2400" b="1" dirty="0">
                        <a:latin typeface="Century Gothic" pitchFamily="34" charset="0"/>
                        <a:ea typeface="Calibri"/>
                        <a:cs typeface="Times New Roman"/>
                      </a:endParaRPr>
                    </a:p>
                  </a:txBody>
                  <a:tcPr marL="64294" marR="64294" marT="0" marB="0">
                    <a:lnL>
                      <a:noFill/>
                    </a:lnL>
                    <a:lnR w="3175" cap="flat" cmpd="sng" algn="ctr">
                      <a:solidFill>
                        <a:schemeClr val="tx1"/>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1000"/>
                        </a:spcAft>
                      </a:pPr>
                      <a:r>
                        <a:rPr lang="es-MX" sz="2400" b="1" dirty="0">
                          <a:latin typeface="Century Gothic" pitchFamily="34" charset="0"/>
                          <a:ea typeface="Calibri"/>
                          <a:cs typeface="Times New Roman"/>
                        </a:rPr>
                        <a:t>3 </a:t>
                      </a:r>
                      <a:endParaRPr lang="en-US" sz="2400" b="1" dirty="0">
                        <a:latin typeface="Century Gothic" pitchFamily="34" charset="0"/>
                        <a:ea typeface="Calibri"/>
                        <a:cs typeface="Times New Roman"/>
                      </a:endParaRPr>
                    </a:p>
                  </a:txBody>
                  <a:tcPr marL="64294" marR="64294" marT="0" marB="0">
                    <a:lnL w="3175" cap="flat" cmpd="sng" algn="ctr">
                      <a:solidFill>
                        <a:schemeClr val="tx1"/>
                      </a:solidFill>
                      <a:prstDash val="solid"/>
                      <a:round/>
                      <a:headEnd type="none" w="med" len="med"/>
                      <a:tailEnd type="none" w="med" len="med"/>
                    </a:lnL>
                    <a:lnR>
                      <a:noFill/>
                    </a:lnR>
                    <a:lnT>
                      <a:noFill/>
                    </a:lnT>
                    <a:lnB>
                      <a:noFill/>
                    </a:lnB>
                  </a:tcPr>
                </a:tc>
              </a:tr>
              <a:tr h="420687">
                <a:tc>
                  <a:txBody>
                    <a:bodyPr/>
                    <a:lstStyle/>
                    <a:p>
                      <a:pPr marL="0" marR="0" algn="r">
                        <a:lnSpc>
                          <a:spcPct val="115000"/>
                        </a:lnSpc>
                        <a:spcBef>
                          <a:spcPts val="0"/>
                        </a:spcBef>
                        <a:spcAft>
                          <a:spcPts val="1000"/>
                        </a:spcAft>
                      </a:pPr>
                      <a:r>
                        <a:rPr lang="es-MX" sz="2400" dirty="0">
                          <a:solidFill>
                            <a:srgbClr val="FFFFFF"/>
                          </a:solidFill>
                          <a:latin typeface="Century Gothic" pitchFamily="34" charset="0"/>
                          <a:ea typeface="Calibri"/>
                          <a:cs typeface="Times New Roman"/>
                        </a:rPr>
                        <a:t>-Aeronáutico </a:t>
                      </a:r>
                      <a:endParaRPr lang="en-US" sz="2400" dirty="0">
                        <a:latin typeface="Century Gothic" pitchFamily="34" charset="0"/>
                        <a:ea typeface="Calibri"/>
                        <a:cs typeface="Times New Roman"/>
                      </a:endParaRPr>
                    </a:p>
                  </a:txBody>
                  <a:tcPr marL="64294" marR="64294" marT="0" marB="0">
                    <a:lnL>
                      <a:noFill/>
                    </a:lnL>
                    <a:lnR>
                      <a:noFill/>
                    </a:lnR>
                    <a:lnT>
                      <a:noFill/>
                    </a:lnT>
                    <a:lnB>
                      <a:noFill/>
                    </a:lnB>
                    <a:solidFill>
                      <a:srgbClr val="4F81BD"/>
                    </a:solidFill>
                  </a:tcPr>
                </a:tc>
                <a:tc>
                  <a:txBody>
                    <a:bodyPr/>
                    <a:lstStyle/>
                    <a:p>
                      <a:pPr marL="0" marR="0" algn="ctr">
                        <a:lnSpc>
                          <a:spcPct val="115000"/>
                        </a:lnSpc>
                        <a:spcBef>
                          <a:spcPts val="0"/>
                        </a:spcBef>
                        <a:spcAft>
                          <a:spcPts val="1000"/>
                        </a:spcAft>
                      </a:pPr>
                      <a:r>
                        <a:rPr lang="es-MX" sz="2400" b="1" dirty="0">
                          <a:latin typeface="Century Gothic" pitchFamily="34" charset="0"/>
                          <a:ea typeface="Calibri"/>
                          <a:cs typeface="Times New Roman"/>
                        </a:rPr>
                        <a:t>1 </a:t>
                      </a:r>
                      <a:endParaRPr lang="en-US" sz="2400" b="1" dirty="0">
                        <a:latin typeface="Century Gothic" pitchFamily="34" charset="0"/>
                        <a:ea typeface="Calibri"/>
                        <a:cs typeface="Times New Roman"/>
                      </a:endParaRPr>
                    </a:p>
                  </a:txBody>
                  <a:tcPr marL="64294" marR="64294" marT="0" marB="0">
                    <a:lnL>
                      <a:noFill/>
                    </a:lnL>
                    <a:lnR w="3175" cap="flat" cmpd="sng" algn="ctr">
                      <a:solidFill>
                        <a:schemeClr val="tx1"/>
                      </a:solidFill>
                      <a:prstDash val="solid"/>
                      <a:round/>
                      <a:headEnd type="none" w="med" len="med"/>
                      <a:tailEnd type="none" w="med" len="med"/>
                    </a:lnR>
                    <a:lnT>
                      <a:noFill/>
                    </a:lnT>
                    <a:lnB>
                      <a:noFill/>
                    </a:lnB>
                    <a:solidFill>
                      <a:srgbClr val="D8D8D8"/>
                    </a:solidFill>
                  </a:tcPr>
                </a:tc>
                <a:tc>
                  <a:txBody>
                    <a:bodyPr/>
                    <a:lstStyle/>
                    <a:p>
                      <a:pPr marL="0" marR="0" algn="ctr">
                        <a:lnSpc>
                          <a:spcPct val="115000"/>
                        </a:lnSpc>
                        <a:spcBef>
                          <a:spcPts val="0"/>
                        </a:spcBef>
                        <a:spcAft>
                          <a:spcPts val="1000"/>
                        </a:spcAft>
                      </a:pPr>
                      <a:r>
                        <a:rPr lang="es-MX" sz="2400" b="1" dirty="0">
                          <a:latin typeface="Century Gothic" pitchFamily="34" charset="0"/>
                          <a:ea typeface="Calibri"/>
                          <a:cs typeface="Times New Roman"/>
                        </a:rPr>
                        <a:t>3 </a:t>
                      </a:r>
                      <a:endParaRPr lang="en-US" sz="2400" b="1" dirty="0">
                        <a:latin typeface="Century Gothic" pitchFamily="34" charset="0"/>
                        <a:ea typeface="Calibri"/>
                        <a:cs typeface="Times New Roman"/>
                      </a:endParaRPr>
                    </a:p>
                  </a:txBody>
                  <a:tcPr marL="64294" marR="64294" marT="0" marB="0">
                    <a:lnL w="3175" cap="flat" cmpd="sng" algn="ctr">
                      <a:solidFill>
                        <a:schemeClr val="tx1"/>
                      </a:solidFill>
                      <a:prstDash val="solid"/>
                      <a:round/>
                      <a:headEnd type="none" w="med" len="med"/>
                      <a:tailEnd type="none" w="med" len="med"/>
                    </a:lnL>
                    <a:lnR>
                      <a:noFill/>
                    </a:lnR>
                    <a:lnT>
                      <a:noFill/>
                    </a:lnT>
                    <a:lnB>
                      <a:noFill/>
                    </a:lnB>
                    <a:solidFill>
                      <a:srgbClr val="D8D8D8"/>
                    </a:solidFill>
                  </a:tcPr>
                </a:tc>
              </a:tr>
              <a:tr h="420687">
                <a:tc>
                  <a:txBody>
                    <a:bodyPr/>
                    <a:lstStyle/>
                    <a:p>
                      <a:pPr marL="0" marR="0" algn="r">
                        <a:lnSpc>
                          <a:spcPct val="115000"/>
                        </a:lnSpc>
                        <a:spcBef>
                          <a:spcPts val="0"/>
                        </a:spcBef>
                        <a:spcAft>
                          <a:spcPts val="1000"/>
                        </a:spcAft>
                      </a:pPr>
                      <a:r>
                        <a:rPr lang="es-MX" sz="2400" dirty="0">
                          <a:solidFill>
                            <a:srgbClr val="FFFFFF"/>
                          </a:solidFill>
                          <a:latin typeface="Century Gothic" pitchFamily="34" charset="0"/>
                          <a:ea typeface="Calibri"/>
                          <a:cs typeface="Times New Roman"/>
                        </a:rPr>
                        <a:t>-SECIIT </a:t>
                      </a:r>
                      <a:endParaRPr lang="en-US" sz="2400" dirty="0">
                        <a:latin typeface="Century Gothic" pitchFamily="34" charset="0"/>
                        <a:ea typeface="Calibri"/>
                        <a:cs typeface="Times New Roman"/>
                      </a:endParaRPr>
                    </a:p>
                  </a:txBody>
                  <a:tcPr marL="64294" marR="64294" marT="0" marB="0">
                    <a:lnL>
                      <a:noFill/>
                    </a:lnL>
                    <a:lnR>
                      <a:noFill/>
                    </a:lnR>
                    <a:lnT>
                      <a:noFill/>
                    </a:lnT>
                    <a:lnB>
                      <a:noFill/>
                    </a:lnB>
                    <a:solidFill>
                      <a:srgbClr val="4F81BD"/>
                    </a:solidFill>
                  </a:tcPr>
                </a:tc>
                <a:tc>
                  <a:txBody>
                    <a:bodyPr/>
                    <a:lstStyle/>
                    <a:p>
                      <a:pPr marL="0" marR="0" algn="ctr">
                        <a:lnSpc>
                          <a:spcPct val="115000"/>
                        </a:lnSpc>
                        <a:spcBef>
                          <a:spcPts val="0"/>
                        </a:spcBef>
                        <a:spcAft>
                          <a:spcPts val="1000"/>
                        </a:spcAft>
                      </a:pPr>
                      <a:r>
                        <a:rPr lang="es-MX" sz="2400" b="1" dirty="0">
                          <a:latin typeface="Century Gothic" pitchFamily="34" charset="0"/>
                          <a:ea typeface="Calibri"/>
                          <a:cs typeface="Times New Roman"/>
                        </a:rPr>
                        <a:t>1 </a:t>
                      </a:r>
                      <a:endParaRPr lang="en-US" sz="2400" b="1" dirty="0">
                        <a:latin typeface="Century Gothic" pitchFamily="34" charset="0"/>
                        <a:ea typeface="Calibri"/>
                        <a:cs typeface="Times New Roman"/>
                      </a:endParaRPr>
                    </a:p>
                  </a:txBody>
                  <a:tcPr marL="64294" marR="64294" marT="0" marB="0">
                    <a:lnL>
                      <a:noFill/>
                    </a:lnL>
                    <a:lnR w="3175" cap="flat" cmpd="sng" algn="ctr">
                      <a:solidFill>
                        <a:schemeClr val="tx1"/>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1000"/>
                        </a:spcAft>
                      </a:pPr>
                      <a:r>
                        <a:rPr lang="es-MX" sz="2400" b="1" dirty="0">
                          <a:latin typeface="Century Gothic" pitchFamily="34" charset="0"/>
                          <a:ea typeface="Calibri"/>
                          <a:cs typeface="Times New Roman"/>
                        </a:rPr>
                        <a:t>6 </a:t>
                      </a:r>
                      <a:endParaRPr lang="en-US" sz="2400" b="1" dirty="0">
                        <a:latin typeface="Century Gothic" pitchFamily="34" charset="0"/>
                        <a:ea typeface="Calibri"/>
                        <a:cs typeface="Times New Roman"/>
                      </a:endParaRPr>
                    </a:p>
                  </a:txBody>
                  <a:tcPr marL="64294" marR="64294" marT="0" marB="0">
                    <a:lnL w="3175" cap="flat" cmpd="sng" algn="ctr">
                      <a:solidFill>
                        <a:schemeClr val="tx1"/>
                      </a:solidFill>
                      <a:prstDash val="solid"/>
                      <a:round/>
                      <a:headEnd type="none" w="med" len="med"/>
                      <a:tailEnd type="none" w="med" len="med"/>
                    </a:lnL>
                    <a:lnR>
                      <a:noFill/>
                    </a:lnR>
                    <a:lnT>
                      <a:noFill/>
                    </a:lnT>
                    <a:lnB>
                      <a:noFill/>
                    </a:lnB>
                  </a:tcPr>
                </a:tc>
              </a:tr>
              <a:tr h="420687">
                <a:tc>
                  <a:txBody>
                    <a:bodyPr/>
                    <a:lstStyle/>
                    <a:p>
                      <a:pPr marL="0" marR="0">
                        <a:lnSpc>
                          <a:spcPct val="115000"/>
                        </a:lnSpc>
                        <a:spcBef>
                          <a:spcPts val="0"/>
                        </a:spcBef>
                        <a:spcAft>
                          <a:spcPts val="1000"/>
                        </a:spcAft>
                      </a:pPr>
                      <a:r>
                        <a:rPr lang="es-MX" sz="2400" b="1" dirty="0">
                          <a:solidFill>
                            <a:srgbClr val="FFFFFF"/>
                          </a:solidFill>
                          <a:latin typeface="Century Gothic" pitchFamily="34" charset="0"/>
                          <a:ea typeface="Calibri"/>
                          <a:cs typeface="Times New Roman"/>
                        </a:rPr>
                        <a:t>Total </a:t>
                      </a:r>
                      <a:endParaRPr lang="en-US" sz="2400" dirty="0">
                        <a:latin typeface="Century Gothic" pitchFamily="34" charset="0"/>
                        <a:ea typeface="Calibri"/>
                        <a:cs typeface="Times New Roman"/>
                      </a:endParaRPr>
                    </a:p>
                  </a:txBody>
                  <a:tcPr marL="64294" marR="64294" marT="0" marB="0">
                    <a:lnL>
                      <a:noFill/>
                    </a:lnL>
                    <a:lnR>
                      <a:noFill/>
                    </a:lnR>
                    <a:lnT>
                      <a:noFill/>
                    </a:lnT>
                    <a:lnB w="28575" cap="flat" cmpd="sng" algn="ctr">
                      <a:solidFill>
                        <a:srgbClr val="000000"/>
                      </a:solidFill>
                      <a:prstDash val="solid"/>
                      <a:round/>
                      <a:headEnd type="none" w="med" len="med"/>
                      <a:tailEnd type="none" w="med" len="med"/>
                    </a:lnB>
                    <a:solidFill>
                      <a:srgbClr val="4F81BD"/>
                    </a:solidFill>
                  </a:tcPr>
                </a:tc>
                <a:tc>
                  <a:txBody>
                    <a:bodyPr/>
                    <a:lstStyle/>
                    <a:p>
                      <a:pPr marL="0" marR="0" algn="ctr">
                        <a:lnSpc>
                          <a:spcPct val="115000"/>
                        </a:lnSpc>
                        <a:spcBef>
                          <a:spcPts val="0"/>
                        </a:spcBef>
                        <a:spcAft>
                          <a:spcPts val="1000"/>
                        </a:spcAft>
                      </a:pPr>
                      <a:r>
                        <a:rPr lang="es-MX" sz="2400" b="1" dirty="0">
                          <a:latin typeface="Century Gothic" pitchFamily="34" charset="0"/>
                          <a:ea typeface="Calibri"/>
                          <a:cs typeface="Times New Roman"/>
                        </a:rPr>
                        <a:t>42 </a:t>
                      </a:r>
                      <a:endParaRPr lang="en-US" sz="2400" b="1" dirty="0">
                        <a:latin typeface="Century Gothic" pitchFamily="34" charset="0"/>
                        <a:ea typeface="Calibri"/>
                        <a:cs typeface="Times New Roman"/>
                      </a:endParaRPr>
                    </a:p>
                  </a:txBody>
                  <a:tcPr marL="64294" marR="64294" marT="0" marB="0">
                    <a:lnL>
                      <a:noFill/>
                    </a:lnL>
                    <a:lnR w="3175" cap="flat" cmpd="sng" algn="ctr">
                      <a:solidFill>
                        <a:schemeClr val="tx1"/>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D8D8D8"/>
                    </a:solidFill>
                  </a:tcPr>
                </a:tc>
                <a:tc>
                  <a:txBody>
                    <a:bodyPr/>
                    <a:lstStyle/>
                    <a:p>
                      <a:pPr marL="0" marR="0" algn="ctr">
                        <a:lnSpc>
                          <a:spcPct val="115000"/>
                        </a:lnSpc>
                        <a:spcBef>
                          <a:spcPts val="0"/>
                        </a:spcBef>
                        <a:spcAft>
                          <a:spcPts val="1000"/>
                        </a:spcAft>
                      </a:pPr>
                      <a:r>
                        <a:rPr lang="es-MX" sz="2400" b="1" dirty="0">
                          <a:latin typeface="Century Gothic" pitchFamily="34" charset="0"/>
                          <a:ea typeface="Calibri"/>
                          <a:cs typeface="Times New Roman"/>
                        </a:rPr>
                        <a:t>43 </a:t>
                      </a:r>
                      <a:endParaRPr lang="en-US" sz="2400" b="1" dirty="0">
                        <a:latin typeface="Century Gothic" pitchFamily="34" charset="0"/>
                        <a:ea typeface="Calibri"/>
                        <a:cs typeface="Times New Roman"/>
                      </a:endParaRPr>
                    </a:p>
                  </a:txBody>
                  <a:tcPr marL="64294" marR="64294" marT="0" marB="0">
                    <a:lnL w="3175" cap="flat" cmpd="sng" algn="ctr">
                      <a:solidFill>
                        <a:schemeClr val="tx1"/>
                      </a:solidFill>
                      <a:prstDash val="solid"/>
                      <a:round/>
                      <a:headEnd type="none" w="med" len="med"/>
                      <a:tailEnd type="none" w="med" len="med"/>
                    </a:lnL>
                    <a:lnR>
                      <a:noFill/>
                    </a:lnR>
                    <a:lnT>
                      <a:noFill/>
                    </a:lnT>
                    <a:lnB w="28575" cap="flat" cmpd="sng" algn="ctr">
                      <a:solidFill>
                        <a:srgbClr val="000000"/>
                      </a:solidFill>
                      <a:prstDash val="solid"/>
                      <a:round/>
                      <a:headEnd type="none" w="med" len="med"/>
                      <a:tailEnd type="none" w="med" len="med"/>
                    </a:lnB>
                    <a:solidFill>
                      <a:srgbClr val="D8D8D8"/>
                    </a:solidFill>
                  </a:tcPr>
                </a:tc>
              </a:tr>
            </a:tbl>
          </a:graphicData>
        </a:graphic>
      </p:graphicFrame>
      <p:pic>
        <p:nvPicPr>
          <p:cNvPr id="117800" name="Picture 5"/>
          <p:cNvPicPr>
            <a:picLocks noChangeAspect="1" noChangeArrowheads="1"/>
          </p:cNvPicPr>
          <p:nvPr/>
        </p:nvPicPr>
        <p:blipFill>
          <a:blip r:embed="rId3" cstate="print"/>
          <a:srcRect l="2022" t="39258" r="65993" b="28516"/>
          <a:stretch>
            <a:fillRect/>
          </a:stretch>
        </p:blipFill>
        <p:spPr bwMode="auto">
          <a:xfrm>
            <a:off x="1571625" y="6286500"/>
            <a:ext cx="1004888" cy="571500"/>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withEffect">
                                  <p:stCondLst>
                                    <p:cond delay="0"/>
                                  </p:stCondLst>
                                  <p:childTnLst>
                                    <p:set>
                                      <p:cBhvr>
                                        <p:cTn id="6" dur="1" fill="hold">
                                          <p:stCondLst>
                                            <p:cond delay="0"/>
                                          </p:stCondLst>
                                        </p:cTn>
                                        <p:tgtEl>
                                          <p:spTgt spid="96266"/>
                                        </p:tgtEl>
                                        <p:attrNameLst>
                                          <p:attrName>style.visibility</p:attrName>
                                        </p:attrNameLst>
                                      </p:cBhvr>
                                      <p:to>
                                        <p:strVal val="visible"/>
                                      </p:to>
                                    </p:set>
                                    <p:animEffect transition="in" filter="fade">
                                      <p:cBhvr>
                                        <p:cTn id="7" dur="1000"/>
                                        <p:tgtEl>
                                          <p:spTgt spid="96266"/>
                                        </p:tgtEl>
                                      </p:cBhvr>
                                    </p:animEffect>
                                    <p:anim calcmode="lin" valueType="num">
                                      <p:cBhvr>
                                        <p:cTn id="8" dur="1000" fill="hold"/>
                                        <p:tgtEl>
                                          <p:spTgt spid="96266"/>
                                        </p:tgtEl>
                                        <p:attrNameLst>
                                          <p:attrName>ppt_x</p:attrName>
                                        </p:attrNameLst>
                                      </p:cBhvr>
                                      <p:tavLst>
                                        <p:tav tm="0">
                                          <p:val>
                                            <p:strVal val="#ppt_x"/>
                                          </p:val>
                                        </p:tav>
                                        <p:tav tm="100000">
                                          <p:val>
                                            <p:strVal val="#ppt_x"/>
                                          </p:val>
                                        </p:tav>
                                      </p:tavLst>
                                    </p:anim>
                                    <p:anim calcmode="lin" valueType="num">
                                      <p:cBhvr>
                                        <p:cTn id="9" dur="1000" fill="hold"/>
                                        <p:tgtEl>
                                          <p:spTgt spid="96266"/>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66" grpId="0"/>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786" name="Picture 5"/>
          <p:cNvPicPr>
            <a:picLocks noChangeAspect="1" noChangeArrowheads="1"/>
          </p:cNvPicPr>
          <p:nvPr/>
        </p:nvPicPr>
        <p:blipFill>
          <a:blip r:embed="rId3" cstate="print"/>
          <a:srcRect l="2022" t="39258" r="65993" b="28516"/>
          <a:stretch>
            <a:fillRect/>
          </a:stretch>
        </p:blipFill>
        <p:spPr bwMode="auto">
          <a:xfrm>
            <a:off x="1571625" y="6286500"/>
            <a:ext cx="1004888" cy="571500"/>
          </a:xfrm>
          <a:prstGeom prst="rect">
            <a:avLst/>
          </a:prstGeom>
          <a:noFill/>
          <a:ln w="9525">
            <a:noFill/>
            <a:miter lim="800000"/>
            <a:headEnd/>
            <a:tailEnd/>
          </a:ln>
        </p:spPr>
      </p:pic>
      <p:sp>
        <p:nvSpPr>
          <p:cNvPr id="118787" name="Text Box 11"/>
          <p:cNvSpPr txBox="1">
            <a:spLocks noChangeArrowheads="1"/>
          </p:cNvSpPr>
          <p:nvPr/>
        </p:nvSpPr>
        <p:spPr bwMode="auto">
          <a:xfrm>
            <a:off x="1403350" y="1341438"/>
            <a:ext cx="6192838" cy="366712"/>
          </a:xfrm>
          <a:prstGeom prst="rect">
            <a:avLst/>
          </a:prstGeom>
          <a:noFill/>
          <a:ln w="9525">
            <a:noFill/>
            <a:miter lim="800000"/>
            <a:headEnd/>
            <a:tailEnd/>
          </a:ln>
        </p:spPr>
        <p:txBody>
          <a:bodyPr>
            <a:spAutoFit/>
          </a:bodyPr>
          <a:lstStyle/>
          <a:p>
            <a:pPr eaLnBrk="0" hangingPunct="0">
              <a:spcBef>
                <a:spcPct val="50000"/>
              </a:spcBef>
            </a:pPr>
            <a:endParaRPr lang="en-US"/>
          </a:p>
        </p:txBody>
      </p:sp>
      <p:cxnSp>
        <p:nvCxnSpPr>
          <p:cNvPr id="11" name="10 Conector recto"/>
          <p:cNvCxnSpPr/>
          <p:nvPr/>
        </p:nvCxnSpPr>
        <p:spPr>
          <a:xfrm rot="5400000">
            <a:off x="7786688" y="5572125"/>
            <a:ext cx="2571750"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3" name="12 Conector recto"/>
          <p:cNvCxnSpPr/>
          <p:nvPr/>
        </p:nvCxnSpPr>
        <p:spPr>
          <a:xfrm rot="5400000">
            <a:off x="7786687" y="5643563"/>
            <a:ext cx="24288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4" name="13 Conector recto"/>
          <p:cNvCxnSpPr/>
          <p:nvPr/>
        </p:nvCxnSpPr>
        <p:spPr>
          <a:xfrm rot="5400000">
            <a:off x="7858125" y="5786438"/>
            <a:ext cx="214312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5" name="14 Conector recto"/>
          <p:cNvCxnSpPr/>
          <p:nvPr/>
        </p:nvCxnSpPr>
        <p:spPr>
          <a:xfrm>
            <a:off x="5429250" y="6715125"/>
            <a:ext cx="3714750"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6" name="15 Conector recto"/>
          <p:cNvCxnSpPr/>
          <p:nvPr/>
        </p:nvCxnSpPr>
        <p:spPr>
          <a:xfrm>
            <a:off x="6143625" y="6643688"/>
            <a:ext cx="30003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7" name="16 Conector recto"/>
          <p:cNvCxnSpPr/>
          <p:nvPr/>
        </p:nvCxnSpPr>
        <p:spPr>
          <a:xfrm>
            <a:off x="6715125" y="6572250"/>
            <a:ext cx="24288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sp>
        <p:nvSpPr>
          <p:cNvPr id="18" name="Rectangle 2"/>
          <p:cNvSpPr txBox="1">
            <a:spLocks noChangeArrowheads="1"/>
          </p:cNvSpPr>
          <p:nvPr/>
        </p:nvSpPr>
        <p:spPr>
          <a:xfrm>
            <a:off x="0" y="0"/>
            <a:ext cx="9144000" cy="704850"/>
          </a:xfrm>
          <a:prstGeom prst="rect">
            <a:avLst/>
          </a:prstGeom>
        </p:spPr>
        <p:txBody>
          <a:bodyPr/>
          <a:lstStyle/>
          <a:p>
            <a:pPr algn="ctr" eaLnBrk="0" hangingPunct="0">
              <a:defRPr/>
            </a:pPr>
            <a:r>
              <a:rPr lang="es-MX" sz="2400" kern="0" dirty="0">
                <a:solidFill>
                  <a:srgbClr val="00478E"/>
                </a:solidFill>
                <a:effectLst>
                  <a:outerShdw blurRad="38100" dist="38100" dir="2700000" algn="tl">
                    <a:srgbClr val="C0C0C0"/>
                  </a:outerShdw>
                </a:effectLst>
                <a:latin typeface="Century Gothic" pitchFamily="34" charset="0"/>
                <a:cs typeface="+mn-cs"/>
              </a:rPr>
              <a:t>Almanza Villarreal Agencia Aduanal, S.C.</a:t>
            </a:r>
          </a:p>
        </p:txBody>
      </p:sp>
      <p:graphicFrame>
        <p:nvGraphicFramePr>
          <p:cNvPr id="20" name="19 Tabla"/>
          <p:cNvGraphicFramePr>
            <a:graphicFrameLocks noGrp="1"/>
          </p:cNvGraphicFramePr>
          <p:nvPr/>
        </p:nvGraphicFramePr>
        <p:xfrm>
          <a:off x="357188" y="1884363"/>
          <a:ext cx="8429625" cy="4486656"/>
        </p:xfrm>
        <a:graphic>
          <a:graphicData uri="http://schemas.openxmlformats.org/drawingml/2006/table">
            <a:tbl>
              <a:tblPr/>
              <a:tblGrid>
                <a:gridCol w="1357313"/>
                <a:gridCol w="1071563"/>
                <a:gridCol w="1143000"/>
                <a:gridCol w="4857749"/>
              </a:tblGrid>
              <a:tr h="630882">
                <a:tc>
                  <a:txBody>
                    <a:bodyPr/>
                    <a:lstStyle/>
                    <a:p>
                      <a:pPr marL="0" marR="0" algn="ctr">
                        <a:lnSpc>
                          <a:spcPct val="115000"/>
                        </a:lnSpc>
                        <a:spcBef>
                          <a:spcPts val="0"/>
                        </a:spcBef>
                        <a:spcAft>
                          <a:spcPts val="0"/>
                        </a:spcAft>
                      </a:pPr>
                      <a:r>
                        <a:rPr lang="es-MX" sz="1800" b="1" dirty="0">
                          <a:solidFill>
                            <a:srgbClr val="FFFFFF"/>
                          </a:solidFill>
                          <a:latin typeface="Century Gothic" pitchFamily="34" charset="0"/>
                          <a:ea typeface="Times New Roman"/>
                          <a:cs typeface="Calibri"/>
                        </a:rPr>
                        <a:t>Empresa certificada</a:t>
                      </a:r>
                      <a:endParaRPr lang="en-US" sz="1800" dirty="0">
                        <a:latin typeface="Century Gothic" pitchFamily="34" charset="0"/>
                        <a:ea typeface="Calibri"/>
                        <a:cs typeface="Times New Roman"/>
                      </a:endParaRPr>
                    </a:p>
                  </a:txBody>
                  <a:tcPr marL="58967" marR="58967" marT="0" marB="0">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4F81BD"/>
                    </a:solidFill>
                  </a:tcPr>
                </a:tc>
                <a:tc>
                  <a:txBody>
                    <a:bodyPr/>
                    <a:lstStyle/>
                    <a:p>
                      <a:pPr marL="0" marR="0" algn="ctr">
                        <a:lnSpc>
                          <a:spcPct val="115000"/>
                        </a:lnSpc>
                        <a:spcBef>
                          <a:spcPts val="0"/>
                        </a:spcBef>
                        <a:spcAft>
                          <a:spcPts val="0"/>
                        </a:spcAft>
                      </a:pPr>
                      <a:r>
                        <a:rPr lang="es-MX" sz="1800" b="1" dirty="0">
                          <a:solidFill>
                            <a:srgbClr val="FFFFFF"/>
                          </a:solidFill>
                          <a:latin typeface="Century Gothic" pitchFamily="34" charset="0"/>
                          <a:ea typeface="Times New Roman"/>
                          <a:cs typeface="Calibri"/>
                        </a:rPr>
                        <a:t>Regla Nueva</a:t>
                      </a:r>
                      <a:endParaRPr lang="en-US" sz="1800" dirty="0">
                        <a:latin typeface="Century Gothic" pitchFamily="34" charset="0"/>
                        <a:ea typeface="Calibri"/>
                        <a:cs typeface="Times New Roman"/>
                      </a:endParaRPr>
                    </a:p>
                  </a:txBody>
                  <a:tcPr marL="58967" marR="58967" marT="0" marB="0">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4F81BD"/>
                    </a:solidFill>
                  </a:tcPr>
                </a:tc>
                <a:tc>
                  <a:txBody>
                    <a:bodyPr/>
                    <a:lstStyle/>
                    <a:p>
                      <a:pPr marL="0" marR="0" algn="ctr">
                        <a:lnSpc>
                          <a:spcPct val="115000"/>
                        </a:lnSpc>
                        <a:spcBef>
                          <a:spcPts val="0"/>
                        </a:spcBef>
                        <a:spcAft>
                          <a:spcPts val="0"/>
                        </a:spcAft>
                      </a:pPr>
                      <a:r>
                        <a:rPr lang="es-MX" sz="1800" b="1" dirty="0">
                          <a:solidFill>
                            <a:srgbClr val="FFFFFF"/>
                          </a:solidFill>
                          <a:latin typeface="Century Gothic" pitchFamily="34" charset="0"/>
                          <a:ea typeface="Times New Roman"/>
                          <a:cs typeface="Calibri"/>
                        </a:rPr>
                        <a:t>Regla Anterior</a:t>
                      </a:r>
                      <a:endParaRPr lang="en-US" sz="1800" dirty="0">
                        <a:latin typeface="Century Gothic" pitchFamily="34" charset="0"/>
                        <a:ea typeface="Calibri"/>
                        <a:cs typeface="Times New Roman"/>
                      </a:endParaRPr>
                    </a:p>
                  </a:txBody>
                  <a:tcPr marL="58967" marR="58967" marT="0" marB="0">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4F81BD"/>
                    </a:solidFill>
                  </a:tcPr>
                </a:tc>
                <a:tc>
                  <a:txBody>
                    <a:bodyPr/>
                    <a:lstStyle/>
                    <a:p>
                      <a:pPr marL="0" marR="0" algn="ctr">
                        <a:lnSpc>
                          <a:spcPct val="115000"/>
                        </a:lnSpc>
                        <a:spcBef>
                          <a:spcPts val="0"/>
                        </a:spcBef>
                        <a:spcAft>
                          <a:spcPts val="0"/>
                        </a:spcAft>
                      </a:pPr>
                      <a:r>
                        <a:rPr lang="es-MX" sz="1800" b="1" dirty="0">
                          <a:solidFill>
                            <a:srgbClr val="FFFFFF"/>
                          </a:solidFill>
                          <a:latin typeface="Century Gothic" pitchFamily="34" charset="0"/>
                          <a:ea typeface="Times New Roman"/>
                          <a:cs typeface="Calibri"/>
                        </a:rPr>
                        <a:t>Facilidad</a:t>
                      </a:r>
                      <a:endParaRPr lang="en-US" sz="1800" dirty="0">
                        <a:latin typeface="Century Gothic" pitchFamily="34" charset="0"/>
                        <a:ea typeface="Calibri"/>
                        <a:cs typeface="Times New Roman"/>
                      </a:endParaRPr>
                    </a:p>
                  </a:txBody>
                  <a:tcPr marL="58967" marR="58967" marT="0" marB="0">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4F81BD"/>
                    </a:solidFill>
                  </a:tcPr>
                </a:tc>
              </a:tr>
              <a:tr h="1401961">
                <a:tc rowSpan="5">
                  <a:txBody>
                    <a:bodyPr/>
                    <a:lstStyle/>
                    <a:p>
                      <a:pPr marL="0" marR="0" algn="ctr">
                        <a:lnSpc>
                          <a:spcPct val="115000"/>
                        </a:lnSpc>
                        <a:spcBef>
                          <a:spcPts val="0"/>
                        </a:spcBef>
                        <a:spcAft>
                          <a:spcPts val="0"/>
                        </a:spcAft>
                      </a:pPr>
                      <a:endParaRPr lang="es-MX" sz="1800" b="1" dirty="0" smtClean="0">
                        <a:solidFill>
                          <a:schemeClr val="bg1"/>
                        </a:solidFill>
                        <a:latin typeface="Century Gothic" pitchFamily="34" charset="0"/>
                        <a:ea typeface="Times New Roman"/>
                        <a:cs typeface="Calibri"/>
                      </a:endParaRPr>
                    </a:p>
                    <a:p>
                      <a:pPr marL="0" marR="0" algn="ctr">
                        <a:lnSpc>
                          <a:spcPct val="115000"/>
                        </a:lnSpc>
                        <a:spcBef>
                          <a:spcPts val="0"/>
                        </a:spcBef>
                        <a:spcAft>
                          <a:spcPts val="0"/>
                        </a:spcAft>
                      </a:pPr>
                      <a:endParaRPr lang="es-MX" sz="1800" b="1" dirty="0" smtClean="0">
                        <a:solidFill>
                          <a:schemeClr val="bg1"/>
                        </a:solidFill>
                        <a:latin typeface="Century Gothic" pitchFamily="34" charset="0"/>
                        <a:ea typeface="Times New Roman"/>
                        <a:cs typeface="Calibri"/>
                      </a:endParaRPr>
                    </a:p>
                    <a:p>
                      <a:pPr marL="0" marR="0" algn="ctr">
                        <a:lnSpc>
                          <a:spcPct val="115000"/>
                        </a:lnSpc>
                        <a:spcBef>
                          <a:spcPts val="0"/>
                        </a:spcBef>
                        <a:spcAft>
                          <a:spcPts val="0"/>
                        </a:spcAft>
                      </a:pPr>
                      <a:endParaRPr lang="es-MX" sz="1800" b="1" dirty="0" smtClean="0">
                        <a:solidFill>
                          <a:schemeClr val="bg1"/>
                        </a:solidFill>
                        <a:latin typeface="Century Gothic" pitchFamily="34" charset="0"/>
                        <a:ea typeface="Times New Roman"/>
                        <a:cs typeface="Calibri"/>
                      </a:endParaRPr>
                    </a:p>
                    <a:p>
                      <a:pPr marL="0" marR="0" algn="ctr">
                        <a:lnSpc>
                          <a:spcPct val="115000"/>
                        </a:lnSpc>
                        <a:spcBef>
                          <a:spcPts val="0"/>
                        </a:spcBef>
                        <a:spcAft>
                          <a:spcPts val="0"/>
                        </a:spcAft>
                      </a:pPr>
                      <a:endParaRPr lang="es-MX" sz="1800" b="1" u="none" dirty="0" smtClean="0">
                        <a:solidFill>
                          <a:schemeClr val="bg1"/>
                        </a:solidFill>
                        <a:latin typeface="Century Gothic" pitchFamily="34" charset="0"/>
                        <a:ea typeface="Times New Roman"/>
                        <a:cs typeface="Calibri"/>
                      </a:endParaRPr>
                    </a:p>
                    <a:p>
                      <a:pPr marL="0" marR="0" algn="ctr">
                        <a:lnSpc>
                          <a:spcPct val="115000"/>
                        </a:lnSpc>
                        <a:spcBef>
                          <a:spcPts val="0"/>
                        </a:spcBef>
                        <a:spcAft>
                          <a:spcPts val="0"/>
                        </a:spcAft>
                      </a:pPr>
                      <a:endParaRPr lang="es-MX" sz="1800" b="1" u="none" dirty="0" smtClean="0">
                        <a:solidFill>
                          <a:schemeClr val="bg1"/>
                        </a:solidFill>
                        <a:latin typeface="Century Gothic" pitchFamily="34" charset="0"/>
                        <a:ea typeface="Times New Roman"/>
                        <a:cs typeface="Calibri"/>
                      </a:endParaRPr>
                    </a:p>
                    <a:p>
                      <a:pPr marL="0" marR="0" algn="ctr">
                        <a:lnSpc>
                          <a:spcPct val="115000"/>
                        </a:lnSpc>
                        <a:spcBef>
                          <a:spcPts val="0"/>
                        </a:spcBef>
                        <a:spcAft>
                          <a:spcPts val="0"/>
                        </a:spcAft>
                      </a:pPr>
                      <a:r>
                        <a:rPr lang="es-MX" sz="2400" b="1" u="none" dirty="0" smtClean="0">
                          <a:solidFill>
                            <a:schemeClr val="bg1"/>
                          </a:solidFill>
                          <a:latin typeface="Century Gothic" pitchFamily="34" charset="0"/>
                          <a:ea typeface="Times New Roman"/>
                          <a:cs typeface="Calibri"/>
                        </a:rPr>
                        <a:t>General</a:t>
                      </a:r>
                      <a:endParaRPr lang="en-US" sz="2400" u="none" dirty="0">
                        <a:solidFill>
                          <a:schemeClr val="bg1"/>
                        </a:solidFill>
                        <a:latin typeface="Century Gothic" pitchFamily="34" charset="0"/>
                        <a:ea typeface="Calibri"/>
                        <a:cs typeface="Times New Roman"/>
                      </a:endParaRPr>
                    </a:p>
                  </a:txBody>
                  <a:tcPr marL="58967" marR="58967" marT="0" marB="0">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4F81BD"/>
                    </a:solidFill>
                  </a:tcPr>
                </a:tc>
                <a:tc>
                  <a:txBody>
                    <a:bodyPr/>
                    <a:lstStyle/>
                    <a:p>
                      <a:pPr marL="0" marR="0" algn="ctr">
                        <a:lnSpc>
                          <a:spcPct val="115000"/>
                        </a:lnSpc>
                        <a:spcBef>
                          <a:spcPts val="0"/>
                        </a:spcBef>
                        <a:spcAft>
                          <a:spcPts val="0"/>
                        </a:spcAft>
                      </a:pPr>
                      <a:r>
                        <a:rPr lang="es-MX" sz="1800" dirty="0">
                          <a:solidFill>
                            <a:srgbClr val="000000"/>
                          </a:solidFill>
                          <a:latin typeface="Century Gothic" pitchFamily="34" charset="0"/>
                          <a:ea typeface="Times New Roman"/>
                          <a:cs typeface="Calibri"/>
                        </a:rPr>
                        <a:t>3.8.7 I</a:t>
                      </a:r>
                      <a:endParaRPr lang="en-US" sz="1800" dirty="0">
                        <a:latin typeface="Century Gothic" pitchFamily="34" charset="0"/>
                        <a:ea typeface="Calibri"/>
                        <a:cs typeface="Times New Roman"/>
                      </a:endParaRPr>
                    </a:p>
                  </a:txBody>
                  <a:tcPr marL="58967" marR="58967" marT="0" marB="0">
                    <a:lnL>
                      <a:noFill/>
                    </a:lnL>
                    <a:lnR w="3175" cap="flat" cmpd="sng" algn="ctr">
                      <a:solidFill>
                        <a:schemeClr val="tx1"/>
                      </a:solidFill>
                      <a:prstDash val="solid"/>
                      <a:round/>
                      <a:headEnd type="none" w="med" len="med"/>
                      <a:tailEnd type="none" w="med" len="med"/>
                    </a:lnR>
                    <a:lnT w="28575" cap="flat" cmpd="sng" algn="ctr">
                      <a:solidFill>
                        <a:srgbClr val="000000"/>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D8D8D8"/>
                    </a:solidFill>
                  </a:tcPr>
                </a:tc>
                <a:tc>
                  <a:txBody>
                    <a:bodyPr/>
                    <a:lstStyle/>
                    <a:p>
                      <a:pPr marL="0" marR="0" algn="ctr">
                        <a:lnSpc>
                          <a:spcPct val="115000"/>
                        </a:lnSpc>
                        <a:spcBef>
                          <a:spcPts val="0"/>
                        </a:spcBef>
                        <a:spcAft>
                          <a:spcPts val="0"/>
                        </a:spcAft>
                      </a:pPr>
                      <a:r>
                        <a:rPr lang="es-MX" sz="1800" dirty="0">
                          <a:solidFill>
                            <a:srgbClr val="000000"/>
                          </a:solidFill>
                          <a:latin typeface="Century Gothic" pitchFamily="34" charset="0"/>
                          <a:ea typeface="Times New Roman"/>
                          <a:cs typeface="Calibri"/>
                        </a:rPr>
                        <a:t>3.8.3 X</a:t>
                      </a:r>
                      <a:endParaRPr lang="en-US" sz="1800" dirty="0">
                        <a:latin typeface="Century Gothic" pitchFamily="34" charset="0"/>
                        <a:ea typeface="Calibri"/>
                        <a:cs typeface="Times New Roman"/>
                      </a:endParaRPr>
                    </a:p>
                  </a:txBody>
                  <a:tcPr marL="58967" marR="58967"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rgbClr val="000000"/>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D8D8D8"/>
                    </a:solidFill>
                  </a:tcPr>
                </a:tc>
                <a:tc>
                  <a:txBody>
                    <a:bodyPr/>
                    <a:lstStyle/>
                    <a:p>
                      <a:pPr marL="0" marR="0">
                        <a:lnSpc>
                          <a:spcPct val="115000"/>
                        </a:lnSpc>
                        <a:spcBef>
                          <a:spcPts val="0"/>
                        </a:spcBef>
                        <a:spcAft>
                          <a:spcPts val="0"/>
                        </a:spcAft>
                      </a:pPr>
                      <a:r>
                        <a:rPr lang="es-MX" sz="2000" dirty="0">
                          <a:solidFill>
                            <a:srgbClr val="000000"/>
                          </a:solidFill>
                          <a:latin typeface="Century Gothic" pitchFamily="34" charset="0"/>
                          <a:ea typeface="Times New Roman"/>
                          <a:cs typeface="Calibri"/>
                        </a:rPr>
                        <a:t>Exención de indicar los datos de identificación individual en mercancías importadas por empresas del sector eléctrico y </a:t>
                      </a:r>
                      <a:r>
                        <a:rPr lang="es-MX" sz="2000" dirty="0" smtClean="0">
                          <a:solidFill>
                            <a:srgbClr val="000000"/>
                          </a:solidFill>
                          <a:latin typeface="Century Gothic" pitchFamily="34" charset="0"/>
                          <a:ea typeface="Times New Roman"/>
                          <a:cs typeface="Calibri"/>
                        </a:rPr>
                        <a:t>electrónico.</a:t>
                      </a:r>
                      <a:endParaRPr lang="en-US" sz="2000" dirty="0">
                        <a:latin typeface="Century Gothic" pitchFamily="34" charset="0"/>
                        <a:ea typeface="Calibri"/>
                        <a:cs typeface="Times New Roman"/>
                      </a:endParaRPr>
                    </a:p>
                  </a:txBody>
                  <a:tcPr marL="58967" marR="58967" marT="0" marB="0">
                    <a:lnL w="3175" cap="flat" cmpd="sng" algn="ctr">
                      <a:solidFill>
                        <a:schemeClr val="tx1"/>
                      </a:solidFill>
                      <a:prstDash val="solid"/>
                      <a:round/>
                      <a:headEnd type="none" w="med" len="med"/>
                      <a:tailEnd type="none" w="med" len="med"/>
                    </a:lnL>
                    <a:lnR>
                      <a:noFill/>
                    </a:lnR>
                    <a:lnT w="28575" cap="flat" cmpd="sng" algn="ctr">
                      <a:solidFill>
                        <a:srgbClr val="000000"/>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D8D8D8"/>
                    </a:solidFill>
                  </a:tcPr>
                </a:tc>
              </a:tr>
              <a:tr h="350490">
                <a:tc vMerge="1">
                  <a:txBody>
                    <a:bodyPr/>
                    <a:lstStyle/>
                    <a:p>
                      <a:endParaRPr lang="es-MX"/>
                    </a:p>
                  </a:txBody>
                  <a:tcPr/>
                </a:tc>
                <a:tc>
                  <a:txBody>
                    <a:bodyPr/>
                    <a:lstStyle/>
                    <a:p>
                      <a:pPr marL="0" marR="0" algn="ctr">
                        <a:lnSpc>
                          <a:spcPct val="115000"/>
                        </a:lnSpc>
                        <a:spcBef>
                          <a:spcPts val="0"/>
                        </a:spcBef>
                        <a:spcAft>
                          <a:spcPts val="0"/>
                        </a:spcAft>
                      </a:pPr>
                      <a:r>
                        <a:rPr lang="es-MX" sz="1800" dirty="0">
                          <a:solidFill>
                            <a:srgbClr val="000000"/>
                          </a:solidFill>
                          <a:latin typeface="Century Gothic" pitchFamily="34" charset="0"/>
                          <a:ea typeface="Times New Roman"/>
                          <a:cs typeface="Calibri"/>
                        </a:rPr>
                        <a:t>3.8.7 II</a:t>
                      </a:r>
                      <a:endParaRPr lang="en-US" sz="1800" dirty="0">
                        <a:latin typeface="Century Gothic" pitchFamily="34" charset="0"/>
                        <a:ea typeface="Calibri"/>
                        <a:cs typeface="Times New Roman"/>
                      </a:endParaRPr>
                    </a:p>
                  </a:txBody>
                  <a:tcPr marL="58967" marR="58967" marT="0" marB="0">
                    <a:lnL>
                      <a:noFill/>
                    </a:lnL>
                    <a:lnR w="3175" cap="flat" cmpd="sng" algn="ctr">
                      <a:solidFill>
                        <a:schemeClr val="tx1"/>
                      </a:solidFill>
                      <a:prstDash val="solid"/>
                      <a:round/>
                      <a:headEnd type="none" w="med" len="med"/>
                      <a:tailEnd type="none" w="med" len="med"/>
                    </a:lnR>
                    <a:lnT w="3175" cap="flat" cmpd="sng" algn="ctr">
                      <a:solidFill>
                        <a:schemeClr val="bg1"/>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s-MX" sz="1800" dirty="0">
                          <a:solidFill>
                            <a:srgbClr val="000000"/>
                          </a:solidFill>
                          <a:latin typeface="Century Gothic" pitchFamily="34" charset="0"/>
                          <a:ea typeface="Times New Roman"/>
                          <a:cs typeface="Calibri"/>
                        </a:rPr>
                        <a:t>3.8.3 XI</a:t>
                      </a:r>
                      <a:endParaRPr lang="en-US" sz="1800" dirty="0">
                        <a:latin typeface="Century Gothic" pitchFamily="34" charset="0"/>
                        <a:ea typeface="Calibri"/>
                        <a:cs typeface="Times New Roman"/>
                      </a:endParaRPr>
                    </a:p>
                  </a:txBody>
                  <a:tcPr marL="58967" marR="58967"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bg1"/>
                      </a:solidFill>
                      <a:prstDash val="solid"/>
                      <a:round/>
                      <a:headEnd type="none" w="med" len="med"/>
                      <a:tailEnd type="none" w="med" len="med"/>
                    </a:lnT>
                    <a:lnB>
                      <a:noFill/>
                    </a:lnB>
                  </a:tcPr>
                </a:tc>
                <a:tc>
                  <a:txBody>
                    <a:bodyPr/>
                    <a:lstStyle/>
                    <a:p>
                      <a:pPr marL="0" marR="0">
                        <a:lnSpc>
                          <a:spcPct val="115000"/>
                        </a:lnSpc>
                        <a:spcBef>
                          <a:spcPts val="0"/>
                        </a:spcBef>
                        <a:spcAft>
                          <a:spcPts val="0"/>
                        </a:spcAft>
                      </a:pPr>
                      <a:r>
                        <a:rPr lang="es-MX" sz="2000" dirty="0">
                          <a:solidFill>
                            <a:srgbClr val="000000"/>
                          </a:solidFill>
                          <a:latin typeface="Century Gothic" pitchFamily="34" charset="0"/>
                          <a:ea typeface="Times New Roman"/>
                          <a:cs typeface="Calibri"/>
                        </a:rPr>
                        <a:t>Prevalidación propia de </a:t>
                      </a:r>
                      <a:r>
                        <a:rPr lang="es-MX" sz="2000" dirty="0" smtClean="0">
                          <a:solidFill>
                            <a:srgbClr val="000000"/>
                          </a:solidFill>
                          <a:latin typeface="Century Gothic" pitchFamily="34" charset="0"/>
                          <a:ea typeface="Times New Roman"/>
                          <a:cs typeface="Calibri"/>
                        </a:rPr>
                        <a:t>pedimentos.</a:t>
                      </a:r>
                      <a:endParaRPr lang="en-US" sz="2000" dirty="0">
                        <a:latin typeface="Century Gothic" pitchFamily="34" charset="0"/>
                        <a:ea typeface="Calibri"/>
                        <a:cs typeface="Times New Roman"/>
                      </a:endParaRPr>
                    </a:p>
                  </a:txBody>
                  <a:tcPr marL="58967" marR="58967" marT="0" marB="0">
                    <a:lnL w="3175" cap="flat" cmpd="sng" algn="ctr">
                      <a:solidFill>
                        <a:schemeClr val="tx1"/>
                      </a:solidFill>
                      <a:prstDash val="solid"/>
                      <a:round/>
                      <a:headEnd type="none" w="med" len="med"/>
                      <a:tailEnd type="none" w="med" len="med"/>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r>
              <a:tr h="700980">
                <a:tc vMerge="1">
                  <a:txBody>
                    <a:bodyPr/>
                    <a:lstStyle/>
                    <a:p>
                      <a:endParaRPr lang="es-MX"/>
                    </a:p>
                  </a:txBody>
                  <a:tcPr/>
                </a:tc>
                <a:tc>
                  <a:txBody>
                    <a:bodyPr/>
                    <a:lstStyle/>
                    <a:p>
                      <a:pPr marL="0" marR="0" algn="ctr">
                        <a:lnSpc>
                          <a:spcPct val="115000"/>
                        </a:lnSpc>
                        <a:spcBef>
                          <a:spcPts val="0"/>
                        </a:spcBef>
                        <a:spcAft>
                          <a:spcPts val="0"/>
                        </a:spcAft>
                      </a:pPr>
                      <a:r>
                        <a:rPr lang="es-MX" sz="1800" dirty="0">
                          <a:solidFill>
                            <a:srgbClr val="000000"/>
                          </a:solidFill>
                          <a:latin typeface="Century Gothic" pitchFamily="34" charset="0"/>
                          <a:ea typeface="Times New Roman"/>
                          <a:cs typeface="Calibri"/>
                        </a:rPr>
                        <a:t>3.8.7 III</a:t>
                      </a:r>
                      <a:endParaRPr lang="en-US" sz="1800" dirty="0">
                        <a:latin typeface="Century Gothic" pitchFamily="34" charset="0"/>
                        <a:ea typeface="Calibri"/>
                        <a:cs typeface="Times New Roman"/>
                      </a:endParaRPr>
                    </a:p>
                  </a:txBody>
                  <a:tcPr marL="58967" marR="58967" marT="0" marB="0">
                    <a:lnL>
                      <a:noFill/>
                    </a:lnL>
                    <a:lnR w="3175" cap="flat" cmpd="sng" algn="ctr">
                      <a:solidFill>
                        <a:schemeClr val="tx1"/>
                      </a:solidFill>
                      <a:prstDash val="solid"/>
                      <a:round/>
                      <a:headEnd type="none" w="med" len="med"/>
                      <a:tailEnd type="none" w="med" len="med"/>
                    </a:lnR>
                    <a:lnT>
                      <a:noFill/>
                    </a:lnT>
                    <a:lnB>
                      <a:noFill/>
                    </a:lnB>
                    <a:solidFill>
                      <a:srgbClr val="D8D8D8"/>
                    </a:solidFill>
                  </a:tcPr>
                </a:tc>
                <a:tc>
                  <a:txBody>
                    <a:bodyPr/>
                    <a:lstStyle/>
                    <a:p>
                      <a:pPr marL="0" marR="0" algn="ctr">
                        <a:lnSpc>
                          <a:spcPct val="115000"/>
                        </a:lnSpc>
                        <a:spcBef>
                          <a:spcPts val="0"/>
                        </a:spcBef>
                        <a:spcAft>
                          <a:spcPts val="0"/>
                        </a:spcAft>
                      </a:pPr>
                      <a:r>
                        <a:rPr lang="es-MX" sz="1800" dirty="0">
                          <a:solidFill>
                            <a:srgbClr val="000000"/>
                          </a:solidFill>
                          <a:latin typeface="Century Gothic" pitchFamily="34" charset="0"/>
                          <a:ea typeface="Times New Roman"/>
                          <a:cs typeface="Calibri"/>
                        </a:rPr>
                        <a:t>3.8.3 XIII</a:t>
                      </a:r>
                      <a:endParaRPr lang="en-US" sz="1800" dirty="0">
                        <a:latin typeface="Century Gothic" pitchFamily="34" charset="0"/>
                        <a:ea typeface="Calibri"/>
                        <a:cs typeface="Times New Roman"/>
                      </a:endParaRPr>
                    </a:p>
                  </a:txBody>
                  <a:tcPr marL="58967" marR="58967"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a:noFill/>
                    </a:lnB>
                    <a:solidFill>
                      <a:srgbClr val="D8D8D8"/>
                    </a:solidFill>
                  </a:tcPr>
                </a:tc>
                <a:tc>
                  <a:txBody>
                    <a:bodyPr/>
                    <a:lstStyle/>
                    <a:p>
                      <a:pPr marL="0" marR="0">
                        <a:lnSpc>
                          <a:spcPct val="115000"/>
                        </a:lnSpc>
                        <a:spcBef>
                          <a:spcPts val="0"/>
                        </a:spcBef>
                        <a:spcAft>
                          <a:spcPts val="0"/>
                        </a:spcAft>
                      </a:pPr>
                      <a:r>
                        <a:rPr lang="es-MX" sz="2000" dirty="0">
                          <a:solidFill>
                            <a:srgbClr val="000000"/>
                          </a:solidFill>
                          <a:latin typeface="Century Gothic" pitchFamily="34" charset="0"/>
                          <a:ea typeface="Times New Roman"/>
                          <a:cs typeface="Calibri"/>
                        </a:rPr>
                        <a:t>Autorización expedita de Apoderado </a:t>
                      </a:r>
                      <a:r>
                        <a:rPr lang="es-MX" sz="2000" dirty="0" smtClean="0">
                          <a:solidFill>
                            <a:srgbClr val="000000"/>
                          </a:solidFill>
                          <a:latin typeface="Century Gothic" pitchFamily="34" charset="0"/>
                          <a:ea typeface="Times New Roman"/>
                          <a:cs typeface="Calibri"/>
                        </a:rPr>
                        <a:t>Aduanal.</a:t>
                      </a:r>
                      <a:endParaRPr lang="en-US" sz="2000" dirty="0">
                        <a:latin typeface="Century Gothic" pitchFamily="34" charset="0"/>
                        <a:ea typeface="Calibri"/>
                        <a:cs typeface="Times New Roman"/>
                      </a:endParaRPr>
                    </a:p>
                  </a:txBody>
                  <a:tcPr marL="58967" marR="58967" marT="0" marB="0">
                    <a:lnL w="3175" cap="flat" cmpd="sng" algn="ctr">
                      <a:solidFill>
                        <a:schemeClr val="tx1"/>
                      </a:solidFill>
                      <a:prstDash val="solid"/>
                      <a:round/>
                      <a:headEnd type="none" w="med" len="med"/>
                      <a:tailEnd type="none" w="med" len="med"/>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D8D8D8"/>
                    </a:solidFill>
                  </a:tcPr>
                </a:tc>
              </a:tr>
              <a:tr h="700980">
                <a:tc vMerge="1">
                  <a:txBody>
                    <a:bodyPr/>
                    <a:lstStyle/>
                    <a:p>
                      <a:endParaRPr lang="es-MX"/>
                    </a:p>
                  </a:txBody>
                  <a:tcPr/>
                </a:tc>
                <a:tc>
                  <a:txBody>
                    <a:bodyPr/>
                    <a:lstStyle/>
                    <a:p>
                      <a:pPr marL="0" marR="0" algn="ctr">
                        <a:lnSpc>
                          <a:spcPct val="115000"/>
                        </a:lnSpc>
                        <a:spcBef>
                          <a:spcPts val="0"/>
                        </a:spcBef>
                        <a:spcAft>
                          <a:spcPts val="0"/>
                        </a:spcAft>
                      </a:pPr>
                      <a:r>
                        <a:rPr lang="es-MX" sz="1800" dirty="0">
                          <a:solidFill>
                            <a:srgbClr val="000000"/>
                          </a:solidFill>
                          <a:latin typeface="Century Gothic" pitchFamily="34" charset="0"/>
                          <a:ea typeface="Times New Roman"/>
                          <a:cs typeface="Calibri"/>
                        </a:rPr>
                        <a:t>3.8.7 IV</a:t>
                      </a:r>
                      <a:endParaRPr lang="en-US" sz="1800" dirty="0">
                        <a:latin typeface="Century Gothic" pitchFamily="34" charset="0"/>
                        <a:ea typeface="Calibri"/>
                        <a:cs typeface="Times New Roman"/>
                      </a:endParaRPr>
                    </a:p>
                  </a:txBody>
                  <a:tcPr marL="58967" marR="58967" marT="0" marB="0">
                    <a:lnL>
                      <a:noFill/>
                    </a:lnL>
                    <a:lnR w="3175" cap="flat" cmpd="sng" algn="ctr">
                      <a:solidFill>
                        <a:schemeClr val="tx1"/>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s-MX" sz="1800" dirty="0">
                          <a:solidFill>
                            <a:srgbClr val="000000"/>
                          </a:solidFill>
                          <a:latin typeface="Century Gothic" pitchFamily="34" charset="0"/>
                          <a:ea typeface="Times New Roman"/>
                          <a:cs typeface="Calibri"/>
                        </a:rPr>
                        <a:t>3.8.3 XIV</a:t>
                      </a:r>
                      <a:endParaRPr lang="en-US" sz="1800" dirty="0">
                        <a:latin typeface="Century Gothic" pitchFamily="34" charset="0"/>
                        <a:ea typeface="Calibri"/>
                        <a:cs typeface="Times New Roman"/>
                      </a:endParaRPr>
                    </a:p>
                  </a:txBody>
                  <a:tcPr marL="58967" marR="58967"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a:noFill/>
                    </a:lnB>
                  </a:tcPr>
                </a:tc>
                <a:tc>
                  <a:txBody>
                    <a:bodyPr/>
                    <a:lstStyle/>
                    <a:p>
                      <a:pPr marL="0" marR="0">
                        <a:lnSpc>
                          <a:spcPct val="115000"/>
                        </a:lnSpc>
                        <a:spcBef>
                          <a:spcPts val="0"/>
                        </a:spcBef>
                        <a:spcAft>
                          <a:spcPts val="0"/>
                        </a:spcAft>
                      </a:pPr>
                      <a:r>
                        <a:rPr lang="es-MX" sz="2000" dirty="0">
                          <a:solidFill>
                            <a:srgbClr val="000000"/>
                          </a:solidFill>
                          <a:latin typeface="Century Gothic" pitchFamily="34" charset="0"/>
                          <a:ea typeface="Times New Roman"/>
                          <a:cs typeface="Calibri"/>
                        </a:rPr>
                        <a:t>Rectificación de pedimento hasta en 3 </a:t>
                      </a:r>
                      <a:r>
                        <a:rPr lang="es-MX" sz="2000" dirty="0" smtClean="0">
                          <a:solidFill>
                            <a:srgbClr val="000000"/>
                          </a:solidFill>
                          <a:latin typeface="Century Gothic" pitchFamily="34" charset="0"/>
                          <a:ea typeface="Times New Roman"/>
                          <a:cs typeface="Calibri"/>
                        </a:rPr>
                        <a:t>ocasiones.</a:t>
                      </a:r>
                      <a:endParaRPr lang="en-US" sz="2000" dirty="0">
                        <a:latin typeface="Century Gothic" pitchFamily="34" charset="0"/>
                        <a:ea typeface="Calibri"/>
                        <a:cs typeface="Times New Roman"/>
                      </a:endParaRPr>
                    </a:p>
                  </a:txBody>
                  <a:tcPr marL="58967" marR="58967" marT="0" marB="0">
                    <a:lnL w="3175" cap="flat" cmpd="sng" algn="ctr">
                      <a:solidFill>
                        <a:schemeClr val="tx1"/>
                      </a:solidFill>
                      <a:prstDash val="solid"/>
                      <a:round/>
                      <a:headEnd type="none" w="med" len="med"/>
                      <a:tailEnd type="none" w="med" len="med"/>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r>
              <a:tr h="700980">
                <a:tc vMerge="1">
                  <a:txBody>
                    <a:bodyPr/>
                    <a:lstStyle/>
                    <a:p>
                      <a:endParaRPr lang="es-MX"/>
                    </a:p>
                  </a:txBody>
                  <a:tcPr/>
                </a:tc>
                <a:tc>
                  <a:txBody>
                    <a:bodyPr/>
                    <a:lstStyle/>
                    <a:p>
                      <a:pPr marL="0" marR="0" algn="ctr">
                        <a:lnSpc>
                          <a:spcPct val="115000"/>
                        </a:lnSpc>
                        <a:spcBef>
                          <a:spcPts val="0"/>
                        </a:spcBef>
                        <a:spcAft>
                          <a:spcPts val="0"/>
                        </a:spcAft>
                      </a:pPr>
                      <a:r>
                        <a:rPr lang="es-MX" sz="1800" dirty="0">
                          <a:solidFill>
                            <a:srgbClr val="000000"/>
                          </a:solidFill>
                          <a:latin typeface="Century Gothic" pitchFamily="34" charset="0"/>
                          <a:ea typeface="Times New Roman"/>
                          <a:cs typeface="Calibri"/>
                        </a:rPr>
                        <a:t>3.8.7 V</a:t>
                      </a:r>
                      <a:endParaRPr lang="en-US" sz="1800" dirty="0">
                        <a:latin typeface="Century Gothic" pitchFamily="34" charset="0"/>
                        <a:ea typeface="Calibri"/>
                        <a:cs typeface="Times New Roman"/>
                      </a:endParaRPr>
                    </a:p>
                  </a:txBody>
                  <a:tcPr marL="58967" marR="58967" marT="0" marB="0">
                    <a:lnL>
                      <a:noFill/>
                    </a:lnL>
                    <a:lnR w="3175" cap="flat" cmpd="sng" algn="ctr">
                      <a:solidFill>
                        <a:schemeClr val="tx1"/>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D8D8D8"/>
                    </a:solidFill>
                  </a:tcPr>
                </a:tc>
                <a:tc>
                  <a:txBody>
                    <a:bodyPr/>
                    <a:lstStyle/>
                    <a:p>
                      <a:pPr marL="0" marR="0" algn="ctr">
                        <a:lnSpc>
                          <a:spcPct val="115000"/>
                        </a:lnSpc>
                        <a:spcBef>
                          <a:spcPts val="0"/>
                        </a:spcBef>
                        <a:spcAft>
                          <a:spcPts val="0"/>
                        </a:spcAft>
                      </a:pPr>
                      <a:r>
                        <a:rPr lang="es-MX" sz="1800" dirty="0">
                          <a:solidFill>
                            <a:srgbClr val="000000"/>
                          </a:solidFill>
                          <a:latin typeface="Century Gothic" pitchFamily="34" charset="0"/>
                          <a:ea typeface="Times New Roman"/>
                          <a:cs typeface="Calibri"/>
                        </a:rPr>
                        <a:t>3.8.3 XV</a:t>
                      </a:r>
                      <a:endParaRPr lang="en-US" sz="1800" dirty="0">
                        <a:latin typeface="Century Gothic" pitchFamily="34" charset="0"/>
                        <a:ea typeface="Calibri"/>
                        <a:cs typeface="Times New Roman"/>
                      </a:endParaRPr>
                    </a:p>
                  </a:txBody>
                  <a:tcPr marL="58967" marR="58967"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D8D8D8"/>
                    </a:solidFill>
                  </a:tcPr>
                </a:tc>
                <a:tc>
                  <a:txBody>
                    <a:bodyPr/>
                    <a:lstStyle/>
                    <a:p>
                      <a:pPr marL="0" marR="0">
                        <a:lnSpc>
                          <a:spcPct val="115000"/>
                        </a:lnSpc>
                        <a:spcBef>
                          <a:spcPts val="0"/>
                        </a:spcBef>
                        <a:spcAft>
                          <a:spcPts val="0"/>
                        </a:spcAft>
                      </a:pPr>
                      <a:r>
                        <a:rPr lang="es-MX" sz="2000" dirty="0">
                          <a:solidFill>
                            <a:srgbClr val="000000"/>
                          </a:solidFill>
                          <a:latin typeface="Century Gothic" pitchFamily="34" charset="0"/>
                          <a:ea typeface="Times New Roman"/>
                          <a:cs typeface="Calibri"/>
                        </a:rPr>
                        <a:t>Cumplimiento extemporáneo de RRNA hasta en 60 </a:t>
                      </a:r>
                      <a:r>
                        <a:rPr lang="es-MX" sz="2000" dirty="0" smtClean="0">
                          <a:solidFill>
                            <a:srgbClr val="000000"/>
                          </a:solidFill>
                          <a:latin typeface="Century Gothic" pitchFamily="34" charset="0"/>
                          <a:ea typeface="Times New Roman"/>
                          <a:cs typeface="Calibri"/>
                        </a:rPr>
                        <a:t>días.</a:t>
                      </a:r>
                      <a:endParaRPr lang="en-US" sz="2000" dirty="0">
                        <a:latin typeface="Century Gothic" pitchFamily="34" charset="0"/>
                        <a:ea typeface="Calibri"/>
                        <a:cs typeface="Times New Roman"/>
                      </a:endParaRPr>
                    </a:p>
                  </a:txBody>
                  <a:tcPr marL="58967" marR="58967" marT="0" marB="0">
                    <a:lnL w="3175" cap="flat" cmpd="sng" algn="ctr">
                      <a:solidFill>
                        <a:schemeClr val="tx1"/>
                      </a:solidFill>
                      <a:prstDash val="solid"/>
                      <a:round/>
                      <a:headEnd type="none" w="med" len="med"/>
                      <a:tailEnd type="none" w="med" len="med"/>
                    </a:lnL>
                    <a:lnR>
                      <a:noFill/>
                    </a:lnR>
                    <a:lnT w="3175" cap="flat" cmpd="sng" algn="ctr">
                      <a:solidFill>
                        <a:schemeClr val="bg1"/>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D8D8D8"/>
                    </a:solidFill>
                  </a:tcPr>
                </a:tc>
              </a:tr>
            </a:tbl>
          </a:graphicData>
        </a:graphic>
      </p:graphicFrame>
      <p:sp>
        <p:nvSpPr>
          <p:cNvPr id="19" name="18 CuadroTexto"/>
          <p:cNvSpPr txBox="1">
            <a:spLocks noChangeArrowheads="1"/>
          </p:cNvSpPr>
          <p:nvPr/>
        </p:nvSpPr>
        <p:spPr bwMode="auto">
          <a:xfrm>
            <a:off x="857250" y="500063"/>
            <a:ext cx="7429500" cy="554037"/>
          </a:xfrm>
          <a:prstGeom prst="rect">
            <a:avLst/>
          </a:prstGeom>
          <a:noFill/>
          <a:ln w="9525">
            <a:noFill/>
            <a:miter lim="800000"/>
            <a:headEnd/>
            <a:tailEnd/>
          </a:ln>
        </p:spPr>
        <p:txBody>
          <a:bodyPr>
            <a:spAutoFit/>
          </a:bodyPr>
          <a:lstStyle/>
          <a:p>
            <a:pPr algn="ctr" eaLnBrk="0" hangingPunct="0"/>
            <a:r>
              <a:rPr lang="es-MX" sz="3000" b="1">
                <a:solidFill>
                  <a:srgbClr val="00478E"/>
                </a:solidFill>
                <a:latin typeface="Century Gothic" pitchFamily="34" charset="0"/>
              </a:rPr>
              <a:t>COMPARATIVO DE FACILIDADES </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10" name="Picture 5"/>
          <p:cNvPicPr>
            <a:picLocks noChangeAspect="1" noChangeArrowheads="1"/>
          </p:cNvPicPr>
          <p:nvPr/>
        </p:nvPicPr>
        <p:blipFill>
          <a:blip r:embed="rId3" cstate="print"/>
          <a:srcRect l="2022" t="39258" r="65993" b="28516"/>
          <a:stretch>
            <a:fillRect/>
          </a:stretch>
        </p:blipFill>
        <p:spPr bwMode="auto">
          <a:xfrm>
            <a:off x="1571625" y="6286500"/>
            <a:ext cx="1004888" cy="571500"/>
          </a:xfrm>
          <a:prstGeom prst="rect">
            <a:avLst/>
          </a:prstGeom>
          <a:noFill/>
          <a:ln w="9525">
            <a:noFill/>
            <a:miter lim="800000"/>
            <a:headEnd/>
            <a:tailEnd/>
          </a:ln>
        </p:spPr>
      </p:pic>
      <p:sp>
        <p:nvSpPr>
          <p:cNvPr id="119811" name="Text Box 11"/>
          <p:cNvSpPr txBox="1">
            <a:spLocks noChangeArrowheads="1"/>
          </p:cNvSpPr>
          <p:nvPr/>
        </p:nvSpPr>
        <p:spPr bwMode="auto">
          <a:xfrm>
            <a:off x="1403350" y="1341438"/>
            <a:ext cx="6192838" cy="366712"/>
          </a:xfrm>
          <a:prstGeom prst="rect">
            <a:avLst/>
          </a:prstGeom>
          <a:noFill/>
          <a:ln w="9525">
            <a:noFill/>
            <a:miter lim="800000"/>
            <a:headEnd/>
            <a:tailEnd/>
          </a:ln>
        </p:spPr>
        <p:txBody>
          <a:bodyPr>
            <a:spAutoFit/>
          </a:bodyPr>
          <a:lstStyle/>
          <a:p>
            <a:pPr eaLnBrk="0" hangingPunct="0">
              <a:spcBef>
                <a:spcPct val="50000"/>
              </a:spcBef>
            </a:pPr>
            <a:endParaRPr lang="en-US"/>
          </a:p>
        </p:txBody>
      </p:sp>
      <p:cxnSp>
        <p:nvCxnSpPr>
          <p:cNvPr id="11" name="10 Conector recto"/>
          <p:cNvCxnSpPr/>
          <p:nvPr/>
        </p:nvCxnSpPr>
        <p:spPr>
          <a:xfrm rot="5400000">
            <a:off x="7786688" y="5572125"/>
            <a:ext cx="2571750"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3" name="12 Conector recto"/>
          <p:cNvCxnSpPr/>
          <p:nvPr/>
        </p:nvCxnSpPr>
        <p:spPr>
          <a:xfrm rot="5400000">
            <a:off x="7786687" y="5643563"/>
            <a:ext cx="24288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4" name="13 Conector recto"/>
          <p:cNvCxnSpPr/>
          <p:nvPr/>
        </p:nvCxnSpPr>
        <p:spPr>
          <a:xfrm rot="5400000">
            <a:off x="7858125" y="5786438"/>
            <a:ext cx="214312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5" name="14 Conector recto"/>
          <p:cNvCxnSpPr/>
          <p:nvPr/>
        </p:nvCxnSpPr>
        <p:spPr>
          <a:xfrm>
            <a:off x="5429250" y="6715125"/>
            <a:ext cx="3714750"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6" name="15 Conector recto"/>
          <p:cNvCxnSpPr/>
          <p:nvPr/>
        </p:nvCxnSpPr>
        <p:spPr>
          <a:xfrm>
            <a:off x="6143625" y="6643688"/>
            <a:ext cx="30003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7" name="16 Conector recto"/>
          <p:cNvCxnSpPr/>
          <p:nvPr/>
        </p:nvCxnSpPr>
        <p:spPr>
          <a:xfrm>
            <a:off x="6715125" y="6572250"/>
            <a:ext cx="24288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sp>
        <p:nvSpPr>
          <p:cNvPr id="18" name="Rectangle 2"/>
          <p:cNvSpPr txBox="1">
            <a:spLocks noChangeArrowheads="1"/>
          </p:cNvSpPr>
          <p:nvPr/>
        </p:nvSpPr>
        <p:spPr>
          <a:xfrm>
            <a:off x="0" y="0"/>
            <a:ext cx="9144000" cy="704850"/>
          </a:xfrm>
          <a:prstGeom prst="rect">
            <a:avLst/>
          </a:prstGeom>
        </p:spPr>
        <p:txBody>
          <a:bodyPr/>
          <a:lstStyle/>
          <a:p>
            <a:pPr algn="ctr" eaLnBrk="0" hangingPunct="0">
              <a:defRPr/>
            </a:pPr>
            <a:r>
              <a:rPr lang="es-MX" sz="2400" kern="0" dirty="0">
                <a:solidFill>
                  <a:srgbClr val="00478E"/>
                </a:solidFill>
                <a:effectLst>
                  <a:outerShdw blurRad="38100" dist="38100" dir="2700000" algn="tl">
                    <a:srgbClr val="C0C0C0"/>
                  </a:outerShdw>
                </a:effectLst>
                <a:latin typeface="Century Gothic" pitchFamily="34" charset="0"/>
                <a:cs typeface="+mn-cs"/>
              </a:rPr>
              <a:t>Almanza Villarreal Agencia Aduanal, S.C.</a:t>
            </a:r>
          </a:p>
        </p:txBody>
      </p:sp>
      <p:graphicFrame>
        <p:nvGraphicFramePr>
          <p:cNvPr id="12" name="11 Tabla"/>
          <p:cNvGraphicFramePr>
            <a:graphicFrameLocks noGrp="1"/>
          </p:cNvGraphicFramePr>
          <p:nvPr/>
        </p:nvGraphicFramePr>
        <p:xfrm>
          <a:off x="428625" y="1643063"/>
          <a:ext cx="8358188" cy="4672402"/>
        </p:xfrm>
        <a:graphic>
          <a:graphicData uri="http://schemas.openxmlformats.org/drawingml/2006/table">
            <a:tbl>
              <a:tblPr/>
              <a:tblGrid>
                <a:gridCol w="1214438"/>
                <a:gridCol w="928688"/>
                <a:gridCol w="1071563"/>
                <a:gridCol w="5143499"/>
              </a:tblGrid>
              <a:tr h="571318">
                <a:tc>
                  <a:txBody>
                    <a:bodyPr/>
                    <a:lstStyle/>
                    <a:p>
                      <a:pPr marL="0" marR="0" algn="ctr">
                        <a:lnSpc>
                          <a:spcPct val="115000"/>
                        </a:lnSpc>
                        <a:spcBef>
                          <a:spcPts val="0"/>
                        </a:spcBef>
                        <a:spcAft>
                          <a:spcPts val="0"/>
                        </a:spcAft>
                      </a:pPr>
                      <a:r>
                        <a:rPr lang="es-MX" sz="1600" b="1" dirty="0">
                          <a:solidFill>
                            <a:srgbClr val="FFFFFF"/>
                          </a:solidFill>
                          <a:latin typeface="Century Gothic" pitchFamily="34" charset="0"/>
                          <a:ea typeface="Times New Roman"/>
                          <a:cs typeface="Calibri"/>
                        </a:rPr>
                        <a:t>Empresa certificada</a:t>
                      </a:r>
                      <a:endParaRPr lang="en-US" sz="1600" dirty="0">
                        <a:latin typeface="Century Gothic" pitchFamily="34" charset="0"/>
                        <a:ea typeface="Calibri"/>
                        <a:cs typeface="Times New Roman"/>
                      </a:endParaRPr>
                    </a:p>
                  </a:txBody>
                  <a:tcPr marL="58967" marR="58967" marT="0" marB="0">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4F81BD"/>
                    </a:solidFill>
                  </a:tcPr>
                </a:tc>
                <a:tc>
                  <a:txBody>
                    <a:bodyPr/>
                    <a:lstStyle/>
                    <a:p>
                      <a:pPr marL="0" marR="0" algn="ctr">
                        <a:lnSpc>
                          <a:spcPct val="115000"/>
                        </a:lnSpc>
                        <a:spcBef>
                          <a:spcPts val="0"/>
                        </a:spcBef>
                        <a:spcAft>
                          <a:spcPts val="0"/>
                        </a:spcAft>
                      </a:pPr>
                      <a:r>
                        <a:rPr lang="es-MX" sz="1600" b="1" dirty="0">
                          <a:solidFill>
                            <a:srgbClr val="FFFFFF"/>
                          </a:solidFill>
                          <a:latin typeface="Century Gothic" pitchFamily="34" charset="0"/>
                          <a:ea typeface="Times New Roman"/>
                          <a:cs typeface="Calibri"/>
                        </a:rPr>
                        <a:t>Regla Nueva</a:t>
                      </a:r>
                      <a:endParaRPr lang="en-US" sz="1600" dirty="0">
                        <a:latin typeface="Century Gothic" pitchFamily="34" charset="0"/>
                        <a:ea typeface="Calibri"/>
                        <a:cs typeface="Times New Roman"/>
                      </a:endParaRPr>
                    </a:p>
                  </a:txBody>
                  <a:tcPr marL="58967" marR="58967" marT="0" marB="0">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4F81BD"/>
                    </a:solidFill>
                  </a:tcPr>
                </a:tc>
                <a:tc>
                  <a:txBody>
                    <a:bodyPr/>
                    <a:lstStyle/>
                    <a:p>
                      <a:pPr marL="0" marR="0" algn="ctr">
                        <a:lnSpc>
                          <a:spcPct val="115000"/>
                        </a:lnSpc>
                        <a:spcBef>
                          <a:spcPts val="0"/>
                        </a:spcBef>
                        <a:spcAft>
                          <a:spcPts val="0"/>
                        </a:spcAft>
                      </a:pPr>
                      <a:r>
                        <a:rPr lang="es-MX" sz="1600" b="1" dirty="0">
                          <a:solidFill>
                            <a:srgbClr val="FFFFFF"/>
                          </a:solidFill>
                          <a:latin typeface="Century Gothic" pitchFamily="34" charset="0"/>
                          <a:ea typeface="Times New Roman"/>
                          <a:cs typeface="Calibri"/>
                        </a:rPr>
                        <a:t>Regla Anterior</a:t>
                      </a:r>
                      <a:endParaRPr lang="en-US" sz="1600" dirty="0">
                        <a:latin typeface="Century Gothic" pitchFamily="34" charset="0"/>
                        <a:ea typeface="Calibri"/>
                        <a:cs typeface="Times New Roman"/>
                      </a:endParaRPr>
                    </a:p>
                  </a:txBody>
                  <a:tcPr marL="58967" marR="58967" marT="0" marB="0">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4F81BD"/>
                    </a:solidFill>
                  </a:tcPr>
                </a:tc>
                <a:tc>
                  <a:txBody>
                    <a:bodyPr/>
                    <a:lstStyle/>
                    <a:p>
                      <a:pPr marL="0" marR="0" algn="ctr">
                        <a:lnSpc>
                          <a:spcPct val="115000"/>
                        </a:lnSpc>
                        <a:spcBef>
                          <a:spcPts val="0"/>
                        </a:spcBef>
                        <a:spcAft>
                          <a:spcPts val="0"/>
                        </a:spcAft>
                      </a:pPr>
                      <a:r>
                        <a:rPr lang="es-MX" sz="1600" b="1" dirty="0">
                          <a:solidFill>
                            <a:srgbClr val="FFFFFF"/>
                          </a:solidFill>
                          <a:latin typeface="Century Gothic" pitchFamily="34" charset="0"/>
                          <a:ea typeface="Times New Roman"/>
                          <a:cs typeface="Calibri"/>
                        </a:rPr>
                        <a:t>Facilidad</a:t>
                      </a:r>
                      <a:endParaRPr lang="en-US" sz="1600" dirty="0">
                        <a:latin typeface="Century Gothic" pitchFamily="34" charset="0"/>
                        <a:ea typeface="Calibri"/>
                        <a:cs typeface="Times New Roman"/>
                      </a:endParaRPr>
                    </a:p>
                  </a:txBody>
                  <a:tcPr marL="58967" marR="58967" marT="0" marB="0">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4F81BD"/>
                    </a:solidFill>
                  </a:tcPr>
                </a:tc>
              </a:tr>
              <a:tr h="630876">
                <a:tc rowSpan="6">
                  <a:txBody>
                    <a:bodyPr/>
                    <a:lstStyle/>
                    <a:p>
                      <a:pPr marL="0" marR="0" algn="ctr">
                        <a:lnSpc>
                          <a:spcPct val="115000"/>
                        </a:lnSpc>
                        <a:spcBef>
                          <a:spcPts val="0"/>
                        </a:spcBef>
                        <a:spcAft>
                          <a:spcPts val="0"/>
                        </a:spcAft>
                      </a:pPr>
                      <a:endParaRPr lang="es-MX" sz="2400" b="1" dirty="0" smtClean="0">
                        <a:solidFill>
                          <a:schemeClr val="bg1"/>
                        </a:solidFill>
                        <a:latin typeface="Century Gothic" pitchFamily="34" charset="0"/>
                        <a:ea typeface="Times New Roman"/>
                        <a:cs typeface="Calibri"/>
                      </a:endParaRPr>
                    </a:p>
                    <a:p>
                      <a:pPr marL="0" marR="0" algn="ctr">
                        <a:lnSpc>
                          <a:spcPct val="115000"/>
                        </a:lnSpc>
                        <a:spcBef>
                          <a:spcPts val="0"/>
                        </a:spcBef>
                        <a:spcAft>
                          <a:spcPts val="0"/>
                        </a:spcAft>
                      </a:pPr>
                      <a:endParaRPr lang="es-MX" sz="2400" b="1" noProof="0" dirty="0" smtClean="0">
                        <a:solidFill>
                          <a:schemeClr val="bg1"/>
                        </a:solidFill>
                        <a:latin typeface="Century Gothic" pitchFamily="34" charset="0"/>
                        <a:ea typeface="Times New Roman"/>
                        <a:cs typeface="Calibri"/>
                      </a:endParaRPr>
                    </a:p>
                    <a:p>
                      <a:pPr marL="0" marR="0" algn="ctr">
                        <a:lnSpc>
                          <a:spcPct val="115000"/>
                        </a:lnSpc>
                        <a:spcBef>
                          <a:spcPts val="0"/>
                        </a:spcBef>
                        <a:spcAft>
                          <a:spcPts val="0"/>
                        </a:spcAft>
                      </a:pPr>
                      <a:endParaRPr lang="es-MX" sz="2400" b="1" dirty="0" smtClean="0">
                        <a:solidFill>
                          <a:schemeClr val="bg1"/>
                        </a:solidFill>
                        <a:latin typeface="Century Gothic" pitchFamily="34" charset="0"/>
                        <a:ea typeface="Times New Roman"/>
                        <a:cs typeface="Calibri"/>
                      </a:endParaRPr>
                    </a:p>
                    <a:p>
                      <a:pPr marL="0" marR="0" algn="ctr">
                        <a:lnSpc>
                          <a:spcPct val="115000"/>
                        </a:lnSpc>
                        <a:spcBef>
                          <a:spcPts val="0"/>
                        </a:spcBef>
                        <a:spcAft>
                          <a:spcPts val="0"/>
                        </a:spcAft>
                      </a:pPr>
                      <a:r>
                        <a:rPr lang="es-MX" sz="2400" b="1" dirty="0" smtClean="0">
                          <a:solidFill>
                            <a:schemeClr val="bg1"/>
                          </a:solidFill>
                          <a:latin typeface="Century Gothic" pitchFamily="34" charset="0"/>
                          <a:ea typeface="Times New Roman"/>
                          <a:cs typeface="Calibri"/>
                        </a:rPr>
                        <a:t>IMMEX</a:t>
                      </a:r>
                      <a:endParaRPr lang="en-US" sz="2400" dirty="0">
                        <a:solidFill>
                          <a:schemeClr val="bg1"/>
                        </a:solidFill>
                        <a:latin typeface="Century Gothic" pitchFamily="34" charset="0"/>
                        <a:ea typeface="Calibri"/>
                        <a:cs typeface="Times New Roman"/>
                      </a:endParaRPr>
                    </a:p>
                  </a:txBody>
                  <a:tcPr marL="58967" marR="58967" marT="0" marB="0">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4F81BD"/>
                    </a:solidFill>
                  </a:tcPr>
                </a:tc>
                <a:tc>
                  <a:txBody>
                    <a:bodyPr/>
                    <a:lstStyle/>
                    <a:p>
                      <a:pPr marL="0" marR="0" algn="ctr">
                        <a:lnSpc>
                          <a:spcPct val="115000"/>
                        </a:lnSpc>
                        <a:spcBef>
                          <a:spcPts val="0"/>
                        </a:spcBef>
                        <a:spcAft>
                          <a:spcPts val="0"/>
                        </a:spcAft>
                      </a:pPr>
                      <a:r>
                        <a:rPr lang="es-MX" sz="1600" dirty="0">
                          <a:solidFill>
                            <a:srgbClr val="000000"/>
                          </a:solidFill>
                          <a:latin typeface="Century Gothic" pitchFamily="34" charset="0"/>
                          <a:ea typeface="Times New Roman"/>
                          <a:cs typeface="Calibri"/>
                        </a:rPr>
                        <a:t>3.8.8 I</a:t>
                      </a:r>
                      <a:endParaRPr lang="en-US" sz="1600" dirty="0">
                        <a:latin typeface="Century Gothic" pitchFamily="34" charset="0"/>
                        <a:ea typeface="Calibri"/>
                        <a:cs typeface="Times New Roman"/>
                      </a:endParaRPr>
                    </a:p>
                  </a:txBody>
                  <a:tcPr marL="58967" marR="58967" marT="0" marB="0">
                    <a:lnL>
                      <a:noFill/>
                    </a:lnL>
                    <a:lnR w="3175" cap="flat" cmpd="sng" algn="ctr">
                      <a:solidFill>
                        <a:schemeClr val="tx1"/>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D8D8D8"/>
                    </a:solidFill>
                  </a:tcPr>
                </a:tc>
                <a:tc>
                  <a:txBody>
                    <a:bodyPr/>
                    <a:lstStyle/>
                    <a:p>
                      <a:pPr marL="0" marR="0" algn="ctr">
                        <a:lnSpc>
                          <a:spcPct val="115000"/>
                        </a:lnSpc>
                        <a:spcBef>
                          <a:spcPts val="0"/>
                        </a:spcBef>
                        <a:spcAft>
                          <a:spcPts val="0"/>
                        </a:spcAft>
                      </a:pPr>
                      <a:r>
                        <a:rPr lang="es-MX" sz="1600" dirty="0">
                          <a:solidFill>
                            <a:srgbClr val="000000"/>
                          </a:solidFill>
                          <a:latin typeface="Century Gothic" pitchFamily="34" charset="0"/>
                          <a:ea typeface="Times New Roman"/>
                          <a:cs typeface="Calibri"/>
                        </a:rPr>
                        <a:t>3.8.4 II</a:t>
                      </a:r>
                      <a:endParaRPr lang="en-US" sz="1600" dirty="0">
                        <a:latin typeface="Century Gothic" pitchFamily="34" charset="0"/>
                        <a:ea typeface="Calibri"/>
                        <a:cs typeface="Times New Roman"/>
                      </a:endParaRPr>
                    </a:p>
                  </a:txBody>
                  <a:tcPr marL="58967" marR="58967"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D8D8D8"/>
                    </a:solidFill>
                  </a:tcPr>
                </a:tc>
                <a:tc>
                  <a:txBody>
                    <a:bodyPr/>
                    <a:lstStyle/>
                    <a:p>
                      <a:pPr marL="0" marR="0">
                        <a:lnSpc>
                          <a:spcPct val="115000"/>
                        </a:lnSpc>
                        <a:spcBef>
                          <a:spcPts val="0"/>
                        </a:spcBef>
                        <a:spcAft>
                          <a:spcPts val="0"/>
                        </a:spcAft>
                      </a:pPr>
                      <a:r>
                        <a:rPr lang="es-MX" sz="1800" dirty="0">
                          <a:solidFill>
                            <a:srgbClr val="000000"/>
                          </a:solidFill>
                          <a:latin typeface="Century Gothic" pitchFamily="34" charset="0"/>
                          <a:ea typeface="Times New Roman"/>
                          <a:cs typeface="Calibri"/>
                        </a:rPr>
                        <a:t>F4 para mercancías transferidas a la industria automotriz por una empresa IMMEX </a:t>
                      </a:r>
                      <a:r>
                        <a:rPr lang="es-MX" sz="1800" dirty="0" smtClean="0">
                          <a:solidFill>
                            <a:srgbClr val="000000"/>
                          </a:solidFill>
                          <a:latin typeface="Century Gothic" pitchFamily="34" charset="0"/>
                          <a:ea typeface="Times New Roman"/>
                          <a:cs typeface="Calibri"/>
                        </a:rPr>
                        <a:t>servicios.</a:t>
                      </a:r>
                      <a:endParaRPr lang="en-US" sz="1800" dirty="0">
                        <a:latin typeface="Century Gothic" pitchFamily="34" charset="0"/>
                        <a:ea typeface="Calibri"/>
                        <a:cs typeface="Times New Roman"/>
                      </a:endParaRPr>
                    </a:p>
                  </a:txBody>
                  <a:tcPr marL="58967" marR="58967" marT="0" marB="0">
                    <a:lnL w="3175" cap="flat" cmpd="sng" algn="ctr">
                      <a:solidFill>
                        <a:schemeClr val="tx1"/>
                      </a:solidFill>
                      <a:prstDash val="solid"/>
                      <a:round/>
                      <a:headEnd type="none" w="med" len="med"/>
                      <a:tailEnd type="none" w="med" len="med"/>
                    </a:lnL>
                    <a:lnR>
                      <a:noFill/>
                    </a:lnR>
                    <a:lnT w="28575" cap="flat" cmpd="sng" algn="ctr">
                      <a:solidFill>
                        <a:srgbClr val="000000"/>
                      </a:solidFill>
                      <a:prstDash val="solid"/>
                      <a:round/>
                      <a:headEnd type="none" w="med" len="med"/>
                      <a:tailEnd type="none" w="med" len="med"/>
                    </a:lnT>
                    <a:lnB>
                      <a:noFill/>
                    </a:lnB>
                    <a:solidFill>
                      <a:srgbClr val="D8D8D8"/>
                    </a:solidFill>
                  </a:tcPr>
                </a:tc>
              </a:tr>
              <a:tr h="630876">
                <a:tc vMerge="1">
                  <a:txBody>
                    <a:bodyPr/>
                    <a:lstStyle/>
                    <a:p>
                      <a:endParaRPr lang="es-MX"/>
                    </a:p>
                  </a:txBody>
                  <a:tcPr/>
                </a:tc>
                <a:tc>
                  <a:txBody>
                    <a:bodyPr/>
                    <a:lstStyle/>
                    <a:p>
                      <a:pPr marL="0" marR="0" algn="ctr">
                        <a:lnSpc>
                          <a:spcPct val="115000"/>
                        </a:lnSpc>
                        <a:spcBef>
                          <a:spcPts val="0"/>
                        </a:spcBef>
                        <a:spcAft>
                          <a:spcPts val="0"/>
                        </a:spcAft>
                      </a:pPr>
                      <a:r>
                        <a:rPr lang="es-MX" sz="1600" dirty="0">
                          <a:solidFill>
                            <a:srgbClr val="000000"/>
                          </a:solidFill>
                          <a:latin typeface="Century Gothic" pitchFamily="34" charset="0"/>
                          <a:ea typeface="Times New Roman"/>
                          <a:cs typeface="Calibri"/>
                        </a:rPr>
                        <a:t>3.8.8 II</a:t>
                      </a:r>
                      <a:endParaRPr lang="en-US" sz="1600" dirty="0">
                        <a:latin typeface="Century Gothic" pitchFamily="34" charset="0"/>
                        <a:ea typeface="Calibri"/>
                        <a:cs typeface="Times New Roman"/>
                      </a:endParaRPr>
                    </a:p>
                  </a:txBody>
                  <a:tcPr marL="58967" marR="58967" marT="0" marB="0">
                    <a:lnL>
                      <a:noFill/>
                    </a:lnL>
                    <a:lnR w="3175" cap="flat" cmpd="sng" algn="ctr">
                      <a:solidFill>
                        <a:schemeClr val="tx1"/>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s-MX" sz="1600" dirty="0">
                          <a:solidFill>
                            <a:srgbClr val="000000"/>
                          </a:solidFill>
                          <a:latin typeface="Century Gothic" pitchFamily="34" charset="0"/>
                          <a:ea typeface="Times New Roman"/>
                          <a:cs typeface="Calibri"/>
                        </a:rPr>
                        <a:t>3.8.4 XVII</a:t>
                      </a:r>
                      <a:endParaRPr lang="en-US" sz="1600" dirty="0">
                        <a:latin typeface="Century Gothic" pitchFamily="34" charset="0"/>
                        <a:ea typeface="Calibri"/>
                        <a:cs typeface="Times New Roman"/>
                      </a:endParaRPr>
                    </a:p>
                  </a:txBody>
                  <a:tcPr marL="58967" marR="58967"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a:noFill/>
                    </a:lnB>
                  </a:tcPr>
                </a:tc>
                <a:tc>
                  <a:txBody>
                    <a:bodyPr/>
                    <a:lstStyle/>
                    <a:p>
                      <a:pPr marL="0" marR="0">
                        <a:lnSpc>
                          <a:spcPct val="115000"/>
                        </a:lnSpc>
                        <a:spcBef>
                          <a:spcPts val="0"/>
                        </a:spcBef>
                        <a:spcAft>
                          <a:spcPts val="0"/>
                        </a:spcAft>
                      </a:pPr>
                      <a:r>
                        <a:rPr lang="es-MX" sz="1800" b="1" dirty="0" smtClean="0">
                          <a:solidFill>
                            <a:srgbClr val="000000"/>
                          </a:solidFill>
                          <a:latin typeface="Century Gothic" pitchFamily="34" charset="0"/>
                          <a:ea typeface="Times New Roman"/>
                          <a:cs typeface="Calibri"/>
                        </a:rPr>
                        <a:t>Reducción </a:t>
                      </a:r>
                      <a:r>
                        <a:rPr lang="es-MX" sz="1800" b="1" dirty="0">
                          <a:solidFill>
                            <a:srgbClr val="000000"/>
                          </a:solidFill>
                          <a:latin typeface="Century Gothic" pitchFamily="34" charset="0"/>
                          <a:ea typeface="Times New Roman"/>
                          <a:cs typeface="Calibri"/>
                        </a:rPr>
                        <a:t>de información en aviso de </a:t>
                      </a:r>
                      <a:r>
                        <a:rPr lang="es-MX" sz="1800" b="1" dirty="0" smtClean="0">
                          <a:solidFill>
                            <a:srgbClr val="000000"/>
                          </a:solidFill>
                          <a:latin typeface="Century Gothic" pitchFamily="34" charset="0"/>
                          <a:ea typeface="Times New Roman"/>
                          <a:cs typeface="Calibri"/>
                        </a:rPr>
                        <a:t>submaquila.</a:t>
                      </a:r>
                      <a:endParaRPr lang="en-US" sz="1800" b="1" dirty="0">
                        <a:latin typeface="Century Gothic" pitchFamily="34" charset="0"/>
                        <a:ea typeface="Calibri"/>
                        <a:cs typeface="Times New Roman"/>
                      </a:endParaRPr>
                    </a:p>
                  </a:txBody>
                  <a:tcPr marL="58967" marR="58967" marT="0" marB="0">
                    <a:lnL w="3175" cap="flat" cmpd="sng" algn="ctr">
                      <a:solidFill>
                        <a:schemeClr val="tx1"/>
                      </a:solidFill>
                      <a:prstDash val="solid"/>
                      <a:round/>
                      <a:headEnd type="none" w="med" len="med"/>
                      <a:tailEnd type="none" w="med" len="med"/>
                    </a:lnL>
                    <a:lnR>
                      <a:noFill/>
                    </a:lnR>
                    <a:lnT>
                      <a:noFill/>
                    </a:lnT>
                    <a:lnB>
                      <a:noFill/>
                    </a:lnB>
                  </a:tcPr>
                </a:tc>
              </a:tr>
              <a:tr h="630876">
                <a:tc vMerge="1">
                  <a:txBody>
                    <a:bodyPr/>
                    <a:lstStyle/>
                    <a:p>
                      <a:endParaRPr lang="es-MX"/>
                    </a:p>
                  </a:txBody>
                  <a:tcPr/>
                </a:tc>
                <a:tc>
                  <a:txBody>
                    <a:bodyPr/>
                    <a:lstStyle/>
                    <a:p>
                      <a:pPr marL="0" marR="0" algn="ctr">
                        <a:lnSpc>
                          <a:spcPct val="115000"/>
                        </a:lnSpc>
                        <a:spcBef>
                          <a:spcPts val="0"/>
                        </a:spcBef>
                        <a:spcAft>
                          <a:spcPts val="0"/>
                        </a:spcAft>
                      </a:pPr>
                      <a:r>
                        <a:rPr lang="es-MX" sz="1600" dirty="0">
                          <a:solidFill>
                            <a:srgbClr val="000000"/>
                          </a:solidFill>
                          <a:latin typeface="Century Gothic" pitchFamily="34" charset="0"/>
                          <a:ea typeface="Times New Roman"/>
                          <a:cs typeface="Calibri"/>
                        </a:rPr>
                        <a:t>3.8.8 III</a:t>
                      </a:r>
                      <a:endParaRPr lang="en-US" sz="1600" dirty="0">
                        <a:latin typeface="Century Gothic" pitchFamily="34" charset="0"/>
                        <a:ea typeface="Calibri"/>
                        <a:cs typeface="Times New Roman"/>
                      </a:endParaRPr>
                    </a:p>
                  </a:txBody>
                  <a:tcPr marL="58967" marR="58967" marT="0" marB="0">
                    <a:lnL>
                      <a:noFill/>
                    </a:lnL>
                    <a:lnR w="3175" cap="flat" cmpd="sng" algn="ctr">
                      <a:solidFill>
                        <a:schemeClr val="tx1"/>
                      </a:solidFill>
                      <a:prstDash val="solid"/>
                      <a:round/>
                      <a:headEnd type="none" w="med" len="med"/>
                      <a:tailEnd type="none" w="med" len="med"/>
                    </a:lnR>
                    <a:lnT>
                      <a:noFill/>
                    </a:lnT>
                    <a:lnB>
                      <a:noFill/>
                    </a:lnB>
                    <a:solidFill>
                      <a:srgbClr val="D8D8D8"/>
                    </a:solidFill>
                  </a:tcPr>
                </a:tc>
                <a:tc>
                  <a:txBody>
                    <a:bodyPr/>
                    <a:lstStyle/>
                    <a:p>
                      <a:pPr marL="0" marR="0" algn="ctr">
                        <a:lnSpc>
                          <a:spcPct val="115000"/>
                        </a:lnSpc>
                        <a:spcBef>
                          <a:spcPts val="0"/>
                        </a:spcBef>
                        <a:spcAft>
                          <a:spcPts val="0"/>
                        </a:spcAft>
                      </a:pPr>
                      <a:r>
                        <a:rPr lang="es-MX" sz="1600" dirty="0">
                          <a:solidFill>
                            <a:srgbClr val="000000"/>
                          </a:solidFill>
                          <a:latin typeface="Century Gothic" pitchFamily="34" charset="0"/>
                          <a:ea typeface="Times New Roman"/>
                          <a:cs typeface="Calibri"/>
                        </a:rPr>
                        <a:t>3.8.4 XIX</a:t>
                      </a:r>
                      <a:endParaRPr lang="en-US" sz="1600" dirty="0">
                        <a:latin typeface="Century Gothic" pitchFamily="34" charset="0"/>
                        <a:ea typeface="Calibri"/>
                        <a:cs typeface="Times New Roman"/>
                      </a:endParaRPr>
                    </a:p>
                  </a:txBody>
                  <a:tcPr marL="58967" marR="58967"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a:noFill/>
                    </a:lnB>
                    <a:solidFill>
                      <a:srgbClr val="D8D8D8"/>
                    </a:solidFill>
                  </a:tcPr>
                </a:tc>
                <a:tc>
                  <a:txBody>
                    <a:bodyPr/>
                    <a:lstStyle/>
                    <a:p>
                      <a:pPr marL="0" marR="0">
                        <a:lnSpc>
                          <a:spcPct val="115000"/>
                        </a:lnSpc>
                        <a:spcBef>
                          <a:spcPts val="0"/>
                        </a:spcBef>
                        <a:spcAft>
                          <a:spcPts val="0"/>
                        </a:spcAft>
                      </a:pPr>
                      <a:r>
                        <a:rPr lang="es-MX" sz="1800" dirty="0">
                          <a:solidFill>
                            <a:srgbClr val="000000"/>
                          </a:solidFill>
                          <a:latin typeface="Century Gothic" pitchFamily="34" charset="0"/>
                          <a:ea typeface="Times New Roman"/>
                          <a:cs typeface="Calibri"/>
                        </a:rPr>
                        <a:t>operaciones virtuales embarcaciones </a:t>
                      </a:r>
                      <a:r>
                        <a:rPr lang="es-MX" sz="1800" dirty="0" smtClean="0">
                          <a:solidFill>
                            <a:srgbClr val="000000"/>
                          </a:solidFill>
                          <a:latin typeface="Century Gothic" pitchFamily="34" charset="0"/>
                          <a:ea typeface="Times New Roman"/>
                          <a:cs typeface="Calibri"/>
                        </a:rPr>
                        <a:t>deportivas.</a:t>
                      </a:r>
                      <a:endParaRPr lang="en-US" sz="1800" dirty="0">
                        <a:latin typeface="Century Gothic" pitchFamily="34" charset="0"/>
                        <a:ea typeface="Calibri"/>
                        <a:cs typeface="Times New Roman"/>
                      </a:endParaRPr>
                    </a:p>
                  </a:txBody>
                  <a:tcPr marL="58967" marR="58967" marT="0" marB="0">
                    <a:lnL w="3175" cap="flat" cmpd="sng" algn="ctr">
                      <a:solidFill>
                        <a:schemeClr val="tx1"/>
                      </a:solidFill>
                      <a:prstDash val="solid"/>
                      <a:round/>
                      <a:headEnd type="none" w="med" len="med"/>
                      <a:tailEnd type="none" w="med" len="med"/>
                    </a:lnL>
                    <a:lnR>
                      <a:noFill/>
                    </a:lnR>
                    <a:lnT>
                      <a:noFill/>
                    </a:lnT>
                    <a:lnB>
                      <a:noFill/>
                    </a:lnB>
                    <a:solidFill>
                      <a:srgbClr val="D8D8D8"/>
                    </a:solidFill>
                  </a:tcPr>
                </a:tc>
              </a:tr>
              <a:tr h="630876">
                <a:tc vMerge="1">
                  <a:txBody>
                    <a:bodyPr/>
                    <a:lstStyle/>
                    <a:p>
                      <a:endParaRPr lang="es-MX"/>
                    </a:p>
                  </a:txBody>
                  <a:tcPr/>
                </a:tc>
                <a:tc>
                  <a:txBody>
                    <a:bodyPr/>
                    <a:lstStyle/>
                    <a:p>
                      <a:pPr marL="0" marR="0" algn="ctr">
                        <a:lnSpc>
                          <a:spcPct val="115000"/>
                        </a:lnSpc>
                        <a:spcBef>
                          <a:spcPts val="0"/>
                        </a:spcBef>
                        <a:spcAft>
                          <a:spcPts val="0"/>
                        </a:spcAft>
                      </a:pPr>
                      <a:r>
                        <a:rPr lang="es-MX" sz="1600" dirty="0">
                          <a:solidFill>
                            <a:srgbClr val="000000"/>
                          </a:solidFill>
                          <a:latin typeface="Century Gothic" pitchFamily="34" charset="0"/>
                          <a:ea typeface="Times New Roman"/>
                          <a:cs typeface="Calibri"/>
                        </a:rPr>
                        <a:t>3.8.8 IV</a:t>
                      </a:r>
                      <a:endParaRPr lang="en-US" sz="1600" dirty="0">
                        <a:latin typeface="Century Gothic" pitchFamily="34" charset="0"/>
                        <a:ea typeface="Calibri"/>
                        <a:cs typeface="Times New Roman"/>
                      </a:endParaRPr>
                    </a:p>
                  </a:txBody>
                  <a:tcPr marL="58967" marR="58967" marT="0" marB="0">
                    <a:lnL>
                      <a:noFill/>
                    </a:lnL>
                    <a:lnR w="3175" cap="flat" cmpd="sng" algn="ctr">
                      <a:solidFill>
                        <a:schemeClr val="tx1"/>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s-MX" sz="1600" dirty="0">
                          <a:solidFill>
                            <a:srgbClr val="000000"/>
                          </a:solidFill>
                          <a:latin typeface="Century Gothic" pitchFamily="34" charset="0"/>
                          <a:ea typeface="Times New Roman"/>
                          <a:cs typeface="Calibri"/>
                        </a:rPr>
                        <a:t>3.8.4 XXI</a:t>
                      </a:r>
                      <a:endParaRPr lang="en-US" sz="1600" dirty="0">
                        <a:latin typeface="Century Gothic" pitchFamily="34" charset="0"/>
                        <a:ea typeface="Calibri"/>
                        <a:cs typeface="Times New Roman"/>
                      </a:endParaRPr>
                    </a:p>
                  </a:txBody>
                  <a:tcPr marL="58967" marR="58967"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a:noFill/>
                    </a:lnB>
                  </a:tcPr>
                </a:tc>
                <a:tc>
                  <a:txBody>
                    <a:bodyPr/>
                    <a:lstStyle/>
                    <a:p>
                      <a:pPr marL="0" marR="0">
                        <a:lnSpc>
                          <a:spcPct val="115000"/>
                        </a:lnSpc>
                        <a:spcBef>
                          <a:spcPts val="0"/>
                        </a:spcBef>
                        <a:spcAft>
                          <a:spcPts val="0"/>
                        </a:spcAft>
                      </a:pPr>
                      <a:r>
                        <a:rPr lang="es-MX" sz="1800" dirty="0">
                          <a:solidFill>
                            <a:srgbClr val="000000"/>
                          </a:solidFill>
                          <a:latin typeface="Century Gothic" pitchFamily="34" charset="0"/>
                          <a:ea typeface="Times New Roman"/>
                          <a:cs typeface="Calibri"/>
                        </a:rPr>
                        <a:t>Apoderados comunes para IMMEX y empresas del mismo </a:t>
                      </a:r>
                      <a:r>
                        <a:rPr lang="es-MX" sz="1800" dirty="0" smtClean="0">
                          <a:solidFill>
                            <a:srgbClr val="000000"/>
                          </a:solidFill>
                          <a:latin typeface="Century Gothic" pitchFamily="34" charset="0"/>
                          <a:ea typeface="Times New Roman"/>
                          <a:cs typeface="Calibri"/>
                        </a:rPr>
                        <a:t>grupo.</a:t>
                      </a:r>
                      <a:endParaRPr lang="en-US" sz="1800" dirty="0">
                        <a:latin typeface="Century Gothic" pitchFamily="34" charset="0"/>
                        <a:ea typeface="Calibri"/>
                        <a:cs typeface="Times New Roman"/>
                      </a:endParaRPr>
                    </a:p>
                  </a:txBody>
                  <a:tcPr marL="58967" marR="58967" marT="0" marB="0">
                    <a:lnL w="3175" cap="flat" cmpd="sng" algn="ctr">
                      <a:solidFill>
                        <a:schemeClr val="tx1"/>
                      </a:solidFill>
                      <a:prstDash val="solid"/>
                      <a:round/>
                      <a:headEnd type="none" w="med" len="med"/>
                      <a:tailEnd type="none" w="med" len="med"/>
                    </a:lnL>
                    <a:lnR>
                      <a:noFill/>
                    </a:lnR>
                    <a:lnT>
                      <a:noFill/>
                    </a:lnT>
                    <a:lnB>
                      <a:noFill/>
                    </a:lnB>
                  </a:tcPr>
                </a:tc>
              </a:tr>
              <a:tr h="630876">
                <a:tc vMerge="1">
                  <a:txBody>
                    <a:bodyPr/>
                    <a:lstStyle/>
                    <a:p>
                      <a:endParaRPr lang="es-MX"/>
                    </a:p>
                  </a:txBody>
                  <a:tcPr/>
                </a:tc>
                <a:tc>
                  <a:txBody>
                    <a:bodyPr/>
                    <a:lstStyle/>
                    <a:p>
                      <a:pPr marL="0" marR="0" algn="ctr">
                        <a:lnSpc>
                          <a:spcPct val="115000"/>
                        </a:lnSpc>
                        <a:spcBef>
                          <a:spcPts val="0"/>
                        </a:spcBef>
                        <a:spcAft>
                          <a:spcPts val="0"/>
                        </a:spcAft>
                      </a:pPr>
                      <a:r>
                        <a:rPr lang="es-MX" sz="1600" dirty="0">
                          <a:solidFill>
                            <a:srgbClr val="000000"/>
                          </a:solidFill>
                          <a:latin typeface="Century Gothic" pitchFamily="34" charset="0"/>
                          <a:ea typeface="Times New Roman"/>
                          <a:cs typeface="Calibri"/>
                        </a:rPr>
                        <a:t>3.8.8 V</a:t>
                      </a:r>
                      <a:endParaRPr lang="en-US" sz="1600" dirty="0">
                        <a:latin typeface="Century Gothic" pitchFamily="34" charset="0"/>
                        <a:ea typeface="Calibri"/>
                        <a:cs typeface="Times New Roman"/>
                      </a:endParaRPr>
                    </a:p>
                  </a:txBody>
                  <a:tcPr marL="58967" marR="58967" marT="0" marB="0">
                    <a:lnL>
                      <a:noFill/>
                    </a:lnL>
                    <a:lnR w="3175" cap="flat" cmpd="sng" algn="ctr">
                      <a:solidFill>
                        <a:schemeClr val="tx1"/>
                      </a:solidFill>
                      <a:prstDash val="solid"/>
                      <a:round/>
                      <a:headEnd type="none" w="med" len="med"/>
                      <a:tailEnd type="none" w="med" len="med"/>
                    </a:lnR>
                    <a:lnT>
                      <a:noFill/>
                    </a:lnT>
                    <a:lnB>
                      <a:noFill/>
                    </a:lnB>
                    <a:solidFill>
                      <a:srgbClr val="D8D8D8"/>
                    </a:solidFill>
                  </a:tcPr>
                </a:tc>
                <a:tc>
                  <a:txBody>
                    <a:bodyPr/>
                    <a:lstStyle/>
                    <a:p>
                      <a:pPr marL="0" marR="0" algn="ctr">
                        <a:lnSpc>
                          <a:spcPct val="115000"/>
                        </a:lnSpc>
                        <a:spcBef>
                          <a:spcPts val="0"/>
                        </a:spcBef>
                        <a:spcAft>
                          <a:spcPts val="0"/>
                        </a:spcAft>
                      </a:pPr>
                      <a:r>
                        <a:rPr lang="es-MX" sz="1600" dirty="0">
                          <a:solidFill>
                            <a:srgbClr val="000000"/>
                          </a:solidFill>
                          <a:latin typeface="Century Gothic" pitchFamily="34" charset="0"/>
                          <a:ea typeface="Times New Roman"/>
                          <a:cs typeface="Calibri"/>
                        </a:rPr>
                        <a:t>3.8.4 XXV</a:t>
                      </a:r>
                      <a:endParaRPr lang="en-US" sz="1600" dirty="0">
                        <a:latin typeface="Century Gothic" pitchFamily="34" charset="0"/>
                        <a:ea typeface="Calibri"/>
                        <a:cs typeface="Times New Roman"/>
                      </a:endParaRPr>
                    </a:p>
                  </a:txBody>
                  <a:tcPr marL="58967" marR="58967"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a:noFill/>
                    </a:lnB>
                    <a:solidFill>
                      <a:srgbClr val="D8D8D8"/>
                    </a:solidFill>
                  </a:tcPr>
                </a:tc>
                <a:tc>
                  <a:txBody>
                    <a:bodyPr/>
                    <a:lstStyle/>
                    <a:p>
                      <a:pPr marL="0" marR="0">
                        <a:lnSpc>
                          <a:spcPct val="115000"/>
                        </a:lnSpc>
                        <a:spcBef>
                          <a:spcPts val="0"/>
                        </a:spcBef>
                        <a:spcAft>
                          <a:spcPts val="0"/>
                        </a:spcAft>
                      </a:pPr>
                      <a:r>
                        <a:rPr lang="es-MX" sz="1800" b="1" dirty="0" smtClean="0">
                          <a:solidFill>
                            <a:srgbClr val="000000"/>
                          </a:solidFill>
                          <a:latin typeface="Century Gothic" pitchFamily="34" charset="0"/>
                          <a:ea typeface="Times New Roman"/>
                          <a:cs typeface="Calibri"/>
                        </a:rPr>
                        <a:t>Plazo </a:t>
                      </a:r>
                      <a:r>
                        <a:rPr lang="es-MX" sz="1800" b="1" dirty="0">
                          <a:solidFill>
                            <a:srgbClr val="000000"/>
                          </a:solidFill>
                          <a:latin typeface="Century Gothic" pitchFamily="34" charset="0"/>
                          <a:ea typeface="Times New Roman"/>
                          <a:cs typeface="Calibri"/>
                        </a:rPr>
                        <a:t>de 36 meses para el retorno de mercancías importadas </a:t>
                      </a:r>
                      <a:r>
                        <a:rPr lang="es-MX" sz="1800" b="1" dirty="0" smtClean="0">
                          <a:solidFill>
                            <a:srgbClr val="000000"/>
                          </a:solidFill>
                          <a:latin typeface="Century Gothic" pitchFamily="34" charset="0"/>
                          <a:ea typeface="Times New Roman"/>
                          <a:cs typeface="Calibri"/>
                        </a:rPr>
                        <a:t>temporalmente.</a:t>
                      </a:r>
                      <a:endParaRPr lang="en-US" sz="1800" b="1" dirty="0">
                        <a:latin typeface="Century Gothic" pitchFamily="34" charset="0"/>
                        <a:ea typeface="Calibri"/>
                        <a:cs typeface="Times New Roman"/>
                      </a:endParaRPr>
                    </a:p>
                  </a:txBody>
                  <a:tcPr marL="58967" marR="58967" marT="0" marB="0">
                    <a:lnL w="3175" cap="flat" cmpd="sng" algn="ctr">
                      <a:solidFill>
                        <a:schemeClr val="tx1"/>
                      </a:solidFill>
                      <a:prstDash val="solid"/>
                      <a:round/>
                      <a:headEnd type="none" w="med" len="med"/>
                      <a:tailEnd type="none" w="med" len="med"/>
                    </a:lnL>
                    <a:lnR>
                      <a:noFill/>
                    </a:lnR>
                    <a:lnT>
                      <a:noFill/>
                    </a:lnT>
                    <a:lnB>
                      <a:noFill/>
                    </a:lnB>
                    <a:solidFill>
                      <a:srgbClr val="D8D8D8"/>
                    </a:solidFill>
                  </a:tcPr>
                </a:tc>
              </a:tr>
              <a:tr h="946314">
                <a:tc vMerge="1">
                  <a:txBody>
                    <a:bodyPr/>
                    <a:lstStyle/>
                    <a:p>
                      <a:pPr marL="0" marR="0">
                        <a:lnSpc>
                          <a:spcPct val="115000"/>
                        </a:lnSpc>
                        <a:spcBef>
                          <a:spcPts val="0"/>
                        </a:spcBef>
                        <a:spcAft>
                          <a:spcPts val="0"/>
                        </a:spcAft>
                      </a:pPr>
                      <a:endParaRPr lang="es-MX" sz="1400" dirty="0">
                        <a:solidFill>
                          <a:srgbClr val="000000"/>
                        </a:solidFill>
                        <a:latin typeface="Calibri"/>
                        <a:ea typeface="Times New Roman"/>
                        <a:cs typeface="Calibri"/>
                      </a:endParaRPr>
                    </a:p>
                  </a:txBody>
                  <a:tcPr marL="58967" marR="58967" marT="0" marB="0">
                    <a:lnL>
                      <a:noFill/>
                    </a:lnL>
                    <a:lnR>
                      <a:noFill/>
                    </a:lnR>
                    <a:lnT>
                      <a:noFill/>
                    </a:lnT>
                    <a:lnB w="28575" cap="flat" cmpd="sng" algn="ctr">
                      <a:solidFill>
                        <a:srgbClr val="000000"/>
                      </a:solidFill>
                      <a:prstDash val="solid"/>
                      <a:round/>
                      <a:headEnd type="none" w="med" len="med"/>
                      <a:tailEnd type="none" w="med" len="med"/>
                    </a:lnB>
                    <a:solidFill>
                      <a:srgbClr val="4F81BD"/>
                    </a:solidFill>
                  </a:tcPr>
                </a:tc>
                <a:tc>
                  <a:txBody>
                    <a:bodyPr/>
                    <a:lstStyle/>
                    <a:p>
                      <a:pPr marL="0" marR="0" algn="ctr">
                        <a:lnSpc>
                          <a:spcPct val="115000"/>
                        </a:lnSpc>
                        <a:spcBef>
                          <a:spcPts val="0"/>
                        </a:spcBef>
                        <a:spcAft>
                          <a:spcPts val="0"/>
                        </a:spcAft>
                      </a:pPr>
                      <a:r>
                        <a:rPr lang="es-MX" sz="1600" dirty="0">
                          <a:solidFill>
                            <a:srgbClr val="000000"/>
                          </a:solidFill>
                          <a:latin typeface="Century Gothic" pitchFamily="34" charset="0"/>
                          <a:ea typeface="Times New Roman"/>
                          <a:cs typeface="Calibri"/>
                        </a:rPr>
                        <a:t>3.8.8 VI</a:t>
                      </a:r>
                      <a:endParaRPr lang="en-US" sz="1600" dirty="0">
                        <a:latin typeface="Century Gothic" pitchFamily="34" charset="0"/>
                        <a:ea typeface="Calibri"/>
                        <a:cs typeface="Times New Roman"/>
                      </a:endParaRPr>
                    </a:p>
                  </a:txBody>
                  <a:tcPr marL="58967" marR="58967" marT="0" marB="0">
                    <a:lnL>
                      <a:noFill/>
                    </a:lnL>
                    <a:lnR w="3175" cap="flat" cmpd="sng" algn="ctr">
                      <a:solidFill>
                        <a:schemeClr val="tx1"/>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MX" sz="1600" dirty="0">
                          <a:solidFill>
                            <a:srgbClr val="000000"/>
                          </a:solidFill>
                          <a:latin typeface="Century Gothic" pitchFamily="34" charset="0"/>
                          <a:ea typeface="Times New Roman"/>
                          <a:cs typeface="Calibri"/>
                        </a:rPr>
                        <a:t>3.8.4 XXVI</a:t>
                      </a:r>
                      <a:endParaRPr lang="en-US" sz="1600" dirty="0">
                        <a:latin typeface="Century Gothic" pitchFamily="34" charset="0"/>
                        <a:ea typeface="Calibri"/>
                        <a:cs typeface="Times New Roman"/>
                      </a:endParaRPr>
                    </a:p>
                  </a:txBody>
                  <a:tcPr marL="58967" marR="58967"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s-MX" sz="1800" b="1" dirty="0">
                          <a:solidFill>
                            <a:srgbClr val="000000"/>
                          </a:solidFill>
                          <a:latin typeface="Century Gothic" pitchFamily="34" charset="0"/>
                          <a:ea typeface="Times New Roman"/>
                          <a:cs typeface="Calibri"/>
                        </a:rPr>
                        <a:t>Exención para las empresas del sector eléctrico o electrónico, de anotar los datos de identificación en los </a:t>
                      </a:r>
                      <a:r>
                        <a:rPr lang="es-MX" sz="1800" b="1" dirty="0" smtClean="0">
                          <a:solidFill>
                            <a:srgbClr val="000000"/>
                          </a:solidFill>
                          <a:latin typeface="Century Gothic" pitchFamily="34" charset="0"/>
                          <a:ea typeface="Times New Roman"/>
                          <a:cs typeface="Calibri"/>
                        </a:rPr>
                        <a:t>documentos.</a:t>
                      </a:r>
                      <a:endParaRPr lang="en-US" sz="1800" b="1" dirty="0">
                        <a:latin typeface="Century Gothic" pitchFamily="34" charset="0"/>
                        <a:ea typeface="Calibri"/>
                        <a:cs typeface="Times New Roman"/>
                      </a:endParaRPr>
                    </a:p>
                  </a:txBody>
                  <a:tcPr marL="58967" marR="58967" marT="0" marB="0">
                    <a:lnL w="3175" cap="flat" cmpd="sng" algn="ctr">
                      <a:solidFill>
                        <a:schemeClr val="tx1"/>
                      </a:solidFill>
                      <a:prstDash val="solid"/>
                      <a:round/>
                      <a:headEnd type="none" w="med" len="med"/>
                      <a:tailEnd type="none" w="med" len="med"/>
                    </a:lnL>
                    <a:lnR>
                      <a:noFill/>
                    </a:lnR>
                    <a:lnT>
                      <a:noFill/>
                    </a:lnT>
                    <a:lnB w="28575" cap="flat" cmpd="sng" algn="ctr">
                      <a:solidFill>
                        <a:srgbClr val="000000"/>
                      </a:solidFill>
                      <a:prstDash val="solid"/>
                      <a:round/>
                      <a:headEnd type="none" w="med" len="med"/>
                      <a:tailEnd type="none" w="med" len="med"/>
                    </a:lnB>
                  </a:tcPr>
                </a:tc>
              </a:tr>
            </a:tbl>
          </a:graphicData>
        </a:graphic>
      </p:graphicFrame>
      <p:sp>
        <p:nvSpPr>
          <p:cNvPr id="19" name="18 Botón de acción: Documento">
            <a:hlinkClick r:id="rId4" action="ppaction://hlinksldjump" highlightClick="1"/>
          </p:cNvPr>
          <p:cNvSpPr/>
          <p:nvPr/>
        </p:nvSpPr>
        <p:spPr bwMode="auto">
          <a:xfrm>
            <a:off x="1928813" y="3143250"/>
            <a:ext cx="357187" cy="285750"/>
          </a:xfrm>
          <a:prstGeom prst="actionButtonDocumen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a:lstStyle/>
          <a:p>
            <a:pPr algn="ctr" eaLnBrk="0" hangingPunct="0">
              <a:defRPr/>
            </a:pPr>
            <a:endParaRPr lang="es-MX" dirty="0">
              <a:solidFill>
                <a:schemeClr val="tx1"/>
              </a:solidFill>
              <a:latin typeface="Arial" charset="0"/>
            </a:endParaRPr>
          </a:p>
        </p:txBody>
      </p:sp>
      <p:sp>
        <p:nvSpPr>
          <p:cNvPr id="22" name="21 Botón de acción: Documento">
            <a:hlinkClick r:id="rId5" action="ppaction://hlinksldjump" highlightClick="1"/>
          </p:cNvPr>
          <p:cNvSpPr/>
          <p:nvPr/>
        </p:nvSpPr>
        <p:spPr bwMode="auto">
          <a:xfrm>
            <a:off x="1928813" y="5715000"/>
            <a:ext cx="357187" cy="285750"/>
          </a:xfrm>
          <a:prstGeom prst="actionButtonDocumen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a:lstStyle/>
          <a:p>
            <a:pPr algn="ctr" eaLnBrk="0" hangingPunct="0">
              <a:defRPr/>
            </a:pPr>
            <a:endParaRPr lang="es-MX" dirty="0">
              <a:solidFill>
                <a:schemeClr val="tx1"/>
              </a:solidFill>
              <a:latin typeface="Arial" charset="0"/>
            </a:endParaRPr>
          </a:p>
        </p:txBody>
      </p:sp>
      <p:sp>
        <p:nvSpPr>
          <p:cNvPr id="23" name="22 Botón de acción: Documento">
            <a:hlinkClick r:id="rId6" action="ppaction://hlinksldjump" highlightClick="1"/>
          </p:cNvPr>
          <p:cNvSpPr/>
          <p:nvPr/>
        </p:nvSpPr>
        <p:spPr bwMode="auto">
          <a:xfrm>
            <a:off x="1928813" y="5000625"/>
            <a:ext cx="357187" cy="285750"/>
          </a:xfrm>
          <a:prstGeom prst="actionButtonDocumen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a:lstStyle/>
          <a:p>
            <a:pPr algn="ctr" eaLnBrk="0" hangingPunct="0">
              <a:defRPr/>
            </a:pPr>
            <a:endParaRPr lang="es-MX" dirty="0">
              <a:solidFill>
                <a:schemeClr val="tx1"/>
              </a:solidFill>
              <a:latin typeface="Arial" charset="0"/>
            </a:endParaRPr>
          </a:p>
        </p:txBody>
      </p:sp>
      <p:sp>
        <p:nvSpPr>
          <p:cNvPr id="24" name="18 CuadroTexto"/>
          <p:cNvSpPr txBox="1">
            <a:spLocks noChangeArrowheads="1"/>
          </p:cNvSpPr>
          <p:nvPr/>
        </p:nvSpPr>
        <p:spPr bwMode="auto">
          <a:xfrm>
            <a:off x="857250" y="500063"/>
            <a:ext cx="7429500" cy="554037"/>
          </a:xfrm>
          <a:prstGeom prst="rect">
            <a:avLst/>
          </a:prstGeom>
          <a:noFill/>
          <a:ln w="9525">
            <a:noFill/>
            <a:miter lim="800000"/>
            <a:headEnd/>
            <a:tailEnd/>
          </a:ln>
        </p:spPr>
        <p:txBody>
          <a:bodyPr>
            <a:spAutoFit/>
          </a:bodyPr>
          <a:lstStyle/>
          <a:p>
            <a:pPr algn="ctr" eaLnBrk="0" hangingPunct="0"/>
            <a:r>
              <a:rPr lang="es-MX" sz="3000" b="1">
                <a:solidFill>
                  <a:srgbClr val="00478E"/>
                </a:solidFill>
                <a:latin typeface="Century Gothic" pitchFamily="34" charset="0"/>
              </a:rPr>
              <a:t>COMPARATIVO DE FACILIDADES </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1000"/>
                                        <p:tgtEl>
                                          <p:spTgt spid="19"/>
                                        </p:tgtEl>
                                      </p:cBhvr>
                                    </p:animEffect>
                                    <p:anim calcmode="lin" valueType="num">
                                      <p:cBhvr>
                                        <p:cTn id="23" dur="1000" fill="hold"/>
                                        <p:tgtEl>
                                          <p:spTgt spid="19"/>
                                        </p:tgtEl>
                                        <p:attrNameLst>
                                          <p:attrName>ppt_x</p:attrName>
                                        </p:attrNameLst>
                                      </p:cBhvr>
                                      <p:tavLst>
                                        <p:tav tm="0">
                                          <p:val>
                                            <p:strVal val="#ppt_x"/>
                                          </p:val>
                                        </p:tav>
                                        <p:tav tm="100000">
                                          <p:val>
                                            <p:strVal val="#ppt_x"/>
                                          </p:val>
                                        </p:tav>
                                      </p:tavLst>
                                    </p:anim>
                                    <p:anim calcmode="lin" valueType="num">
                                      <p:cBhvr>
                                        <p:cTn id="24" dur="1000" fill="hold"/>
                                        <p:tgtEl>
                                          <p:spTgt spid="19"/>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1000"/>
                                        <p:tgtEl>
                                          <p:spTgt spid="23"/>
                                        </p:tgtEl>
                                      </p:cBhvr>
                                    </p:animEffect>
                                    <p:anim calcmode="lin" valueType="num">
                                      <p:cBhvr>
                                        <p:cTn id="28" dur="1000" fill="hold"/>
                                        <p:tgtEl>
                                          <p:spTgt spid="23"/>
                                        </p:tgtEl>
                                        <p:attrNameLst>
                                          <p:attrName>ppt_x</p:attrName>
                                        </p:attrNameLst>
                                      </p:cBhvr>
                                      <p:tavLst>
                                        <p:tav tm="0">
                                          <p:val>
                                            <p:strVal val="#ppt_x"/>
                                          </p:val>
                                        </p:tav>
                                        <p:tav tm="100000">
                                          <p:val>
                                            <p:strVal val="#ppt_x"/>
                                          </p:val>
                                        </p:tav>
                                      </p:tavLst>
                                    </p:anim>
                                    <p:anim calcmode="lin" valueType="num">
                                      <p:cBhvr>
                                        <p:cTn id="29" dur="1000" fill="hold"/>
                                        <p:tgtEl>
                                          <p:spTgt spid="23"/>
                                        </p:tgtEl>
                                        <p:attrNameLst>
                                          <p:attrName>ppt_y</p:attrName>
                                        </p:attrNameLst>
                                      </p:cBhvr>
                                      <p:tavLst>
                                        <p:tav tm="0">
                                          <p:val>
                                            <p:strVal val="#ppt_y-.1"/>
                                          </p:val>
                                        </p:tav>
                                        <p:tav tm="100000">
                                          <p:val>
                                            <p:strVal val="#ppt_y"/>
                                          </p:val>
                                        </p:tav>
                                      </p:tavLst>
                                    </p:anim>
                                  </p:childTnLst>
                                </p:cTn>
                              </p:par>
                              <p:par>
                                <p:cTn id="30" presetID="47" presetClass="entr" presetSubtype="0"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1000"/>
                                        <p:tgtEl>
                                          <p:spTgt spid="22"/>
                                        </p:tgtEl>
                                      </p:cBhvr>
                                    </p:animEffect>
                                    <p:anim calcmode="lin" valueType="num">
                                      <p:cBhvr>
                                        <p:cTn id="33" dur="1000" fill="hold"/>
                                        <p:tgtEl>
                                          <p:spTgt spid="22"/>
                                        </p:tgtEl>
                                        <p:attrNameLst>
                                          <p:attrName>ppt_x</p:attrName>
                                        </p:attrNameLst>
                                      </p:cBhvr>
                                      <p:tavLst>
                                        <p:tav tm="0">
                                          <p:val>
                                            <p:strVal val="#ppt_x"/>
                                          </p:val>
                                        </p:tav>
                                        <p:tav tm="100000">
                                          <p:val>
                                            <p:strVal val="#ppt_x"/>
                                          </p:val>
                                        </p:tav>
                                      </p:tavLst>
                                    </p:anim>
                                    <p:anim calcmode="lin" valueType="num">
                                      <p:cBhvr>
                                        <p:cTn id="34"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23" grpId="0" animBg="1"/>
      <p:bldP spid="24" grpId="0"/>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ext Box 11"/>
          <p:cNvSpPr txBox="1">
            <a:spLocks noChangeArrowheads="1"/>
          </p:cNvSpPr>
          <p:nvPr/>
        </p:nvSpPr>
        <p:spPr bwMode="auto">
          <a:xfrm>
            <a:off x="1403350" y="1341438"/>
            <a:ext cx="6192838" cy="366712"/>
          </a:xfrm>
          <a:prstGeom prst="rect">
            <a:avLst/>
          </a:prstGeom>
          <a:noFill/>
          <a:ln w="9525">
            <a:noFill/>
            <a:miter lim="800000"/>
            <a:headEnd/>
            <a:tailEnd/>
          </a:ln>
        </p:spPr>
        <p:txBody>
          <a:bodyPr>
            <a:spAutoFit/>
          </a:bodyPr>
          <a:lstStyle/>
          <a:p>
            <a:pPr eaLnBrk="0" hangingPunct="0">
              <a:spcBef>
                <a:spcPct val="50000"/>
              </a:spcBef>
            </a:pPr>
            <a:endParaRPr lang="en-US"/>
          </a:p>
        </p:txBody>
      </p:sp>
      <p:cxnSp>
        <p:nvCxnSpPr>
          <p:cNvPr id="11" name="10 Conector recto"/>
          <p:cNvCxnSpPr/>
          <p:nvPr/>
        </p:nvCxnSpPr>
        <p:spPr>
          <a:xfrm rot="5400000">
            <a:off x="7786688" y="5572125"/>
            <a:ext cx="2571750"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3" name="12 Conector recto"/>
          <p:cNvCxnSpPr/>
          <p:nvPr/>
        </p:nvCxnSpPr>
        <p:spPr>
          <a:xfrm rot="5400000">
            <a:off x="7786687" y="5643563"/>
            <a:ext cx="24288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4" name="13 Conector recto"/>
          <p:cNvCxnSpPr/>
          <p:nvPr/>
        </p:nvCxnSpPr>
        <p:spPr>
          <a:xfrm rot="5400000">
            <a:off x="7858125" y="5786438"/>
            <a:ext cx="214312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5" name="14 Conector recto"/>
          <p:cNvCxnSpPr/>
          <p:nvPr/>
        </p:nvCxnSpPr>
        <p:spPr>
          <a:xfrm>
            <a:off x="5429250" y="6715125"/>
            <a:ext cx="3714750"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6" name="15 Conector recto"/>
          <p:cNvCxnSpPr/>
          <p:nvPr/>
        </p:nvCxnSpPr>
        <p:spPr>
          <a:xfrm>
            <a:off x="6143625" y="6643688"/>
            <a:ext cx="30003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7" name="16 Conector recto"/>
          <p:cNvCxnSpPr/>
          <p:nvPr/>
        </p:nvCxnSpPr>
        <p:spPr>
          <a:xfrm>
            <a:off x="6715125" y="6572250"/>
            <a:ext cx="24288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sp>
        <p:nvSpPr>
          <p:cNvPr id="18" name="Rectangle 2"/>
          <p:cNvSpPr txBox="1">
            <a:spLocks noChangeArrowheads="1"/>
          </p:cNvSpPr>
          <p:nvPr/>
        </p:nvSpPr>
        <p:spPr>
          <a:xfrm>
            <a:off x="0" y="0"/>
            <a:ext cx="9144000" cy="704850"/>
          </a:xfrm>
          <a:prstGeom prst="rect">
            <a:avLst/>
          </a:prstGeom>
        </p:spPr>
        <p:txBody>
          <a:bodyPr/>
          <a:lstStyle/>
          <a:p>
            <a:pPr algn="ctr" eaLnBrk="0" hangingPunct="0">
              <a:defRPr/>
            </a:pPr>
            <a:r>
              <a:rPr lang="es-MX" sz="2400" kern="0" dirty="0">
                <a:solidFill>
                  <a:srgbClr val="00478E"/>
                </a:solidFill>
                <a:effectLst>
                  <a:outerShdw blurRad="38100" dist="38100" dir="2700000" algn="tl">
                    <a:srgbClr val="C0C0C0"/>
                  </a:outerShdw>
                </a:effectLst>
                <a:latin typeface="Century Gothic" pitchFamily="34" charset="0"/>
                <a:cs typeface="+mn-cs"/>
              </a:rPr>
              <a:t>Almanza Villarreal Agencia Aduanal, S.C.</a:t>
            </a:r>
          </a:p>
        </p:txBody>
      </p:sp>
      <p:graphicFrame>
        <p:nvGraphicFramePr>
          <p:cNvPr id="20" name="19 Tabla"/>
          <p:cNvGraphicFramePr>
            <a:graphicFrameLocks noGrp="1"/>
          </p:cNvGraphicFramePr>
          <p:nvPr/>
        </p:nvGraphicFramePr>
        <p:xfrm>
          <a:off x="357188" y="1928813"/>
          <a:ext cx="8358187" cy="4216401"/>
        </p:xfrm>
        <a:graphic>
          <a:graphicData uri="http://schemas.openxmlformats.org/drawingml/2006/table">
            <a:tbl>
              <a:tblPr/>
              <a:tblGrid>
                <a:gridCol w="1357313"/>
                <a:gridCol w="928688"/>
                <a:gridCol w="1000125"/>
                <a:gridCol w="5072061"/>
              </a:tblGrid>
              <a:tr h="643013">
                <a:tc>
                  <a:txBody>
                    <a:bodyPr/>
                    <a:lstStyle/>
                    <a:p>
                      <a:pPr marL="0" marR="0" algn="ctr">
                        <a:lnSpc>
                          <a:spcPct val="115000"/>
                        </a:lnSpc>
                        <a:spcBef>
                          <a:spcPts val="0"/>
                        </a:spcBef>
                        <a:spcAft>
                          <a:spcPts val="0"/>
                        </a:spcAft>
                      </a:pPr>
                      <a:r>
                        <a:rPr lang="es-MX" sz="1600" b="1" dirty="0">
                          <a:solidFill>
                            <a:srgbClr val="FFFFFF"/>
                          </a:solidFill>
                          <a:latin typeface="Century Gothic" pitchFamily="34" charset="0"/>
                          <a:ea typeface="Times New Roman"/>
                          <a:cs typeface="Calibri"/>
                        </a:rPr>
                        <a:t>Empresa certificada</a:t>
                      </a:r>
                      <a:endParaRPr lang="en-US" sz="1600" dirty="0">
                        <a:latin typeface="Century Gothic" pitchFamily="34" charset="0"/>
                        <a:ea typeface="Calibri"/>
                        <a:cs typeface="Times New Roman"/>
                      </a:endParaRPr>
                    </a:p>
                  </a:txBody>
                  <a:tcPr marL="58967" marR="58967" marT="0" marB="0">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4F81BD"/>
                    </a:solidFill>
                  </a:tcPr>
                </a:tc>
                <a:tc>
                  <a:txBody>
                    <a:bodyPr/>
                    <a:lstStyle/>
                    <a:p>
                      <a:pPr marL="0" marR="0" algn="ctr">
                        <a:lnSpc>
                          <a:spcPct val="115000"/>
                        </a:lnSpc>
                        <a:spcBef>
                          <a:spcPts val="0"/>
                        </a:spcBef>
                        <a:spcAft>
                          <a:spcPts val="0"/>
                        </a:spcAft>
                      </a:pPr>
                      <a:r>
                        <a:rPr lang="es-MX" sz="1600" b="1" dirty="0">
                          <a:solidFill>
                            <a:srgbClr val="FFFFFF"/>
                          </a:solidFill>
                          <a:latin typeface="Century Gothic" pitchFamily="34" charset="0"/>
                          <a:ea typeface="Times New Roman"/>
                          <a:cs typeface="Calibri"/>
                        </a:rPr>
                        <a:t>Regla Nueva</a:t>
                      </a:r>
                      <a:endParaRPr lang="en-US" sz="1600" dirty="0">
                        <a:latin typeface="Century Gothic" pitchFamily="34" charset="0"/>
                        <a:ea typeface="Calibri"/>
                        <a:cs typeface="Times New Roman"/>
                      </a:endParaRPr>
                    </a:p>
                  </a:txBody>
                  <a:tcPr marL="58967" marR="58967" marT="0" marB="0">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4F81BD"/>
                    </a:solidFill>
                  </a:tcPr>
                </a:tc>
                <a:tc>
                  <a:txBody>
                    <a:bodyPr/>
                    <a:lstStyle/>
                    <a:p>
                      <a:pPr marL="0" marR="0" algn="ctr">
                        <a:lnSpc>
                          <a:spcPct val="115000"/>
                        </a:lnSpc>
                        <a:spcBef>
                          <a:spcPts val="0"/>
                        </a:spcBef>
                        <a:spcAft>
                          <a:spcPts val="0"/>
                        </a:spcAft>
                      </a:pPr>
                      <a:r>
                        <a:rPr lang="es-MX" sz="1600" b="1" dirty="0">
                          <a:solidFill>
                            <a:srgbClr val="FFFFFF"/>
                          </a:solidFill>
                          <a:latin typeface="Century Gothic" pitchFamily="34" charset="0"/>
                          <a:ea typeface="Times New Roman"/>
                          <a:cs typeface="Calibri"/>
                        </a:rPr>
                        <a:t>Regla Anterior</a:t>
                      </a:r>
                      <a:endParaRPr lang="en-US" sz="1600" dirty="0">
                        <a:latin typeface="Century Gothic" pitchFamily="34" charset="0"/>
                        <a:ea typeface="Calibri"/>
                        <a:cs typeface="Times New Roman"/>
                      </a:endParaRPr>
                    </a:p>
                  </a:txBody>
                  <a:tcPr marL="58967" marR="58967" marT="0" marB="0">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4F81BD"/>
                    </a:solidFill>
                  </a:tcPr>
                </a:tc>
                <a:tc>
                  <a:txBody>
                    <a:bodyPr/>
                    <a:lstStyle/>
                    <a:p>
                      <a:pPr marL="0" marR="0" algn="ctr">
                        <a:lnSpc>
                          <a:spcPct val="115000"/>
                        </a:lnSpc>
                        <a:spcBef>
                          <a:spcPts val="0"/>
                        </a:spcBef>
                        <a:spcAft>
                          <a:spcPts val="0"/>
                        </a:spcAft>
                      </a:pPr>
                      <a:r>
                        <a:rPr lang="es-MX" sz="1600" b="1" dirty="0">
                          <a:solidFill>
                            <a:srgbClr val="FFFFFF"/>
                          </a:solidFill>
                          <a:latin typeface="Century Gothic" pitchFamily="34" charset="0"/>
                          <a:ea typeface="Times New Roman"/>
                          <a:cs typeface="Calibri"/>
                        </a:rPr>
                        <a:t>Facilidad</a:t>
                      </a:r>
                      <a:endParaRPr lang="en-US" sz="1600" dirty="0">
                        <a:latin typeface="Century Gothic" pitchFamily="34" charset="0"/>
                        <a:ea typeface="Calibri"/>
                        <a:cs typeface="Times New Roman"/>
                      </a:endParaRPr>
                    </a:p>
                  </a:txBody>
                  <a:tcPr marL="58967" marR="58967" marT="0" marB="0">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4F81BD"/>
                    </a:solidFill>
                  </a:tcPr>
                </a:tc>
              </a:tr>
              <a:tr h="1051676">
                <a:tc rowSpan="3">
                  <a:txBody>
                    <a:bodyPr/>
                    <a:lstStyle/>
                    <a:p>
                      <a:pPr marL="0" marR="0">
                        <a:lnSpc>
                          <a:spcPct val="115000"/>
                        </a:lnSpc>
                        <a:spcBef>
                          <a:spcPts val="0"/>
                        </a:spcBef>
                        <a:spcAft>
                          <a:spcPts val="0"/>
                        </a:spcAft>
                      </a:pPr>
                      <a:endParaRPr lang="es-MX" sz="3200" b="1" dirty="0" smtClean="0">
                        <a:solidFill>
                          <a:schemeClr val="bg1"/>
                        </a:solidFill>
                        <a:latin typeface="Century Gothic" pitchFamily="34" charset="0"/>
                        <a:ea typeface="Times New Roman"/>
                        <a:cs typeface="Calibri"/>
                      </a:endParaRPr>
                    </a:p>
                    <a:p>
                      <a:pPr marL="0" marR="0">
                        <a:lnSpc>
                          <a:spcPct val="115000"/>
                        </a:lnSpc>
                        <a:spcBef>
                          <a:spcPts val="0"/>
                        </a:spcBef>
                        <a:spcAft>
                          <a:spcPts val="0"/>
                        </a:spcAft>
                      </a:pPr>
                      <a:endParaRPr lang="es-MX" sz="3200" b="1" dirty="0" smtClean="0">
                        <a:solidFill>
                          <a:schemeClr val="bg1"/>
                        </a:solidFill>
                        <a:latin typeface="Century Gothic" pitchFamily="34" charset="0"/>
                        <a:ea typeface="Times New Roman"/>
                        <a:cs typeface="Calibri"/>
                      </a:endParaRPr>
                    </a:p>
                    <a:p>
                      <a:pPr marL="0" marR="0" algn="ctr">
                        <a:lnSpc>
                          <a:spcPct val="115000"/>
                        </a:lnSpc>
                        <a:spcBef>
                          <a:spcPts val="0"/>
                        </a:spcBef>
                        <a:spcAft>
                          <a:spcPts val="0"/>
                        </a:spcAft>
                      </a:pPr>
                      <a:r>
                        <a:rPr lang="es-MX" sz="2400" b="1" dirty="0" smtClean="0">
                          <a:solidFill>
                            <a:schemeClr val="bg1"/>
                          </a:solidFill>
                          <a:latin typeface="Century Gothic" pitchFamily="34" charset="0"/>
                          <a:ea typeface="Times New Roman"/>
                          <a:cs typeface="Calibri"/>
                        </a:rPr>
                        <a:t>NEEC</a:t>
                      </a:r>
                      <a:endParaRPr lang="en-US" sz="2400" dirty="0">
                        <a:solidFill>
                          <a:schemeClr val="bg1"/>
                        </a:solidFill>
                        <a:latin typeface="Century Gothic" pitchFamily="34" charset="0"/>
                        <a:ea typeface="Calibri"/>
                        <a:cs typeface="Times New Roman"/>
                      </a:endParaRPr>
                    </a:p>
                  </a:txBody>
                  <a:tcPr marL="58967" marR="58967" marT="0" marB="0">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4F81BD"/>
                    </a:solidFill>
                  </a:tcPr>
                </a:tc>
                <a:tc>
                  <a:txBody>
                    <a:bodyPr/>
                    <a:lstStyle/>
                    <a:p>
                      <a:pPr marL="0" marR="0" algn="ctr">
                        <a:lnSpc>
                          <a:spcPct val="115000"/>
                        </a:lnSpc>
                        <a:spcBef>
                          <a:spcPts val="0"/>
                        </a:spcBef>
                        <a:spcAft>
                          <a:spcPts val="0"/>
                        </a:spcAft>
                      </a:pPr>
                      <a:r>
                        <a:rPr lang="es-MX" sz="1600" dirty="0">
                          <a:solidFill>
                            <a:srgbClr val="000000"/>
                          </a:solidFill>
                          <a:latin typeface="Century Gothic" pitchFamily="34" charset="0"/>
                          <a:ea typeface="Times New Roman"/>
                          <a:cs typeface="Calibri"/>
                        </a:rPr>
                        <a:t>3.8.9 I</a:t>
                      </a:r>
                      <a:endParaRPr lang="en-US" sz="1600" dirty="0">
                        <a:latin typeface="Century Gothic" pitchFamily="34" charset="0"/>
                        <a:ea typeface="Calibri"/>
                        <a:cs typeface="Times New Roman"/>
                      </a:endParaRPr>
                    </a:p>
                  </a:txBody>
                  <a:tcPr marL="58967" marR="58967" marT="0" marB="0">
                    <a:lnL>
                      <a:noFill/>
                    </a:lnL>
                    <a:lnR w="3175" cap="flat" cmpd="sng" algn="ctr">
                      <a:solidFill>
                        <a:schemeClr val="tx1"/>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D8D8D8"/>
                    </a:solidFill>
                  </a:tcPr>
                </a:tc>
                <a:tc>
                  <a:txBody>
                    <a:bodyPr/>
                    <a:lstStyle/>
                    <a:p>
                      <a:pPr marL="0" marR="0" algn="ctr">
                        <a:lnSpc>
                          <a:spcPct val="115000"/>
                        </a:lnSpc>
                        <a:spcBef>
                          <a:spcPts val="0"/>
                        </a:spcBef>
                        <a:spcAft>
                          <a:spcPts val="0"/>
                        </a:spcAft>
                      </a:pPr>
                      <a:r>
                        <a:rPr lang="es-MX" sz="1600" dirty="0">
                          <a:solidFill>
                            <a:srgbClr val="000000"/>
                          </a:solidFill>
                          <a:latin typeface="Century Gothic" pitchFamily="34" charset="0"/>
                          <a:ea typeface="Times New Roman"/>
                          <a:cs typeface="Calibri"/>
                        </a:rPr>
                        <a:t>3.8.3 II</a:t>
                      </a:r>
                      <a:endParaRPr lang="en-US" sz="1600" dirty="0">
                        <a:latin typeface="Century Gothic" pitchFamily="34" charset="0"/>
                        <a:ea typeface="Calibri"/>
                        <a:cs typeface="Times New Roman"/>
                      </a:endParaRPr>
                    </a:p>
                  </a:txBody>
                  <a:tcPr marL="58967" marR="58967"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D8D8D8"/>
                    </a:solidFill>
                  </a:tcPr>
                </a:tc>
                <a:tc>
                  <a:txBody>
                    <a:bodyPr/>
                    <a:lstStyle/>
                    <a:p>
                      <a:pPr marL="0" marR="0">
                        <a:lnSpc>
                          <a:spcPct val="115000"/>
                        </a:lnSpc>
                        <a:spcBef>
                          <a:spcPts val="0"/>
                        </a:spcBef>
                        <a:spcAft>
                          <a:spcPts val="0"/>
                        </a:spcAft>
                      </a:pPr>
                      <a:r>
                        <a:rPr lang="es-MX" sz="2000" b="1" dirty="0" smtClean="0">
                          <a:solidFill>
                            <a:srgbClr val="000000"/>
                          </a:solidFill>
                          <a:latin typeface="Century Gothic" pitchFamily="34" charset="0"/>
                          <a:ea typeface="Times New Roman"/>
                          <a:cs typeface="Calibri"/>
                        </a:rPr>
                        <a:t>Plazo </a:t>
                      </a:r>
                      <a:r>
                        <a:rPr lang="es-MX" sz="2000" b="1" dirty="0">
                          <a:solidFill>
                            <a:srgbClr val="000000"/>
                          </a:solidFill>
                          <a:latin typeface="Century Gothic" pitchFamily="34" charset="0"/>
                          <a:ea typeface="Times New Roman"/>
                          <a:cs typeface="Calibri"/>
                        </a:rPr>
                        <a:t>de 3 meses para rectificar el país de origen en importaciones en desaduanamiento </a:t>
                      </a:r>
                      <a:r>
                        <a:rPr lang="es-MX" sz="2000" b="1" dirty="0" smtClean="0">
                          <a:solidFill>
                            <a:srgbClr val="000000"/>
                          </a:solidFill>
                          <a:latin typeface="Century Gothic" pitchFamily="34" charset="0"/>
                          <a:ea typeface="Times New Roman"/>
                          <a:cs typeface="Calibri"/>
                        </a:rPr>
                        <a:t>libre.</a:t>
                      </a:r>
                      <a:endParaRPr lang="en-US" sz="2000" b="1" dirty="0">
                        <a:latin typeface="Century Gothic" pitchFamily="34" charset="0"/>
                        <a:ea typeface="Calibri"/>
                        <a:cs typeface="Times New Roman"/>
                      </a:endParaRPr>
                    </a:p>
                  </a:txBody>
                  <a:tcPr marL="58967" marR="58967" marT="0" marB="0">
                    <a:lnL w="3175" cap="flat" cmpd="sng" algn="ctr">
                      <a:solidFill>
                        <a:schemeClr val="tx1"/>
                      </a:solidFill>
                      <a:prstDash val="solid"/>
                      <a:round/>
                      <a:headEnd type="none" w="med" len="med"/>
                      <a:tailEnd type="none" w="med" len="med"/>
                    </a:lnL>
                    <a:lnR>
                      <a:noFill/>
                    </a:lnR>
                    <a:lnT w="28575" cap="flat" cmpd="sng" algn="ctr">
                      <a:solidFill>
                        <a:srgbClr val="000000"/>
                      </a:solidFill>
                      <a:prstDash val="solid"/>
                      <a:round/>
                      <a:headEnd type="none" w="med" len="med"/>
                      <a:tailEnd type="none" w="med" len="med"/>
                    </a:lnT>
                    <a:lnB>
                      <a:noFill/>
                    </a:lnB>
                    <a:solidFill>
                      <a:srgbClr val="D8D8D8"/>
                    </a:solidFill>
                  </a:tcPr>
                </a:tc>
              </a:tr>
              <a:tr h="1752793">
                <a:tc vMerge="1">
                  <a:txBody>
                    <a:bodyPr/>
                    <a:lstStyle/>
                    <a:p>
                      <a:endParaRPr lang="es-MX"/>
                    </a:p>
                  </a:txBody>
                  <a:tcPr/>
                </a:tc>
                <a:tc>
                  <a:txBody>
                    <a:bodyPr/>
                    <a:lstStyle/>
                    <a:p>
                      <a:pPr marL="0" marR="0" algn="ctr">
                        <a:lnSpc>
                          <a:spcPct val="115000"/>
                        </a:lnSpc>
                        <a:spcBef>
                          <a:spcPts val="0"/>
                        </a:spcBef>
                        <a:spcAft>
                          <a:spcPts val="0"/>
                        </a:spcAft>
                      </a:pPr>
                      <a:r>
                        <a:rPr lang="es-MX" sz="1600" dirty="0">
                          <a:solidFill>
                            <a:srgbClr val="000000"/>
                          </a:solidFill>
                          <a:latin typeface="Century Gothic" pitchFamily="34" charset="0"/>
                          <a:ea typeface="Times New Roman"/>
                          <a:cs typeface="Calibri"/>
                        </a:rPr>
                        <a:t>3.8.9 II</a:t>
                      </a:r>
                      <a:endParaRPr lang="en-US" sz="1600" dirty="0">
                        <a:latin typeface="Century Gothic" pitchFamily="34" charset="0"/>
                        <a:ea typeface="Calibri"/>
                        <a:cs typeface="Times New Roman"/>
                      </a:endParaRPr>
                    </a:p>
                  </a:txBody>
                  <a:tcPr marL="58967" marR="58967" marT="0" marB="0">
                    <a:lnL>
                      <a:noFill/>
                    </a:lnL>
                    <a:lnR w="3175" cap="flat" cmpd="sng" algn="ctr">
                      <a:solidFill>
                        <a:schemeClr val="tx1"/>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s-MX" sz="1600" dirty="0">
                          <a:solidFill>
                            <a:srgbClr val="000000"/>
                          </a:solidFill>
                          <a:latin typeface="Century Gothic" pitchFamily="34" charset="0"/>
                          <a:ea typeface="Times New Roman"/>
                          <a:cs typeface="Calibri"/>
                        </a:rPr>
                        <a:t>3.8.3.III y 3.8.4 XXIV</a:t>
                      </a:r>
                      <a:endParaRPr lang="en-US" sz="1600" dirty="0">
                        <a:latin typeface="Century Gothic" pitchFamily="34" charset="0"/>
                        <a:ea typeface="Calibri"/>
                        <a:cs typeface="Times New Roman"/>
                      </a:endParaRPr>
                    </a:p>
                  </a:txBody>
                  <a:tcPr marL="58967" marR="58967"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a:noFill/>
                    </a:lnB>
                  </a:tcPr>
                </a:tc>
                <a:tc>
                  <a:txBody>
                    <a:bodyPr/>
                    <a:lstStyle/>
                    <a:p>
                      <a:pPr marL="0" marR="0">
                        <a:lnSpc>
                          <a:spcPct val="115000"/>
                        </a:lnSpc>
                        <a:spcBef>
                          <a:spcPts val="0"/>
                        </a:spcBef>
                        <a:spcAft>
                          <a:spcPts val="0"/>
                        </a:spcAft>
                      </a:pPr>
                      <a:r>
                        <a:rPr lang="es-MX" sz="2000" dirty="0">
                          <a:solidFill>
                            <a:srgbClr val="000000"/>
                          </a:solidFill>
                          <a:latin typeface="Century Gothic" pitchFamily="34" charset="0"/>
                          <a:ea typeface="Times New Roman"/>
                          <a:cs typeface="Calibri"/>
                        </a:rPr>
                        <a:t>Plazo de 30 días para aumentar (R1)   cantidad, volumen y otros datos que permitan cuantificar mercancía. De importación temporal y definitivo en desaduanamiento libre.</a:t>
                      </a:r>
                      <a:endParaRPr lang="en-US" sz="2000" dirty="0">
                        <a:latin typeface="Century Gothic" pitchFamily="34" charset="0"/>
                        <a:ea typeface="Calibri"/>
                        <a:cs typeface="Times New Roman"/>
                      </a:endParaRPr>
                    </a:p>
                  </a:txBody>
                  <a:tcPr marL="58967" marR="58967" marT="0" marB="0">
                    <a:lnL w="3175" cap="flat" cmpd="sng" algn="ctr">
                      <a:solidFill>
                        <a:schemeClr val="tx1"/>
                      </a:solidFill>
                      <a:prstDash val="solid"/>
                      <a:round/>
                      <a:headEnd type="none" w="med" len="med"/>
                      <a:tailEnd type="none" w="med" len="med"/>
                    </a:lnL>
                    <a:lnR>
                      <a:noFill/>
                    </a:lnR>
                    <a:lnT>
                      <a:noFill/>
                    </a:lnT>
                    <a:lnB>
                      <a:noFill/>
                    </a:lnB>
                  </a:tcPr>
                </a:tc>
              </a:tr>
              <a:tr h="768919">
                <a:tc vMerge="1">
                  <a:txBody>
                    <a:bodyPr/>
                    <a:lstStyle/>
                    <a:p>
                      <a:endParaRPr lang="es-MX"/>
                    </a:p>
                  </a:txBody>
                  <a:tcPr/>
                </a:tc>
                <a:tc>
                  <a:txBody>
                    <a:bodyPr/>
                    <a:lstStyle/>
                    <a:p>
                      <a:pPr marL="0" marR="0" algn="ctr">
                        <a:lnSpc>
                          <a:spcPct val="115000"/>
                        </a:lnSpc>
                        <a:spcBef>
                          <a:spcPts val="0"/>
                        </a:spcBef>
                        <a:spcAft>
                          <a:spcPts val="0"/>
                        </a:spcAft>
                      </a:pPr>
                      <a:r>
                        <a:rPr lang="es-MX" sz="1600" dirty="0">
                          <a:solidFill>
                            <a:srgbClr val="000000"/>
                          </a:solidFill>
                          <a:latin typeface="Century Gothic" pitchFamily="34" charset="0"/>
                          <a:ea typeface="Times New Roman"/>
                          <a:cs typeface="Calibri"/>
                        </a:rPr>
                        <a:t>3.8.9 III</a:t>
                      </a:r>
                      <a:endParaRPr lang="en-US" sz="1600" dirty="0">
                        <a:latin typeface="Century Gothic" pitchFamily="34" charset="0"/>
                        <a:ea typeface="Calibri"/>
                        <a:cs typeface="Times New Roman"/>
                      </a:endParaRPr>
                    </a:p>
                  </a:txBody>
                  <a:tcPr marL="58967" marR="58967" marT="0" marB="0">
                    <a:lnL>
                      <a:noFill/>
                    </a:lnL>
                    <a:lnR w="3175" cap="flat" cmpd="sng" algn="ctr">
                      <a:solidFill>
                        <a:schemeClr val="tx1"/>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D8D8D8"/>
                    </a:solidFill>
                  </a:tcPr>
                </a:tc>
                <a:tc>
                  <a:txBody>
                    <a:bodyPr/>
                    <a:lstStyle/>
                    <a:p>
                      <a:pPr marL="0" marR="0" algn="ctr">
                        <a:lnSpc>
                          <a:spcPct val="115000"/>
                        </a:lnSpc>
                        <a:spcBef>
                          <a:spcPts val="0"/>
                        </a:spcBef>
                        <a:spcAft>
                          <a:spcPts val="0"/>
                        </a:spcAft>
                      </a:pPr>
                      <a:r>
                        <a:rPr lang="es-MX" sz="1600" dirty="0">
                          <a:solidFill>
                            <a:srgbClr val="000000"/>
                          </a:solidFill>
                          <a:latin typeface="Century Gothic" pitchFamily="34" charset="0"/>
                          <a:ea typeface="Times New Roman"/>
                          <a:cs typeface="Calibri"/>
                        </a:rPr>
                        <a:t>3.8.3 IV</a:t>
                      </a:r>
                      <a:endParaRPr lang="en-US" sz="1600" dirty="0">
                        <a:latin typeface="Century Gothic" pitchFamily="34" charset="0"/>
                        <a:ea typeface="Calibri"/>
                        <a:cs typeface="Times New Roman"/>
                      </a:endParaRPr>
                    </a:p>
                  </a:txBody>
                  <a:tcPr marL="58967" marR="58967"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D8D8D8"/>
                    </a:solidFill>
                  </a:tcPr>
                </a:tc>
                <a:tc>
                  <a:txBody>
                    <a:bodyPr/>
                    <a:lstStyle/>
                    <a:p>
                      <a:pPr marL="0" marR="0">
                        <a:lnSpc>
                          <a:spcPct val="115000"/>
                        </a:lnSpc>
                        <a:spcBef>
                          <a:spcPts val="0"/>
                        </a:spcBef>
                        <a:spcAft>
                          <a:spcPts val="0"/>
                        </a:spcAft>
                      </a:pPr>
                      <a:r>
                        <a:rPr lang="es-MX" sz="2000" b="1" dirty="0">
                          <a:solidFill>
                            <a:srgbClr val="000000"/>
                          </a:solidFill>
                          <a:latin typeface="Century Gothic" pitchFamily="34" charset="0"/>
                          <a:ea typeface="Times New Roman"/>
                          <a:cs typeface="Calibri"/>
                        </a:rPr>
                        <a:t>Regularización de mercancías durante </a:t>
                      </a:r>
                      <a:r>
                        <a:rPr lang="es-MX" sz="2000" b="1" baseline="0" dirty="0" smtClean="0">
                          <a:solidFill>
                            <a:srgbClr val="000000"/>
                          </a:solidFill>
                          <a:latin typeface="Century Gothic" pitchFamily="34" charset="0"/>
                          <a:ea typeface="Times New Roman"/>
                          <a:cs typeface="Calibri"/>
                        </a:rPr>
                        <a:t> las </a:t>
                      </a:r>
                      <a:r>
                        <a:rPr lang="es-MX" sz="2000" b="1" dirty="0" smtClean="0">
                          <a:solidFill>
                            <a:srgbClr val="000000"/>
                          </a:solidFill>
                          <a:latin typeface="Century Gothic" pitchFamily="34" charset="0"/>
                          <a:ea typeface="Times New Roman"/>
                          <a:cs typeface="Calibri"/>
                        </a:rPr>
                        <a:t>facultades </a:t>
                      </a:r>
                      <a:r>
                        <a:rPr lang="es-MX" sz="2000" b="1" dirty="0">
                          <a:solidFill>
                            <a:srgbClr val="000000"/>
                          </a:solidFill>
                          <a:latin typeface="Century Gothic" pitchFamily="34" charset="0"/>
                          <a:ea typeface="Times New Roman"/>
                          <a:cs typeface="Calibri"/>
                        </a:rPr>
                        <a:t>de </a:t>
                      </a:r>
                      <a:r>
                        <a:rPr lang="es-MX" sz="2000" b="1" dirty="0" smtClean="0">
                          <a:solidFill>
                            <a:srgbClr val="000000"/>
                          </a:solidFill>
                          <a:latin typeface="Century Gothic" pitchFamily="34" charset="0"/>
                          <a:ea typeface="Times New Roman"/>
                          <a:cs typeface="Calibri"/>
                        </a:rPr>
                        <a:t>comprobación.</a:t>
                      </a:r>
                      <a:endParaRPr lang="en-US" sz="2000" b="1" dirty="0">
                        <a:latin typeface="Century Gothic" pitchFamily="34" charset="0"/>
                        <a:ea typeface="Calibri"/>
                        <a:cs typeface="Times New Roman"/>
                      </a:endParaRPr>
                    </a:p>
                  </a:txBody>
                  <a:tcPr marL="58967" marR="58967" marT="0" marB="0">
                    <a:lnL w="3175" cap="flat" cmpd="sng" algn="ctr">
                      <a:solidFill>
                        <a:schemeClr val="tx1"/>
                      </a:solidFill>
                      <a:prstDash val="solid"/>
                      <a:round/>
                      <a:headEnd type="none" w="med" len="med"/>
                      <a:tailEnd type="none" w="med" len="med"/>
                    </a:lnL>
                    <a:lnR>
                      <a:noFill/>
                    </a:lnR>
                    <a:lnT>
                      <a:noFill/>
                    </a:lnT>
                    <a:lnB w="28575" cap="flat" cmpd="sng" algn="ctr">
                      <a:solidFill>
                        <a:srgbClr val="000000"/>
                      </a:solidFill>
                      <a:prstDash val="solid"/>
                      <a:round/>
                      <a:headEnd type="none" w="med" len="med"/>
                      <a:tailEnd type="none" w="med" len="med"/>
                    </a:lnB>
                    <a:solidFill>
                      <a:srgbClr val="D8D8D8"/>
                    </a:solidFill>
                  </a:tcPr>
                </a:tc>
              </a:tr>
            </a:tbl>
          </a:graphicData>
        </a:graphic>
      </p:graphicFrame>
      <p:pic>
        <p:nvPicPr>
          <p:cNvPr id="120862" name="Picture 5"/>
          <p:cNvPicPr>
            <a:picLocks noChangeAspect="1" noChangeArrowheads="1"/>
          </p:cNvPicPr>
          <p:nvPr/>
        </p:nvPicPr>
        <p:blipFill>
          <a:blip r:embed="rId3" cstate="print"/>
          <a:srcRect l="2022" t="39258" r="65993" b="28516"/>
          <a:stretch>
            <a:fillRect/>
          </a:stretch>
        </p:blipFill>
        <p:spPr bwMode="auto">
          <a:xfrm>
            <a:off x="1571625" y="6286500"/>
            <a:ext cx="1004888" cy="571500"/>
          </a:xfrm>
          <a:prstGeom prst="rect">
            <a:avLst/>
          </a:prstGeom>
          <a:noFill/>
          <a:ln w="9525">
            <a:noFill/>
            <a:miter lim="800000"/>
            <a:headEnd/>
            <a:tailEnd/>
          </a:ln>
        </p:spPr>
      </p:pic>
      <p:sp>
        <p:nvSpPr>
          <p:cNvPr id="19" name="18 Botón de acción: Documento">
            <a:hlinkClick r:id="rId4" action="ppaction://hlinksldjump" highlightClick="1"/>
          </p:cNvPr>
          <p:cNvSpPr/>
          <p:nvPr/>
        </p:nvSpPr>
        <p:spPr bwMode="auto">
          <a:xfrm>
            <a:off x="2000250" y="5643563"/>
            <a:ext cx="357188" cy="357187"/>
          </a:xfrm>
          <a:prstGeom prst="actionButtonDocumen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a:lstStyle/>
          <a:p>
            <a:pPr algn="ctr" eaLnBrk="0" hangingPunct="0">
              <a:defRPr/>
            </a:pPr>
            <a:endParaRPr lang="es-MX" dirty="0">
              <a:solidFill>
                <a:schemeClr val="tx1"/>
              </a:solidFill>
              <a:latin typeface="Arial" charset="0"/>
            </a:endParaRPr>
          </a:p>
        </p:txBody>
      </p:sp>
      <p:sp>
        <p:nvSpPr>
          <p:cNvPr id="21" name="20 Botón de acción: Documento">
            <a:hlinkClick r:id="rId5" action="ppaction://hlinksldjump" highlightClick="1"/>
          </p:cNvPr>
          <p:cNvSpPr/>
          <p:nvPr/>
        </p:nvSpPr>
        <p:spPr bwMode="auto">
          <a:xfrm>
            <a:off x="2000250" y="3071813"/>
            <a:ext cx="357188" cy="357187"/>
          </a:xfrm>
          <a:prstGeom prst="actionButtonDocumen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a:lstStyle/>
          <a:p>
            <a:pPr algn="ctr" eaLnBrk="0" hangingPunct="0">
              <a:defRPr/>
            </a:pPr>
            <a:endParaRPr lang="es-MX" dirty="0">
              <a:solidFill>
                <a:schemeClr val="tx1"/>
              </a:solidFill>
              <a:latin typeface="Arial" charset="0"/>
            </a:endParaRPr>
          </a:p>
        </p:txBody>
      </p:sp>
      <p:sp>
        <p:nvSpPr>
          <p:cNvPr id="22" name="18 CuadroTexto"/>
          <p:cNvSpPr txBox="1">
            <a:spLocks noChangeArrowheads="1"/>
          </p:cNvSpPr>
          <p:nvPr/>
        </p:nvSpPr>
        <p:spPr bwMode="auto">
          <a:xfrm>
            <a:off x="857250" y="500063"/>
            <a:ext cx="7429500" cy="554037"/>
          </a:xfrm>
          <a:prstGeom prst="rect">
            <a:avLst/>
          </a:prstGeom>
          <a:noFill/>
          <a:ln w="9525">
            <a:noFill/>
            <a:miter lim="800000"/>
            <a:headEnd/>
            <a:tailEnd/>
          </a:ln>
        </p:spPr>
        <p:txBody>
          <a:bodyPr>
            <a:spAutoFit/>
          </a:bodyPr>
          <a:lstStyle/>
          <a:p>
            <a:pPr algn="ctr" eaLnBrk="0" hangingPunct="0"/>
            <a:r>
              <a:rPr lang="es-MX" sz="3000" b="1">
                <a:solidFill>
                  <a:srgbClr val="00478E"/>
                </a:solidFill>
                <a:latin typeface="Century Gothic" pitchFamily="34" charset="0"/>
              </a:rPr>
              <a:t>COMPARATIVO DE FACILIDADES </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1000"/>
                                        <p:tgtEl>
                                          <p:spTgt spid="21"/>
                                        </p:tgtEl>
                                      </p:cBhvr>
                                    </p:animEffect>
                                    <p:anim calcmode="lin" valueType="num">
                                      <p:cBhvr>
                                        <p:cTn id="18" dur="1000" fill="hold"/>
                                        <p:tgtEl>
                                          <p:spTgt spid="21"/>
                                        </p:tgtEl>
                                        <p:attrNameLst>
                                          <p:attrName>ppt_x</p:attrName>
                                        </p:attrNameLst>
                                      </p:cBhvr>
                                      <p:tavLst>
                                        <p:tav tm="0">
                                          <p:val>
                                            <p:strVal val="#ppt_x"/>
                                          </p:val>
                                        </p:tav>
                                        <p:tav tm="100000">
                                          <p:val>
                                            <p:strVal val="#ppt_x"/>
                                          </p:val>
                                        </p:tav>
                                      </p:tavLst>
                                    </p:anim>
                                    <p:anim calcmode="lin" valueType="num">
                                      <p:cBhvr>
                                        <p:cTn id="19" dur="1000" fill="hold"/>
                                        <p:tgtEl>
                                          <p:spTgt spid="21"/>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1000"/>
                                        <p:tgtEl>
                                          <p:spTgt spid="19"/>
                                        </p:tgtEl>
                                      </p:cBhvr>
                                    </p:animEffect>
                                    <p:anim calcmode="lin" valueType="num">
                                      <p:cBhvr>
                                        <p:cTn id="23" dur="1000" fill="hold"/>
                                        <p:tgtEl>
                                          <p:spTgt spid="19"/>
                                        </p:tgtEl>
                                        <p:attrNameLst>
                                          <p:attrName>ppt_x</p:attrName>
                                        </p:attrNameLst>
                                      </p:cBhvr>
                                      <p:tavLst>
                                        <p:tav tm="0">
                                          <p:val>
                                            <p:strVal val="#ppt_x"/>
                                          </p:val>
                                        </p:tav>
                                        <p:tav tm="100000">
                                          <p:val>
                                            <p:strVal val="#ppt_x"/>
                                          </p:val>
                                        </p:tav>
                                      </p:tavLst>
                                    </p:anim>
                                    <p:anim calcmode="lin" valueType="num">
                                      <p:cBhvr>
                                        <p:cTn id="24"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animBg="1"/>
      <p:bldP spid="22" grpId="0"/>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858" name="Picture 5"/>
          <p:cNvPicPr>
            <a:picLocks noChangeAspect="1" noChangeArrowheads="1"/>
          </p:cNvPicPr>
          <p:nvPr/>
        </p:nvPicPr>
        <p:blipFill>
          <a:blip r:embed="rId3" cstate="print"/>
          <a:srcRect l="2022" t="39258" r="65993" b="28516"/>
          <a:stretch>
            <a:fillRect/>
          </a:stretch>
        </p:blipFill>
        <p:spPr bwMode="auto">
          <a:xfrm>
            <a:off x="1571625" y="6286500"/>
            <a:ext cx="1004888" cy="571500"/>
          </a:xfrm>
          <a:prstGeom prst="rect">
            <a:avLst/>
          </a:prstGeom>
          <a:noFill/>
          <a:ln w="9525">
            <a:noFill/>
            <a:miter lim="800000"/>
            <a:headEnd/>
            <a:tailEnd/>
          </a:ln>
        </p:spPr>
      </p:pic>
      <p:sp>
        <p:nvSpPr>
          <p:cNvPr id="121859" name="Text Box 11"/>
          <p:cNvSpPr txBox="1">
            <a:spLocks noChangeArrowheads="1"/>
          </p:cNvSpPr>
          <p:nvPr/>
        </p:nvSpPr>
        <p:spPr bwMode="auto">
          <a:xfrm>
            <a:off x="1403350" y="1341438"/>
            <a:ext cx="6192838" cy="366712"/>
          </a:xfrm>
          <a:prstGeom prst="rect">
            <a:avLst/>
          </a:prstGeom>
          <a:noFill/>
          <a:ln w="9525">
            <a:noFill/>
            <a:miter lim="800000"/>
            <a:headEnd/>
            <a:tailEnd/>
          </a:ln>
        </p:spPr>
        <p:txBody>
          <a:bodyPr>
            <a:spAutoFit/>
          </a:bodyPr>
          <a:lstStyle/>
          <a:p>
            <a:pPr eaLnBrk="0" hangingPunct="0">
              <a:spcBef>
                <a:spcPct val="50000"/>
              </a:spcBef>
            </a:pPr>
            <a:endParaRPr lang="en-US"/>
          </a:p>
        </p:txBody>
      </p:sp>
      <p:cxnSp>
        <p:nvCxnSpPr>
          <p:cNvPr id="11" name="10 Conector recto"/>
          <p:cNvCxnSpPr/>
          <p:nvPr/>
        </p:nvCxnSpPr>
        <p:spPr>
          <a:xfrm rot="5400000">
            <a:off x="7786688" y="5572125"/>
            <a:ext cx="2571750"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3" name="12 Conector recto"/>
          <p:cNvCxnSpPr/>
          <p:nvPr/>
        </p:nvCxnSpPr>
        <p:spPr>
          <a:xfrm rot="5400000">
            <a:off x="7786687" y="5643563"/>
            <a:ext cx="24288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4" name="13 Conector recto"/>
          <p:cNvCxnSpPr/>
          <p:nvPr/>
        </p:nvCxnSpPr>
        <p:spPr>
          <a:xfrm rot="5400000">
            <a:off x="7858125" y="5786438"/>
            <a:ext cx="214312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5" name="14 Conector recto"/>
          <p:cNvCxnSpPr/>
          <p:nvPr/>
        </p:nvCxnSpPr>
        <p:spPr>
          <a:xfrm>
            <a:off x="5429250" y="6715125"/>
            <a:ext cx="3714750"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6" name="15 Conector recto"/>
          <p:cNvCxnSpPr/>
          <p:nvPr/>
        </p:nvCxnSpPr>
        <p:spPr>
          <a:xfrm>
            <a:off x="6143625" y="6643688"/>
            <a:ext cx="30003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7" name="16 Conector recto"/>
          <p:cNvCxnSpPr/>
          <p:nvPr/>
        </p:nvCxnSpPr>
        <p:spPr>
          <a:xfrm>
            <a:off x="6715125" y="6572250"/>
            <a:ext cx="24288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sp>
        <p:nvSpPr>
          <p:cNvPr id="18" name="Rectangle 2"/>
          <p:cNvSpPr txBox="1">
            <a:spLocks noChangeArrowheads="1"/>
          </p:cNvSpPr>
          <p:nvPr/>
        </p:nvSpPr>
        <p:spPr>
          <a:xfrm>
            <a:off x="0" y="0"/>
            <a:ext cx="9144000" cy="704850"/>
          </a:xfrm>
          <a:prstGeom prst="rect">
            <a:avLst/>
          </a:prstGeom>
        </p:spPr>
        <p:txBody>
          <a:bodyPr/>
          <a:lstStyle/>
          <a:p>
            <a:pPr algn="ctr" eaLnBrk="0" hangingPunct="0">
              <a:defRPr/>
            </a:pPr>
            <a:r>
              <a:rPr lang="es-MX" sz="2400" kern="0" dirty="0">
                <a:solidFill>
                  <a:srgbClr val="00478E"/>
                </a:solidFill>
                <a:effectLst>
                  <a:outerShdw blurRad="38100" dist="38100" dir="2700000" algn="tl">
                    <a:srgbClr val="C0C0C0"/>
                  </a:outerShdw>
                </a:effectLst>
                <a:latin typeface="Century Gothic" pitchFamily="34" charset="0"/>
                <a:cs typeface="+mn-cs"/>
              </a:rPr>
              <a:t>Almanza Villarreal Agencia Aduanal, S.C.</a:t>
            </a:r>
          </a:p>
        </p:txBody>
      </p:sp>
      <p:graphicFrame>
        <p:nvGraphicFramePr>
          <p:cNvPr id="12" name="11 Tabla"/>
          <p:cNvGraphicFramePr>
            <a:graphicFrameLocks noGrp="1"/>
          </p:cNvGraphicFramePr>
          <p:nvPr/>
        </p:nvGraphicFramePr>
        <p:xfrm>
          <a:off x="357188" y="1857375"/>
          <a:ext cx="8358187" cy="4416552"/>
        </p:xfrm>
        <a:graphic>
          <a:graphicData uri="http://schemas.openxmlformats.org/drawingml/2006/table">
            <a:tbl>
              <a:tblPr/>
              <a:tblGrid>
                <a:gridCol w="1357313"/>
                <a:gridCol w="1000125"/>
                <a:gridCol w="928688"/>
                <a:gridCol w="5072061"/>
              </a:tblGrid>
              <a:tr h="560816">
                <a:tc>
                  <a:txBody>
                    <a:bodyPr/>
                    <a:lstStyle/>
                    <a:p>
                      <a:pPr marL="0" marR="0" algn="ctr">
                        <a:lnSpc>
                          <a:spcPct val="115000"/>
                        </a:lnSpc>
                        <a:spcBef>
                          <a:spcPts val="0"/>
                        </a:spcBef>
                        <a:spcAft>
                          <a:spcPts val="0"/>
                        </a:spcAft>
                      </a:pPr>
                      <a:r>
                        <a:rPr lang="es-MX" sz="1600" b="1" dirty="0">
                          <a:solidFill>
                            <a:srgbClr val="FFFFFF"/>
                          </a:solidFill>
                          <a:latin typeface="Century Gothic" pitchFamily="34" charset="0"/>
                          <a:ea typeface="Times New Roman"/>
                          <a:cs typeface="Calibri"/>
                        </a:rPr>
                        <a:t>Empresa certificada</a:t>
                      </a:r>
                      <a:endParaRPr lang="en-US" sz="1600" dirty="0">
                        <a:latin typeface="Century Gothic" pitchFamily="34" charset="0"/>
                        <a:ea typeface="Calibri"/>
                        <a:cs typeface="Times New Roman"/>
                      </a:endParaRPr>
                    </a:p>
                  </a:txBody>
                  <a:tcPr marL="58967" marR="58967" marT="0" marB="0">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4F81BD"/>
                    </a:solidFill>
                  </a:tcPr>
                </a:tc>
                <a:tc>
                  <a:txBody>
                    <a:bodyPr/>
                    <a:lstStyle/>
                    <a:p>
                      <a:pPr marL="0" marR="0" algn="ctr">
                        <a:lnSpc>
                          <a:spcPct val="115000"/>
                        </a:lnSpc>
                        <a:spcBef>
                          <a:spcPts val="0"/>
                        </a:spcBef>
                        <a:spcAft>
                          <a:spcPts val="0"/>
                        </a:spcAft>
                      </a:pPr>
                      <a:r>
                        <a:rPr lang="es-MX" sz="1600" b="1" dirty="0">
                          <a:solidFill>
                            <a:srgbClr val="FFFFFF"/>
                          </a:solidFill>
                          <a:latin typeface="Century Gothic" pitchFamily="34" charset="0"/>
                          <a:ea typeface="Times New Roman"/>
                          <a:cs typeface="Calibri"/>
                        </a:rPr>
                        <a:t>Regla Nueva</a:t>
                      </a:r>
                      <a:endParaRPr lang="en-US" sz="1600" dirty="0">
                        <a:latin typeface="Century Gothic" pitchFamily="34" charset="0"/>
                        <a:ea typeface="Calibri"/>
                        <a:cs typeface="Times New Roman"/>
                      </a:endParaRPr>
                    </a:p>
                  </a:txBody>
                  <a:tcPr marL="58967" marR="58967" marT="0" marB="0">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4F81BD"/>
                    </a:solidFill>
                  </a:tcPr>
                </a:tc>
                <a:tc>
                  <a:txBody>
                    <a:bodyPr/>
                    <a:lstStyle/>
                    <a:p>
                      <a:pPr marL="0" marR="0" algn="ctr">
                        <a:lnSpc>
                          <a:spcPct val="115000"/>
                        </a:lnSpc>
                        <a:spcBef>
                          <a:spcPts val="0"/>
                        </a:spcBef>
                        <a:spcAft>
                          <a:spcPts val="0"/>
                        </a:spcAft>
                      </a:pPr>
                      <a:r>
                        <a:rPr lang="es-MX" sz="1600" b="1" dirty="0">
                          <a:solidFill>
                            <a:srgbClr val="FFFFFF"/>
                          </a:solidFill>
                          <a:latin typeface="Century Gothic" pitchFamily="34" charset="0"/>
                          <a:ea typeface="Times New Roman"/>
                          <a:cs typeface="Calibri"/>
                        </a:rPr>
                        <a:t>Regla Anterior</a:t>
                      </a:r>
                      <a:endParaRPr lang="en-US" sz="1600" dirty="0">
                        <a:latin typeface="Century Gothic" pitchFamily="34" charset="0"/>
                        <a:ea typeface="Calibri"/>
                        <a:cs typeface="Times New Roman"/>
                      </a:endParaRPr>
                    </a:p>
                  </a:txBody>
                  <a:tcPr marL="58967" marR="58967" marT="0" marB="0">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4F81BD"/>
                    </a:solidFill>
                  </a:tcPr>
                </a:tc>
                <a:tc>
                  <a:txBody>
                    <a:bodyPr/>
                    <a:lstStyle/>
                    <a:p>
                      <a:pPr marL="0" marR="0" algn="ctr">
                        <a:lnSpc>
                          <a:spcPct val="115000"/>
                        </a:lnSpc>
                        <a:spcBef>
                          <a:spcPts val="0"/>
                        </a:spcBef>
                        <a:spcAft>
                          <a:spcPts val="0"/>
                        </a:spcAft>
                      </a:pPr>
                      <a:r>
                        <a:rPr lang="es-MX" sz="1600" b="1" dirty="0">
                          <a:solidFill>
                            <a:srgbClr val="FFFFFF"/>
                          </a:solidFill>
                          <a:latin typeface="Century Gothic" pitchFamily="34" charset="0"/>
                          <a:ea typeface="Times New Roman"/>
                          <a:cs typeface="Calibri"/>
                        </a:rPr>
                        <a:t>Facilidad</a:t>
                      </a:r>
                      <a:endParaRPr lang="en-US" sz="1600" dirty="0">
                        <a:latin typeface="Century Gothic" pitchFamily="34" charset="0"/>
                        <a:ea typeface="Calibri"/>
                        <a:cs typeface="Times New Roman"/>
                      </a:endParaRPr>
                    </a:p>
                  </a:txBody>
                  <a:tcPr marL="58967" marR="58967" marT="0" marB="0">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4F81BD"/>
                    </a:solidFill>
                  </a:tcPr>
                </a:tc>
              </a:tr>
              <a:tr h="1402040">
                <a:tc rowSpan="4">
                  <a:txBody>
                    <a:bodyPr/>
                    <a:lstStyle/>
                    <a:p>
                      <a:pPr marL="0" marR="0">
                        <a:lnSpc>
                          <a:spcPct val="115000"/>
                        </a:lnSpc>
                        <a:spcBef>
                          <a:spcPts val="0"/>
                        </a:spcBef>
                        <a:spcAft>
                          <a:spcPts val="0"/>
                        </a:spcAft>
                      </a:pPr>
                      <a:endParaRPr lang="es-MX" sz="2400" b="1" dirty="0" smtClean="0">
                        <a:solidFill>
                          <a:schemeClr val="bg1"/>
                        </a:solidFill>
                        <a:latin typeface="Century Gothic" pitchFamily="34" charset="0"/>
                        <a:ea typeface="Times New Roman"/>
                        <a:cs typeface="Calibri"/>
                      </a:endParaRPr>
                    </a:p>
                    <a:p>
                      <a:pPr marL="0" marR="0">
                        <a:lnSpc>
                          <a:spcPct val="115000"/>
                        </a:lnSpc>
                        <a:spcBef>
                          <a:spcPts val="0"/>
                        </a:spcBef>
                        <a:spcAft>
                          <a:spcPts val="0"/>
                        </a:spcAft>
                      </a:pPr>
                      <a:endParaRPr lang="es-MX" sz="2400" b="1" dirty="0" smtClean="0">
                        <a:solidFill>
                          <a:schemeClr val="bg1"/>
                        </a:solidFill>
                        <a:latin typeface="Century Gothic" pitchFamily="34" charset="0"/>
                        <a:ea typeface="Times New Roman"/>
                        <a:cs typeface="Calibri"/>
                      </a:endParaRPr>
                    </a:p>
                    <a:p>
                      <a:pPr marL="0" marR="0">
                        <a:lnSpc>
                          <a:spcPct val="115000"/>
                        </a:lnSpc>
                        <a:spcBef>
                          <a:spcPts val="0"/>
                        </a:spcBef>
                        <a:spcAft>
                          <a:spcPts val="0"/>
                        </a:spcAft>
                      </a:pPr>
                      <a:endParaRPr lang="es-MX" sz="2400" b="1" dirty="0" smtClean="0">
                        <a:solidFill>
                          <a:schemeClr val="bg1"/>
                        </a:solidFill>
                        <a:latin typeface="Century Gothic" pitchFamily="34" charset="0"/>
                        <a:ea typeface="Times New Roman"/>
                        <a:cs typeface="Calibri"/>
                      </a:endParaRPr>
                    </a:p>
                    <a:p>
                      <a:pPr marL="0" marR="0" algn="ctr">
                        <a:lnSpc>
                          <a:spcPct val="115000"/>
                        </a:lnSpc>
                        <a:spcBef>
                          <a:spcPts val="0"/>
                        </a:spcBef>
                        <a:spcAft>
                          <a:spcPts val="0"/>
                        </a:spcAft>
                      </a:pPr>
                      <a:r>
                        <a:rPr lang="es-MX" sz="2400" b="1" dirty="0" smtClean="0">
                          <a:solidFill>
                            <a:schemeClr val="bg1"/>
                          </a:solidFill>
                          <a:latin typeface="Century Gothic" pitchFamily="34" charset="0"/>
                          <a:ea typeface="Times New Roman"/>
                          <a:cs typeface="Calibri"/>
                        </a:rPr>
                        <a:t>NEEC</a:t>
                      </a:r>
                      <a:endParaRPr lang="en-US" sz="2400" dirty="0">
                        <a:solidFill>
                          <a:schemeClr val="bg1"/>
                        </a:solidFill>
                        <a:latin typeface="Century Gothic" pitchFamily="34" charset="0"/>
                        <a:ea typeface="Calibri"/>
                        <a:cs typeface="Times New Roman"/>
                      </a:endParaRPr>
                    </a:p>
                  </a:txBody>
                  <a:tcPr marL="58967" marR="58967" marT="0" marB="0">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4F81BD"/>
                    </a:solidFill>
                  </a:tcPr>
                </a:tc>
                <a:tc>
                  <a:txBody>
                    <a:bodyPr/>
                    <a:lstStyle/>
                    <a:p>
                      <a:pPr marL="0" marR="0" algn="ctr">
                        <a:lnSpc>
                          <a:spcPct val="115000"/>
                        </a:lnSpc>
                        <a:spcBef>
                          <a:spcPts val="0"/>
                        </a:spcBef>
                        <a:spcAft>
                          <a:spcPts val="0"/>
                        </a:spcAft>
                      </a:pPr>
                      <a:r>
                        <a:rPr lang="es-MX" sz="1600" dirty="0">
                          <a:solidFill>
                            <a:srgbClr val="000000"/>
                          </a:solidFill>
                          <a:latin typeface="Century Gothic" pitchFamily="34" charset="0"/>
                          <a:ea typeface="Times New Roman"/>
                          <a:cs typeface="Calibri"/>
                        </a:rPr>
                        <a:t>3.8.9 IV</a:t>
                      </a:r>
                      <a:endParaRPr lang="en-US" sz="1600" dirty="0">
                        <a:latin typeface="Century Gothic" pitchFamily="34" charset="0"/>
                        <a:ea typeface="Calibri"/>
                        <a:cs typeface="Times New Roman"/>
                      </a:endParaRPr>
                    </a:p>
                  </a:txBody>
                  <a:tcPr marL="58967" marR="58967" marT="0" marB="0">
                    <a:lnL>
                      <a:noFill/>
                    </a:lnL>
                    <a:lnR w="3175" cap="flat" cmpd="sng" algn="ctr">
                      <a:solidFill>
                        <a:schemeClr val="tx1"/>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D8D8D8"/>
                    </a:solidFill>
                  </a:tcPr>
                </a:tc>
                <a:tc>
                  <a:txBody>
                    <a:bodyPr/>
                    <a:lstStyle/>
                    <a:p>
                      <a:pPr marL="0" marR="0" algn="ctr">
                        <a:lnSpc>
                          <a:spcPct val="115000"/>
                        </a:lnSpc>
                        <a:spcBef>
                          <a:spcPts val="0"/>
                        </a:spcBef>
                        <a:spcAft>
                          <a:spcPts val="0"/>
                        </a:spcAft>
                      </a:pPr>
                      <a:r>
                        <a:rPr lang="es-MX" sz="1600" dirty="0">
                          <a:solidFill>
                            <a:srgbClr val="000000"/>
                          </a:solidFill>
                          <a:latin typeface="Century Gothic" pitchFamily="34" charset="0"/>
                          <a:ea typeface="Times New Roman"/>
                          <a:cs typeface="Calibri"/>
                        </a:rPr>
                        <a:t>3.8.3 V</a:t>
                      </a:r>
                      <a:endParaRPr lang="en-US" sz="1600" dirty="0">
                        <a:latin typeface="Century Gothic" pitchFamily="34" charset="0"/>
                        <a:ea typeface="Calibri"/>
                        <a:cs typeface="Times New Roman"/>
                      </a:endParaRPr>
                    </a:p>
                  </a:txBody>
                  <a:tcPr marL="58967" marR="58967"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D8D8D8"/>
                    </a:solidFill>
                  </a:tcPr>
                </a:tc>
                <a:tc>
                  <a:txBody>
                    <a:bodyPr/>
                    <a:lstStyle/>
                    <a:p>
                      <a:pPr marL="0" marR="0">
                        <a:lnSpc>
                          <a:spcPct val="115000"/>
                        </a:lnSpc>
                        <a:spcBef>
                          <a:spcPts val="0"/>
                        </a:spcBef>
                        <a:spcAft>
                          <a:spcPts val="0"/>
                        </a:spcAft>
                      </a:pPr>
                      <a:r>
                        <a:rPr lang="es-MX" sz="2000" b="1" dirty="0">
                          <a:solidFill>
                            <a:srgbClr val="000000"/>
                          </a:solidFill>
                          <a:latin typeface="Century Gothic" pitchFamily="34" charset="0"/>
                          <a:ea typeface="Times New Roman"/>
                          <a:cs typeface="Calibri"/>
                        </a:rPr>
                        <a:t>Regularización de mercancía excedente o no declarada en importación definitiva y pago de multa de </a:t>
                      </a:r>
                      <a:r>
                        <a:rPr lang="es-MX" sz="2000" b="1" dirty="0" smtClean="0">
                          <a:solidFill>
                            <a:srgbClr val="000000"/>
                          </a:solidFill>
                          <a:latin typeface="Century Gothic" pitchFamily="34" charset="0"/>
                          <a:ea typeface="Times New Roman"/>
                          <a:cs typeface="Calibri"/>
                        </a:rPr>
                        <a:t>DGI. </a:t>
                      </a:r>
                      <a:endParaRPr lang="en-US" sz="2000" b="1" dirty="0">
                        <a:latin typeface="Century Gothic" pitchFamily="34" charset="0"/>
                        <a:ea typeface="Calibri"/>
                        <a:cs typeface="Times New Roman"/>
                      </a:endParaRPr>
                    </a:p>
                  </a:txBody>
                  <a:tcPr marL="58967" marR="58967" marT="0" marB="0">
                    <a:lnL w="3175" cap="flat" cmpd="sng" algn="ctr">
                      <a:solidFill>
                        <a:schemeClr val="tx1"/>
                      </a:solidFill>
                      <a:prstDash val="solid"/>
                      <a:round/>
                      <a:headEnd type="none" w="med" len="med"/>
                      <a:tailEnd type="none" w="med" len="med"/>
                    </a:lnL>
                    <a:lnR>
                      <a:noFill/>
                    </a:lnR>
                    <a:lnT w="28575" cap="flat" cmpd="sng" algn="ctr">
                      <a:solidFill>
                        <a:srgbClr val="000000"/>
                      </a:solidFill>
                      <a:prstDash val="solid"/>
                      <a:round/>
                      <a:headEnd type="none" w="med" len="med"/>
                      <a:tailEnd type="none" w="med" len="med"/>
                    </a:lnT>
                    <a:lnB>
                      <a:noFill/>
                    </a:lnB>
                    <a:solidFill>
                      <a:srgbClr val="D8D8D8"/>
                    </a:solidFill>
                  </a:tcPr>
                </a:tc>
              </a:tr>
              <a:tr h="701020">
                <a:tc vMerge="1">
                  <a:txBody>
                    <a:bodyPr/>
                    <a:lstStyle/>
                    <a:p>
                      <a:endParaRPr lang="es-MX"/>
                    </a:p>
                  </a:txBody>
                  <a:tcPr/>
                </a:tc>
                <a:tc>
                  <a:txBody>
                    <a:bodyPr/>
                    <a:lstStyle/>
                    <a:p>
                      <a:pPr marL="0" marR="0" algn="ctr">
                        <a:lnSpc>
                          <a:spcPct val="115000"/>
                        </a:lnSpc>
                        <a:spcBef>
                          <a:spcPts val="0"/>
                        </a:spcBef>
                        <a:spcAft>
                          <a:spcPts val="0"/>
                        </a:spcAft>
                      </a:pPr>
                      <a:r>
                        <a:rPr lang="es-MX" sz="1600" dirty="0">
                          <a:solidFill>
                            <a:srgbClr val="000000"/>
                          </a:solidFill>
                          <a:latin typeface="Century Gothic" pitchFamily="34" charset="0"/>
                          <a:ea typeface="Times New Roman"/>
                          <a:cs typeface="Calibri"/>
                        </a:rPr>
                        <a:t>3.8.9 V</a:t>
                      </a:r>
                      <a:endParaRPr lang="en-US" sz="1600" dirty="0">
                        <a:latin typeface="Century Gothic" pitchFamily="34" charset="0"/>
                        <a:ea typeface="Calibri"/>
                        <a:cs typeface="Times New Roman"/>
                      </a:endParaRPr>
                    </a:p>
                  </a:txBody>
                  <a:tcPr marL="58967" marR="58967" marT="0" marB="0">
                    <a:lnL>
                      <a:noFill/>
                    </a:lnL>
                    <a:lnR w="3175" cap="flat" cmpd="sng" algn="ctr">
                      <a:solidFill>
                        <a:schemeClr val="tx1"/>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s-MX" sz="1600" dirty="0">
                          <a:solidFill>
                            <a:srgbClr val="000000"/>
                          </a:solidFill>
                          <a:latin typeface="Century Gothic" pitchFamily="34" charset="0"/>
                          <a:ea typeface="Times New Roman"/>
                          <a:cs typeface="Calibri"/>
                        </a:rPr>
                        <a:t>3.8.3 VII</a:t>
                      </a:r>
                      <a:endParaRPr lang="en-US" sz="1600" dirty="0">
                        <a:latin typeface="Century Gothic" pitchFamily="34" charset="0"/>
                        <a:ea typeface="Calibri"/>
                        <a:cs typeface="Times New Roman"/>
                      </a:endParaRPr>
                    </a:p>
                  </a:txBody>
                  <a:tcPr marL="58967" marR="58967"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a:noFill/>
                    </a:lnB>
                  </a:tcPr>
                </a:tc>
                <a:tc>
                  <a:txBody>
                    <a:bodyPr/>
                    <a:lstStyle/>
                    <a:p>
                      <a:pPr marL="0" marR="0">
                        <a:lnSpc>
                          <a:spcPct val="115000"/>
                        </a:lnSpc>
                        <a:spcBef>
                          <a:spcPts val="0"/>
                        </a:spcBef>
                        <a:spcAft>
                          <a:spcPts val="0"/>
                        </a:spcAft>
                      </a:pPr>
                      <a:r>
                        <a:rPr lang="es-MX" sz="2000" b="1" dirty="0" smtClean="0">
                          <a:solidFill>
                            <a:srgbClr val="000000"/>
                          </a:solidFill>
                          <a:latin typeface="Century Gothic" pitchFamily="34" charset="0"/>
                          <a:ea typeface="Times New Roman"/>
                          <a:cs typeface="Calibri"/>
                        </a:rPr>
                        <a:t>Utilización </a:t>
                      </a:r>
                      <a:r>
                        <a:rPr lang="es-MX" sz="2000" b="1" dirty="0">
                          <a:solidFill>
                            <a:srgbClr val="000000"/>
                          </a:solidFill>
                          <a:latin typeface="Century Gothic" pitchFamily="34" charset="0"/>
                          <a:ea typeface="Times New Roman"/>
                          <a:cs typeface="Calibri"/>
                        </a:rPr>
                        <a:t>de carril exprés en </a:t>
                      </a:r>
                      <a:r>
                        <a:rPr lang="es-MX" sz="2000" b="1" dirty="0" smtClean="0">
                          <a:solidFill>
                            <a:srgbClr val="000000"/>
                          </a:solidFill>
                          <a:latin typeface="Century Gothic" pitchFamily="34" charset="0"/>
                          <a:ea typeface="Times New Roman"/>
                          <a:cs typeface="Calibri"/>
                        </a:rPr>
                        <a:t>importación.</a:t>
                      </a:r>
                      <a:endParaRPr lang="en-US" sz="2000" b="1" dirty="0">
                        <a:latin typeface="Century Gothic" pitchFamily="34" charset="0"/>
                        <a:ea typeface="Calibri"/>
                        <a:cs typeface="Times New Roman"/>
                      </a:endParaRPr>
                    </a:p>
                  </a:txBody>
                  <a:tcPr marL="58967" marR="58967" marT="0" marB="0">
                    <a:lnL w="3175" cap="flat" cmpd="sng" algn="ctr">
                      <a:solidFill>
                        <a:schemeClr val="tx1"/>
                      </a:solidFill>
                      <a:prstDash val="solid"/>
                      <a:round/>
                      <a:headEnd type="none" w="med" len="med"/>
                      <a:tailEnd type="none" w="med" len="med"/>
                    </a:lnL>
                    <a:lnR>
                      <a:noFill/>
                    </a:lnR>
                    <a:lnT>
                      <a:noFill/>
                    </a:lnT>
                    <a:lnB>
                      <a:noFill/>
                    </a:lnB>
                  </a:tcPr>
                </a:tc>
              </a:tr>
              <a:tr h="701020">
                <a:tc vMerge="1">
                  <a:txBody>
                    <a:bodyPr/>
                    <a:lstStyle/>
                    <a:p>
                      <a:endParaRPr lang="es-MX"/>
                    </a:p>
                  </a:txBody>
                  <a:tcPr/>
                </a:tc>
                <a:tc>
                  <a:txBody>
                    <a:bodyPr/>
                    <a:lstStyle/>
                    <a:p>
                      <a:pPr marL="0" marR="0" algn="ctr">
                        <a:lnSpc>
                          <a:spcPct val="115000"/>
                        </a:lnSpc>
                        <a:spcBef>
                          <a:spcPts val="0"/>
                        </a:spcBef>
                        <a:spcAft>
                          <a:spcPts val="0"/>
                        </a:spcAft>
                      </a:pPr>
                      <a:r>
                        <a:rPr lang="es-MX" sz="1600" dirty="0">
                          <a:solidFill>
                            <a:srgbClr val="000000"/>
                          </a:solidFill>
                          <a:latin typeface="Century Gothic" pitchFamily="34" charset="0"/>
                          <a:ea typeface="Times New Roman"/>
                          <a:cs typeface="Calibri"/>
                        </a:rPr>
                        <a:t>3.8.9 VI</a:t>
                      </a:r>
                      <a:endParaRPr lang="en-US" sz="1600" dirty="0">
                        <a:latin typeface="Century Gothic" pitchFamily="34" charset="0"/>
                        <a:ea typeface="Calibri"/>
                        <a:cs typeface="Times New Roman"/>
                      </a:endParaRPr>
                    </a:p>
                  </a:txBody>
                  <a:tcPr marL="58967" marR="58967" marT="0" marB="0">
                    <a:lnL>
                      <a:noFill/>
                    </a:lnL>
                    <a:lnR w="3175" cap="flat" cmpd="sng" algn="ctr">
                      <a:solidFill>
                        <a:schemeClr val="tx1"/>
                      </a:solidFill>
                      <a:prstDash val="solid"/>
                      <a:round/>
                      <a:headEnd type="none" w="med" len="med"/>
                      <a:tailEnd type="none" w="med" len="med"/>
                    </a:lnR>
                    <a:lnT>
                      <a:noFill/>
                    </a:lnT>
                    <a:lnB>
                      <a:noFill/>
                    </a:lnB>
                    <a:solidFill>
                      <a:srgbClr val="D8D8D8"/>
                    </a:solidFill>
                  </a:tcPr>
                </a:tc>
                <a:tc>
                  <a:txBody>
                    <a:bodyPr/>
                    <a:lstStyle/>
                    <a:p>
                      <a:pPr marL="0" marR="0" algn="ctr">
                        <a:lnSpc>
                          <a:spcPct val="115000"/>
                        </a:lnSpc>
                        <a:spcBef>
                          <a:spcPts val="0"/>
                        </a:spcBef>
                        <a:spcAft>
                          <a:spcPts val="0"/>
                        </a:spcAft>
                      </a:pPr>
                      <a:r>
                        <a:rPr lang="es-MX" sz="1600" dirty="0">
                          <a:solidFill>
                            <a:srgbClr val="000000"/>
                          </a:solidFill>
                          <a:latin typeface="Century Gothic" pitchFamily="34" charset="0"/>
                          <a:ea typeface="Times New Roman"/>
                          <a:cs typeface="Calibri"/>
                        </a:rPr>
                        <a:t>3.8.3 VIII</a:t>
                      </a:r>
                      <a:endParaRPr lang="en-US" sz="1600" dirty="0">
                        <a:latin typeface="Century Gothic" pitchFamily="34" charset="0"/>
                        <a:ea typeface="Calibri"/>
                        <a:cs typeface="Times New Roman"/>
                      </a:endParaRPr>
                    </a:p>
                  </a:txBody>
                  <a:tcPr marL="58967" marR="58967"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a:noFill/>
                    </a:lnB>
                    <a:solidFill>
                      <a:srgbClr val="D8D8D8"/>
                    </a:solidFill>
                  </a:tcPr>
                </a:tc>
                <a:tc>
                  <a:txBody>
                    <a:bodyPr/>
                    <a:lstStyle/>
                    <a:p>
                      <a:pPr marL="0" marR="0">
                        <a:lnSpc>
                          <a:spcPct val="115000"/>
                        </a:lnSpc>
                        <a:spcBef>
                          <a:spcPts val="0"/>
                        </a:spcBef>
                        <a:spcAft>
                          <a:spcPts val="0"/>
                        </a:spcAft>
                      </a:pPr>
                      <a:r>
                        <a:rPr lang="es-MX" sz="2000" dirty="0" smtClean="0">
                          <a:solidFill>
                            <a:srgbClr val="000000"/>
                          </a:solidFill>
                          <a:latin typeface="Century Gothic" pitchFamily="34" charset="0"/>
                          <a:ea typeface="Times New Roman"/>
                          <a:cs typeface="Calibri"/>
                        </a:rPr>
                        <a:t>No </a:t>
                      </a:r>
                      <a:r>
                        <a:rPr lang="es-MX" sz="2000" dirty="0">
                          <a:solidFill>
                            <a:srgbClr val="000000"/>
                          </a:solidFill>
                          <a:latin typeface="Century Gothic" pitchFamily="34" charset="0"/>
                          <a:ea typeface="Times New Roman"/>
                          <a:cs typeface="Calibri"/>
                        </a:rPr>
                        <a:t>aplica suspensión del padrón de </a:t>
                      </a:r>
                      <a:r>
                        <a:rPr lang="es-MX" sz="2000" dirty="0" smtClean="0">
                          <a:solidFill>
                            <a:srgbClr val="000000"/>
                          </a:solidFill>
                          <a:latin typeface="Century Gothic" pitchFamily="34" charset="0"/>
                          <a:ea typeface="Times New Roman"/>
                          <a:cs typeface="Calibri"/>
                        </a:rPr>
                        <a:t>importadores.</a:t>
                      </a:r>
                      <a:endParaRPr lang="en-US" sz="2000" dirty="0">
                        <a:latin typeface="Century Gothic" pitchFamily="34" charset="0"/>
                        <a:ea typeface="Calibri"/>
                        <a:cs typeface="Times New Roman"/>
                      </a:endParaRPr>
                    </a:p>
                  </a:txBody>
                  <a:tcPr marL="58967" marR="58967" marT="0" marB="0">
                    <a:lnL w="3175" cap="flat" cmpd="sng" algn="ctr">
                      <a:solidFill>
                        <a:schemeClr val="tx1"/>
                      </a:solidFill>
                      <a:prstDash val="solid"/>
                      <a:round/>
                      <a:headEnd type="none" w="med" len="med"/>
                      <a:tailEnd type="none" w="med" len="med"/>
                    </a:lnL>
                    <a:lnR>
                      <a:noFill/>
                    </a:lnR>
                    <a:lnT>
                      <a:noFill/>
                    </a:lnT>
                    <a:lnB>
                      <a:noFill/>
                    </a:lnB>
                    <a:solidFill>
                      <a:srgbClr val="D8D8D8"/>
                    </a:solidFill>
                  </a:tcPr>
                </a:tc>
              </a:tr>
              <a:tr h="1051530">
                <a:tc vMerge="1">
                  <a:txBody>
                    <a:bodyPr/>
                    <a:lstStyle/>
                    <a:p>
                      <a:endParaRPr lang="es-MX"/>
                    </a:p>
                  </a:txBody>
                  <a:tcPr/>
                </a:tc>
                <a:tc>
                  <a:txBody>
                    <a:bodyPr/>
                    <a:lstStyle/>
                    <a:p>
                      <a:pPr marL="0" marR="0" algn="ctr">
                        <a:lnSpc>
                          <a:spcPct val="115000"/>
                        </a:lnSpc>
                        <a:spcBef>
                          <a:spcPts val="0"/>
                        </a:spcBef>
                        <a:spcAft>
                          <a:spcPts val="0"/>
                        </a:spcAft>
                      </a:pPr>
                      <a:r>
                        <a:rPr lang="es-MX" sz="1600" dirty="0">
                          <a:solidFill>
                            <a:srgbClr val="000000"/>
                          </a:solidFill>
                          <a:latin typeface="Century Gothic" pitchFamily="34" charset="0"/>
                          <a:ea typeface="Times New Roman"/>
                          <a:cs typeface="Calibri"/>
                        </a:rPr>
                        <a:t>3.8.9 VII</a:t>
                      </a:r>
                      <a:endParaRPr lang="en-US" sz="1600" dirty="0">
                        <a:latin typeface="Century Gothic" pitchFamily="34" charset="0"/>
                        <a:ea typeface="Calibri"/>
                        <a:cs typeface="Times New Roman"/>
                      </a:endParaRPr>
                    </a:p>
                  </a:txBody>
                  <a:tcPr marL="58967" marR="58967" marT="0" marB="0">
                    <a:lnL>
                      <a:noFill/>
                    </a:lnL>
                    <a:lnR w="3175" cap="flat" cmpd="sng" algn="ctr">
                      <a:solidFill>
                        <a:schemeClr val="tx1"/>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MX" sz="1600" dirty="0">
                          <a:solidFill>
                            <a:srgbClr val="000000"/>
                          </a:solidFill>
                          <a:latin typeface="Century Gothic" pitchFamily="34" charset="0"/>
                          <a:ea typeface="Times New Roman"/>
                          <a:cs typeface="Calibri"/>
                        </a:rPr>
                        <a:t>3.8.4 I</a:t>
                      </a:r>
                      <a:endParaRPr lang="en-US" sz="1600" dirty="0">
                        <a:latin typeface="Century Gothic" pitchFamily="34" charset="0"/>
                        <a:ea typeface="Calibri"/>
                        <a:cs typeface="Times New Roman"/>
                      </a:endParaRPr>
                    </a:p>
                  </a:txBody>
                  <a:tcPr marL="58967" marR="58967"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s-MX" sz="2000" dirty="0" smtClean="0">
                          <a:solidFill>
                            <a:srgbClr val="000000"/>
                          </a:solidFill>
                          <a:latin typeface="Century Gothic" pitchFamily="34" charset="0"/>
                          <a:ea typeface="Times New Roman"/>
                          <a:cs typeface="Calibri"/>
                        </a:rPr>
                        <a:t>Importación </a:t>
                      </a:r>
                      <a:r>
                        <a:rPr lang="es-MX" sz="2000" dirty="0">
                          <a:solidFill>
                            <a:srgbClr val="000000"/>
                          </a:solidFill>
                          <a:latin typeface="Century Gothic" pitchFamily="34" charset="0"/>
                          <a:ea typeface="Times New Roman"/>
                          <a:cs typeface="Calibri"/>
                        </a:rPr>
                        <a:t>o retorno de IMMEX por pasajeros en vuelos comerciales, sin ingreso a recinto </a:t>
                      </a:r>
                      <a:r>
                        <a:rPr lang="es-MX" sz="2000" dirty="0" smtClean="0">
                          <a:solidFill>
                            <a:srgbClr val="000000"/>
                          </a:solidFill>
                          <a:latin typeface="Century Gothic" pitchFamily="34" charset="0"/>
                          <a:ea typeface="Times New Roman"/>
                          <a:cs typeface="Calibri"/>
                        </a:rPr>
                        <a:t>fiscalizado.</a:t>
                      </a:r>
                      <a:endParaRPr lang="en-US" sz="2000" dirty="0">
                        <a:latin typeface="Century Gothic" pitchFamily="34" charset="0"/>
                        <a:ea typeface="Calibri"/>
                        <a:cs typeface="Times New Roman"/>
                      </a:endParaRPr>
                    </a:p>
                  </a:txBody>
                  <a:tcPr marL="58967" marR="58967" marT="0" marB="0">
                    <a:lnL w="3175" cap="flat" cmpd="sng" algn="ctr">
                      <a:solidFill>
                        <a:schemeClr val="tx1"/>
                      </a:solidFill>
                      <a:prstDash val="solid"/>
                      <a:round/>
                      <a:headEnd type="none" w="med" len="med"/>
                      <a:tailEnd type="none" w="med" len="med"/>
                    </a:lnL>
                    <a:lnR>
                      <a:noFill/>
                    </a:lnR>
                    <a:lnT>
                      <a:noFill/>
                    </a:lnT>
                    <a:lnB w="28575" cap="flat" cmpd="sng" algn="ctr">
                      <a:solidFill>
                        <a:srgbClr val="000000"/>
                      </a:solidFill>
                      <a:prstDash val="solid"/>
                      <a:round/>
                      <a:headEnd type="none" w="med" len="med"/>
                      <a:tailEnd type="none" w="med" len="med"/>
                    </a:lnB>
                  </a:tcPr>
                </a:tc>
              </a:tr>
            </a:tbl>
          </a:graphicData>
        </a:graphic>
      </p:graphicFrame>
      <p:sp>
        <p:nvSpPr>
          <p:cNvPr id="19" name="18 Botón de acción: Documento">
            <a:hlinkClick r:id="rId4" action="ppaction://hlinksldjump" highlightClick="1"/>
          </p:cNvPr>
          <p:cNvSpPr/>
          <p:nvPr/>
        </p:nvSpPr>
        <p:spPr bwMode="auto">
          <a:xfrm>
            <a:off x="2071688" y="2786063"/>
            <a:ext cx="357187" cy="357187"/>
          </a:xfrm>
          <a:prstGeom prst="actionButtonDocumen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a:lstStyle/>
          <a:p>
            <a:pPr algn="ctr" eaLnBrk="0" hangingPunct="0">
              <a:defRPr/>
            </a:pPr>
            <a:endParaRPr lang="es-MX" dirty="0">
              <a:solidFill>
                <a:schemeClr val="tx1"/>
              </a:solidFill>
              <a:latin typeface="Arial" charset="0"/>
            </a:endParaRPr>
          </a:p>
        </p:txBody>
      </p:sp>
      <p:sp>
        <p:nvSpPr>
          <p:cNvPr id="20" name="19 Botón de acción: Documento">
            <a:hlinkClick r:id="" action="ppaction://noaction" highlightClick="1"/>
          </p:cNvPr>
          <p:cNvSpPr/>
          <p:nvPr/>
        </p:nvSpPr>
        <p:spPr bwMode="auto">
          <a:xfrm>
            <a:off x="2071688" y="4143375"/>
            <a:ext cx="357187" cy="357188"/>
          </a:xfrm>
          <a:prstGeom prst="actionButtonDocumen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a:lstStyle/>
          <a:p>
            <a:pPr algn="ctr" eaLnBrk="0" hangingPunct="0">
              <a:defRPr/>
            </a:pPr>
            <a:endParaRPr lang="es-MX" dirty="0">
              <a:solidFill>
                <a:schemeClr val="tx1"/>
              </a:solidFill>
              <a:latin typeface="Arial" charset="0"/>
            </a:endParaRPr>
          </a:p>
        </p:txBody>
      </p:sp>
      <p:sp>
        <p:nvSpPr>
          <p:cNvPr id="21" name="18 CuadroTexto"/>
          <p:cNvSpPr txBox="1">
            <a:spLocks noChangeArrowheads="1"/>
          </p:cNvSpPr>
          <p:nvPr/>
        </p:nvSpPr>
        <p:spPr bwMode="auto">
          <a:xfrm>
            <a:off x="857250" y="500063"/>
            <a:ext cx="7429500" cy="554037"/>
          </a:xfrm>
          <a:prstGeom prst="rect">
            <a:avLst/>
          </a:prstGeom>
          <a:noFill/>
          <a:ln w="9525">
            <a:noFill/>
            <a:miter lim="800000"/>
            <a:headEnd/>
            <a:tailEnd/>
          </a:ln>
        </p:spPr>
        <p:txBody>
          <a:bodyPr>
            <a:spAutoFit/>
          </a:bodyPr>
          <a:lstStyle/>
          <a:p>
            <a:pPr algn="ctr" eaLnBrk="0" hangingPunct="0"/>
            <a:r>
              <a:rPr lang="es-MX" sz="3000" b="1">
                <a:solidFill>
                  <a:srgbClr val="00478E"/>
                </a:solidFill>
                <a:latin typeface="Century Gothic" pitchFamily="34" charset="0"/>
              </a:rPr>
              <a:t>COMPARATIVO DE FACILIDADES </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1000"/>
                                        <p:tgtEl>
                                          <p:spTgt spid="21"/>
                                        </p:tgtEl>
                                      </p:cBhvr>
                                    </p:animEffect>
                                    <p:anim calcmode="lin" valueType="num">
                                      <p:cBhvr>
                                        <p:cTn id="13" dur="1000" fill="hold"/>
                                        <p:tgtEl>
                                          <p:spTgt spid="21"/>
                                        </p:tgtEl>
                                        <p:attrNameLst>
                                          <p:attrName>ppt_x</p:attrName>
                                        </p:attrNameLst>
                                      </p:cBhvr>
                                      <p:tavLst>
                                        <p:tav tm="0">
                                          <p:val>
                                            <p:strVal val="#ppt_x"/>
                                          </p:val>
                                        </p:tav>
                                        <p:tav tm="100000">
                                          <p:val>
                                            <p:strVal val="#ppt_x"/>
                                          </p:val>
                                        </p:tav>
                                      </p:tavLst>
                                    </p:anim>
                                    <p:anim calcmode="lin" valueType="num">
                                      <p:cBhvr>
                                        <p:cTn id="14" dur="1000" fill="hold"/>
                                        <p:tgtEl>
                                          <p:spTgt spid="21"/>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1000"/>
                                        <p:tgtEl>
                                          <p:spTgt spid="19"/>
                                        </p:tgtEl>
                                      </p:cBhvr>
                                    </p:animEffect>
                                    <p:anim calcmode="lin" valueType="num">
                                      <p:cBhvr>
                                        <p:cTn id="18" dur="1000" fill="hold"/>
                                        <p:tgtEl>
                                          <p:spTgt spid="19"/>
                                        </p:tgtEl>
                                        <p:attrNameLst>
                                          <p:attrName>ppt_x</p:attrName>
                                        </p:attrNameLst>
                                      </p:cBhvr>
                                      <p:tavLst>
                                        <p:tav tm="0">
                                          <p:val>
                                            <p:strVal val="#ppt_x"/>
                                          </p:val>
                                        </p:tav>
                                        <p:tav tm="100000">
                                          <p:val>
                                            <p:strVal val="#ppt_x"/>
                                          </p:val>
                                        </p:tav>
                                      </p:tavLst>
                                    </p:anim>
                                    <p:anim calcmode="lin" valueType="num">
                                      <p:cBhvr>
                                        <p:cTn id="19" dur="1000" fill="hold"/>
                                        <p:tgtEl>
                                          <p:spTgt spid="19"/>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2" name="Picture 5"/>
          <p:cNvPicPr>
            <a:picLocks noChangeAspect="1" noChangeArrowheads="1"/>
          </p:cNvPicPr>
          <p:nvPr/>
        </p:nvPicPr>
        <p:blipFill>
          <a:blip r:embed="rId3" cstate="print"/>
          <a:srcRect l="2022" t="39258" r="65993" b="28516"/>
          <a:stretch>
            <a:fillRect/>
          </a:stretch>
        </p:blipFill>
        <p:spPr bwMode="auto">
          <a:xfrm>
            <a:off x="1571625" y="6286500"/>
            <a:ext cx="1004888" cy="571500"/>
          </a:xfrm>
          <a:prstGeom prst="rect">
            <a:avLst/>
          </a:prstGeom>
          <a:noFill/>
          <a:ln w="9525">
            <a:noFill/>
            <a:miter lim="800000"/>
            <a:headEnd/>
            <a:tailEnd/>
          </a:ln>
        </p:spPr>
      </p:pic>
      <p:sp>
        <p:nvSpPr>
          <p:cNvPr id="122883" name="Text Box 11"/>
          <p:cNvSpPr txBox="1">
            <a:spLocks noChangeArrowheads="1"/>
          </p:cNvSpPr>
          <p:nvPr/>
        </p:nvSpPr>
        <p:spPr bwMode="auto">
          <a:xfrm>
            <a:off x="1403350" y="1341438"/>
            <a:ext cx="6192838" cy="366712"/>
          </a:xfrm>
          <a:prstGeom prst="rect">
            <a:avLst/>
          </a:prstGeom>
          <a:noFill/>
          <a:ln w="9525">
            <a:noFill/>
            <a:miter lim="800000"/>
            <a:headEnd/>
            <a:tailEnd/>
          </a:ln>
        </p:spPr>
        <p:txBody>
          <a:bodyPr>
            <a:spAutoFit/>
          </a:bodyPr>
          <a:lstStyle/>
          <a:p>
            <a:pPr eaLnBrk="0" hangingPunct="0">
              <a:spcBef>
                <a:spcPct val="50000"/>
              </a:spcBef>
            </a:pPr>
            <a:endParaRPr lang="en-US"/>
          </a:p>
        </p:txBody>
      </p:sp>
      <p:cxnSp>
        <p:nvCxnSpPr>
          <p:cNvPr id="11" name="10 Conector recto"/>
          <p:cNvCxnSpPr/>
          <p:nvPr/>
        </p:nvCxnSpPr>
        <p:spPr>
          <a:xfrm rot="5400000">
            <a:off x="7786688" y="5572125"/>
            <a:ext cx="2571750"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3" name="12 Conector recto"/>
          <p:cNvCxnSpPr/>
          <p:nvPr/>
        </p:nvCxnSpPr>
        <p:spPr>
          <a:xfrm rot="5400000">
            <a:off x="7786687" y="5643563"/>
            <a:ext cx="24288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4" name="13 Conector recto"/>
          <p:cNvCxnSpPr/>
          <p:nvPr/>
        </p:nvCxnSpPr>
        <p:spPr>
          <a:xfrm rot="5400000">
            <a:off x="7858125" y="5786438"/>
            <a:ext cx="214312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5" name="14 Conector recto"/>
          <p:cNvCxnSpPr/>
          <p:nvPr/>
        </p:nvCxnSpPr>
        <p:spPr>
          <a:xfrm>
            <a:off x="5429250" y="6715125"/>
            <a:ext cx="3714750"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6" name="15 Conector recto"/>
          <p:cNvCxnSpPr/>
          <p:nvPr/>
        </p:nvCxnSpPr>
        <p:spPr>
          <a:xfrm>
            <a:off x="6143625" y="6643688"/>
            <a:ext cx="30003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7" name="16 Conector recto"/>
          <p:cNvCxnSpPr/>
          <p:nvPr/>
        </p:nvCxnSpPr>
        <p:spPr>
          <a:xfrm>
            <a:off x="6715125" y="6572250"/>
            <a:ext cx="24288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sp>
        <p:nvSpPr>
          <p:cNvPr id="18" name="Rectangle 2"/>
          <p:cNvSpPr txBox="1">
            <a:spLocks noChangeArrowheads="1"/>
          </p:cNvSpPr>
          <p:nvPr/>
        </p:nvSpPr>
        <p:spPr>
          <a:xfrm>
            <a:off x="0" y="0"/>
            <a:ext cx="9144000" cy="704850"/>
          </a:xfrm>
          <a:prstGeom prst="rect">
            <a:avLst/>
          </a:prstGeom>
        </p:spPr>
        <p:txBody>
          <a:bodyPr/>
          <a:lstStyle/>
          <a:p>
            <a:pPr algn="ctr" eaLnBrk="0" hangingPunct="0">
              <a:defRPr/>
            </a:pPr>
            <a:r>
              <a:rPr lang="es-MX" sz="2400" kern="0" dirty="0">
                <a:solidFill>
                  <a:srgbClr val="00478E"/>
                </a:solidFill>
                <a:effectLst>
                  <a:outerShdw blurRad="38100" dist="38100" dir="2700000" algn="tl">
                    <a:srgbClr val="C0C0C0"/>
                  </a:outerShdw>
                </a:effectLst>
                <a:latin typeface="Century Gothic" pitchFamily="34" charset="0"/>
                <a:cs typeface="+mn-cs"/>
              </a:rPr>
              <a:t>Almanza Villarreal Agencia Aduanal, S.C.</a:t>
            </a:r>
          </a:p>
        </p:txBody>
      </p:sp>
      <p:graphicFrame>
        <p:nvGraphicFramePr>
          <p:cNvPr id="20" name="19 Tabla"/>
          <p:cNvGraphicFramePr>
            <a:graphicFrameLocks noGrp="1"/>
          </p:cNvGraphicFramePr>
          <p:nvPr/>
        </p:nvGraphicFramePr>
        <p:xfrm>
          <a:off x="428625" y="1714500"/>
          <a:ext cx="8358188" cy="4603749"/>
        </p:xfrm>
        <a:graphic>
          <a:graphicData uri="http://schemas.openxmlformats.org/drawingml/2006/table">
            <a:tbl>
              <a:tblPr/>
              <a:tblGrid>
                <a:gridCol w="1428750"/>
                <a:gridCol w="928688"/>
                <a:gridCol w="928688"/>
                <a:gridCol w="5072062"/>
              </a:tblGrid>
              <a:tr h="560870">
                <a:tc>
                  <a:txBody>
                    <a:bodyPr/>
                    <a:lstStyle/>
                    <a:p>
                      <a:pPr marL="0" marR="0" algn="ctr">
                        <a:lnSpc>
                          <a:spcPct val="115000"/>
                        </a:lnSpc>
                        <a:spcBef>
                          <a:spcPts val="0"/>
                        </a:spcBef>
                        <a:spcAft>
                          <a:spcPts val="0"/>
                        </a:spcAft>
                      </a:pPr>
                      <a:r>
                        <a:rPr lang="es-MX" sz="1600" b="1" dirty="0">
                          <a:solidFill>
                            <a:srgbClr val="FFFFFF"/>
                          </a:solidFill>
                          <a:latin typeface="Century Gothic" pitchFamily="34" charset="0"/>
                          <a:ea typeface="Times New Roman"/>
                          <a:cs typeface="Calibri"/>
                        </a:rPr>
                        <a:t>Empresa certificada</a:t>
                      </a:r>
                      <a:endParaRPr lang="en-US" sz="1600" dirty="0">
                        <a:latin typeface="Century Gothic" pitchFamily="34" charset="0"/>
                        <a:ea typeface="Calibri"/>
                        <a:cs typeface="Times New Roman"/>
                      </a:endParaRPr>
                    </a:p>
                  </a:txBody>
                  <a:tcPr marL="58967" marR="58967" marT="0" marB="0">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4F81BD"/>
                    </a:solidFill>
                  </a:tcPr>
                </a:tc>
                <a:tc>
                  <a:txBody>
                    <a:bodyPr/>
                    <a:lstStyle/>
                    <a:p>
                      <a:pPr marL="0" marR="0" algn="ctr">
                        <a:lnSpc>
                          <a:spcPct val="115000"/>
                        </a:lnSpc>
                        <a:spcBef>
                          <a:spcPts val="0"/>
                        </a:spcBef>
                        <a:spcAft>
                          <a:spcPts val="0"/>
                        </a:spcAft>
                      </a:pPr>
                      <a:r>
                        <a:rPr lang="es-MX" sz="1600" b="1" dirty="0">
                          <a:solidFill>
                            <a:srgbClr val="FFFFFF"/>
                          </a:solidFill>
                          <a:latin typeface="Century Gothic" pitchFamily="34" charset="0"/>
                          <a:ea typeface="Times New Roman"/>
                          <a:cs typeface="Calibri"/>
                        </a:rPr>
                        <a:t>Regla Nueva</a:t>
                      </a:r>
                      <a:endParaRPr lang="en-US" sz="1600" dirty="0">
                        <a:latin typeface="Century Gothic" pitchFamily="34" charset="0"/>
                        <a:ea typeface="Calibri"/>
                        <a:cs typeface="Times New Roman"/>
                      </a:endParaRPr>
                    </a:p>
                  </a:txBody>
                  <a:tcPr marL="58967" marR="58967" marT="0" marB="0">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4F81BD"/>
                    </a:solidFill>
                  </a:tcPr>
                </a:tc>
                <a:tc>
                  <a:txBody>
                    <a:bodyPr/>
                    <a:lstStyle/>
                    <a:p>
                      <a:pPr marL="0" marR="0" algn="ctr">
                        <a:lnSpc>
                          <a:spcPct val="115000"/>
                        </a:lnSpc>
                        <a:spcBef>
                          <a:spcPts val="0"/>
                        </a:spcBef>
                        <a:spcAft>
                          <a:spcPts val="0"/>
                        </a:spcAft>
                      </a:pPr>
                      <a:r>
                        <a:rPr lang="es-MX" sz="1600" b="1" dirty="0">
                          <a:solidFill>
                            <a:srgbClr val="FFFFFF"/>
                          </a:solidFill>
                          <a:latin typeface="Century Gothic" pitchFamily="34" charset="0"/>
                          <a:ea typeface="Times New Roman"/>
                          <a:cs typeface="Calibri"/>
                        </a:rPr>
                        <a:t>Regla Anterior</a:t>
                      </a:r>
                      <a:endParaRPr lang="en-US" sz="1600" dirty="0">
                        <a:latin typeface="Century Gothic" pitchFamily="34" charset="0"/>
                        <a:ea typeface="Calibri"/>
                        <a:cs typeface="Times New Roman"/>
                      </a:endParaRPr>
                    </a:p>
                  </a:txBody>
                  <a:tcPr marL="58967" marR="58967" marT="0" marB="0">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4F81BD"/>
                    </a:solidFill>
                  </a:tcPr>
                </a:tc>
                <a:tc>
                  <a:txBody>
                    <a:bodyPr/>
                    <a:lstStyle/>
                    <a:p>
                      <a:pPr marL="0" marR="0" algn="ctr">
                        <a:lnSpc>
                          <a:spcPct val="115000"/>
                        </a:lnSpc>
                        <a:spcBef>
                          <a:spcPts val="0"/>
                        </a:spcBef>
                        <a:spcAft>
                          <a:spcPts val="0"/>
                        </a:spcAft>
                      </a:pPr>
                      <a:r>
                        <a:rPr lang="es-MX" sz="1600" b="1" dirty="0">
                          <a:solidFill>
                            <a:srgbClr val="FFFFFF"/>
                          </a:solidFill>
                          <a:latin typeface="Century Gothic" pitchFamily="34" charset="0"/>
                          <a:ea typeface="Times New Roman"/>
                          <a:cs typeface="Calibri"/>
                        </a:rPr>
                        <a:t>Facilidad</a:t>
                      </a:r>
                      <a:endParaRPr lang="en-US" sz="1600" dirty="0">
                        <a:latin typeface="Century Gothic" pitchFamily="34" charset="0"/>
                        <a:ea typeface="Calibri"/>
                        <a:cs typeface="Times New Roman"/>
                      </a:endParaRPr>
                    </a:p>
                  </a:txBody>
                  <a:tcPr marL="58967" marR="58967" marT="0" marB="0">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4F81BD"/>
                    </a:solidFill>
                  </a:tcPr>
                </a:tc>
              </a:tr>
              <a:tr h="701087">
                <a:tc rowSpan="5">
                  <a:txBody>
                    <a:bodyPr/>
                    <a:lstStyle/>
                    <a:p>
                      <a:pPr marL="0" marR="0" algn="ctr">
                        <a:lnSpc>
                          <a:spcPct val="115000"/>
                        </a:lnSpc>
                        <a:spcBef>
                          <a:spcPts val="0"/>
                        </a:spcBef>
                        <a:spcAft>
                          <a:spcPts val="0"/>
                        </a:spcAft>
                      </a:pPr>
                      <a:endParaRPr lang="es-MX" sz="2400" b="1" dirty="0" smtClean="0">
                        <a:solidFill>
                          <a:schemeClr val="bg1"/>
                        </a:solidFill>
                        <a:latin typeface="Century Gothic" pitchFamily="34" charset="0"/>
                        <a:ea typeface="Times New Roman"/>
                        <a:cs typeface="Calibri"/>
                      </a:endParaRPr>
                    </a:p>
                    <a:p>
                      <a:pPr marL="0" marR="0" algn="ctr">
                        <a:lnSpc>
                          <a:spcPct val="115000"/>
                        </a:lnSpc>
                        <a:spcBef>
                          <a:spcPts val="0"/>
                        </a:spcBef>
                        <a:spcAft>
                          <a:spcPts val="0"/>
                        </a:spcAft>
                      </a:pPr>
                      <a:endParaRPr lang="es-MX" sz="2400" b="1" dirty="0" smtClean="0">
                        <a:solidFill>
                          <a:schemeClr val="bg1"/>
                        </a:solidFill>
                        <a:latin typeface="Century Gothic" pitchFamily="34" charset="0"/>
                        <a:ea typeface="Times New Roman"/>
                        <a:cs typeface="Calibri"/>
                      </a:endParaRPr>
                    </a:p>
                    <a:p>
                      <a:pPr marL="0" marR="0" algn="ctr">
                        <a:lnSpc>
                          <a:spcPct val="115000"/>
                        </a:lnSpc>
                        <a:spcBef>
                          <a:spcPts val="0"/>
                        </a:spcBef>
                        <a:spcAft>
                          <a:spcPts val="0"/>
                        </a:spcAft>
                      </a:pPr>
                      <a:endParaRPr lang="es-MX" sz="2400" b="1" dirty="0" smtClean="0">
                        <a:solidFill>
                          <a:schemeClr val="bg1"/>
                        </a:solidFill>
                        <a:latin typeface="Century Gothic" pitchFamily="34" charset="0"/>
                        <a:ea typeface="Times New Roman"/>
                        <a:cs typeface="Calibri"/>
                      </a:endParaRPr>
                    </a:p>
                    <a:p>
                      <a:pPr marL="0" marR="0" algn="ctr">
                        <a:lnSpc>
                          <a:spcPct val="115000"/>
                        </a:lnSpc>
                        <a:spcBef>
                          <a:spcPts val="0"/>
                        </a:spcBef>
                        <a:spcAft>
                          <a:spcPts val="0"/>
                        </a:spcAft>
                      </a:pPr>
                      <a:r>
                        <a:rPr lang="es-MX" sz="2400" b="1" dirty="0" smtClean="0">
                          <a:solidFill>
                            <a:schemeClr val="bg1"/>
                          </a:solidFill>
                          <a:latin typeface="Century Gothic" pitchFamily="34" charset="0"/>
                          <a:ea typeface="Times New Roman"/>
                          <a:cs typeface="Calibri"/>
                        </a:rPr>
                        <a:t>NEEC</a:t>
                      </a:r>
                      <a:endParaRPr lang="en-US" sz="2400" dirty="0">
                        <a:solidFill>
                          <a:schemeClr val="bg1"/>
                        </a:solidFill>
                        <a:latin typeface="Century Gothic" pitchFamily="34" charset="0"/>
                        <a:ea typeface="Calibri"/>
                        <a:cs typeface="Times New Roman"/>
                      </a:endParaRPr>
                    </a:p>
                  </a:txBody>
                  <a:tcPr marL="58967" marR="58967" marT="0" marB="0">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4F81BD"/>
                    </a:solidFill>
                  </a:tcPr>
                </a:tc>
                <a:tc>
                  <a:txBody>
                    <a:bodyPr/>
                    <a:lstStyle/>
                    <a:p>
                      <a:pPr marL="0" marR="0" algn="ctr">
                        <a:lnSpc>
                          <a:spcPct val="115000"/>
                        </a:lnSpc>
                        <a:spcBef>
                          <a:spcPts val="0"/>
                        </a:spcBef>
                        <a:spcAft>
                          <a:spcPts val="0"/>
                        </a:spcAft>
                      </a:pPr>
                      <a:r>
                        <a:rPr lang="es-MX" sz="1600" dirty="0">
                          <a:solidFill>
                            <a:srgbClr val="000000"/>
                          </a:solidFill>
                          <a:latin typeface="Century Gothic" pitchFamily="34" charset="0"/>
                          <a:ea typeface="Times New Roman"/>
                          <a:cs typeface="Calibri"/>
                        </a:rPr>
                        <a:t>3.8.9 VIII</a:t>
                      </a:r>
                      <a:endParaRPr lang="en-US" sz="1600" dirty="0">
                        <a:latin typeface="Century Gothic" pitchFamily="34" charset="0"/>
                        <a:ea typeface="Calibri"/>
                        <a:cs typeface="Times New Roman"/>
                      </a:endParaRPr>
                    </a:p>
                  </a:txBody>
                  <a:tcPr marL="58967" marR="58967" marT="0" marB="0">
                    <a:lnL>
                      <a:noFill/>
                    </a:lnL>
                    <a:lnR w="3175" cap="flat" cmpd="sng" algn="ctr">
                      <a:solidFill>
                        <a:schemeClr val="tx1"/>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D8D8D8"/>
                    </a:solidFill>
                  </a:tcPr>
                </a:tc>
                <a:tc>
                  <a:txBody>
                    <a:bodyPr/>
                    <a:lstStyle/>
                    <a:p>
                      <a:pPr marL="0" marR="0" algn="ctr">
                        <a:lnSpc>
                          <a:spcPct val="115000"/>
                        </a:lnSpc>
                        <a:spcBef>
                          <a:spcPts val="0"/>
                        </a:spcBef>
                        <a:spcAft>
                          <a:spcPts val="0"/>
                        </a:spcAft>
                      </a:pPr>
                      <a:r>
                        <a:rPr lang="es-MX" sz="1600" dirty="0">
                          <a:solidFill>
                            <a:srgbClr val="000000"/>
                          </a:solidFill>
                          <a:latin typeface="Century Gothic" pitchFamily="34" charset="0"/>
                          <a:ea typeface="Times New Roman"/>
                          <a:cs typeface="Calibri"/>
                        </a:rPr>
                        <a:t>3.8.4 III</a:t>
                      </a:r>
                      <a:endParaRPr lang="en-US" sz="1600" dirty="0">
                        <a:latin typeface="Century Gothic" pitchFamily="34" charset="0"/>
                        <a:ea typeface="Calibri"/>
                        <a:cs typeface="Times New Roman"/>
                      </a:endParaRPr>
                    </a:p>
                  </a:txBody>
                  <a:tcPr marL="58967" marR="58967"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D8D8D8"/>
                    </a:solidFill>
                  </a:tcPr>
                </a:tc>
                <a:tc>
                  <a:txBody>
                    <a:bodyPr/>
                    <a:lstStyle/>
                    <a:p>
                      <a:pPr marL="0" marR="0">
                        <a:lnSpc>
                          <a:spcPct val="115000"/>
                        </a:lnSpc>
                        <a:spcBef>
                          <a:spcPts val="0"/>
                        </a:spcBef>
                        <a:spcAft>
                          <a:spcPts val="0"/>
                        </a:spcAft>
                      </a:pPr>
                      <a:r>
                        <a:rPr lang="es-MX" sz="2000" b="1" dirty="0">
                          <a:solidFill>
                            <a:srgbClr val="000000"/>
                          </a:solidFill>
                          <a:latin typeface="Century Gothic" pitchFamily="34" charset="0"/>
                          <a:ea typeface="Times New Roman"/>
                          <a:cs typeface="Calibri"/>
                        </a:rPr>
                        <a:t>Exención del IGI en retornos de etiquetas, folletos y manuales de TLCAN</a:t>
                      </a:r>
                      <a:endParaRPr lang="en-US" sz="2000" b="1" dirty="0">
                        <a:latin typeface="Century Gothic" pitchFamily="34" charset="0"/>
                        <a:ea typeface="Calibri"/>
                        <a:cs typeface="Times New Roman"/>
                      </a:endParaRPr>
                    </a:p>
                  </a:txBody>
                  <a:tcPr marL="58967" marR="58967" marT="0" marB="0">
                    <a:lnL w="3175" cap="flat" cmpd="sng" algn="ctr">
                      <a:solidFill>
                        <a:schemeClr val="tx1"/>
                      </a:solidFill>
                      <a:prstDash val="solid"/>
                      <a:round/>
                      <a:headEnd type="none" w="med" len="med"/>
                      <a:tailEnd type="none" w="med" len="med"/>
                    </a:lnL>
                    <a:lnR>
                      <a:noFill/>
                    </a:lnR>
                    <a:lnT w="28575" cap="flat" cmpd="sng" algn="ctr">
                      <a:solidFill>
                        <a:srgbClr val="000000"/>
                      </a:solidFill>
                      <a:prstDash val="solid"/>
                      <a:round/>
                      <a:headEnd type="none" w="med" len="med"/>
                      <a:tailEnd type="none" w="med" len="med"/>
                    </a:lnT>
                    <a:lnB>
                      <a:noFill/>
                    </a:lnB>
                    <a:solidFill>
                      <a:srgbClr val="D8D8D8"/>
                    </a:solidFill>
                  </a:tcPr>
                </a:tc>
              </a:tr>
              <a:tr h="701087">
                <a:tc vMerge="1">
                  <a:txBody>
                    <a:bodyPr/>
                    <a:lstStyle/>
                    <a:p>
                      <a:endParaRPr lang="es-MX"/>
                    </a:p>
                  </a:txBody>
                  <a:tcPr/>
                </a:tc>
                <a:tc>
                  <a:txBody>
                    <a:bodyPr/>
                    <a:lstStyle/>
                    <a:p>
                      <a:pPr marL="0" marR="0" algn="ctr">
                        <a:lnSpc>
                          <a:spcPct val="115000"/>
                        </a:lnSpc>
                        <a:spcBef>
                          <a:spcPts val="0"/>
                        </a:spcBef>
                        <a:spcAft>
                          <a:spcPts val="0"/>
                        </a:spcAft>
                      </a:pPr>
                      <a:r>
                        <a:rPr lang="es-MX" sz="1600" dirty="0">
                          <a:solidFill>
                            <a:srgbClr val="000000"/>
                          </a:solidFill>
                          <a:latin typeface="Century Gothic" pitchFamily="34" charset="0"/>
                          <a:ea typeface="Times New Roman"/>
                          <a:cs typeface="Calibri"/>
                        </a:rPr>
                        <a:t>3.8.9 X</a:t>
                      </a:r>
                      <a:endParaRPr lang="en-US" sz="1600" dirty="0">
                        <a:latin typeface="Century Gothic" pitchFamily="34" charset="0"/>
                        <a:ea typeface="Calibri"/>
                        <a:cs typeface="Times New Roman"/>
                      </a:endParaRPr>
                    </a:p>
                  </a:txBody>
                  <a:tcPr marL="58967" marR="58967" marT="0" marB="0">
                    <a:lnL>
                      <a:noFill/>
                    </a:lnL>
                    <a:lnR w="3175" cap="flat" cmpd="sng" algn="ctr">
                      <a:solidFill>
                        <a:schemeClr val="tx1"/>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s-MX" sz="1600" dirty="0">
                          <a:solidFill>
                            <a:srgbClr val="000000"/>
                          </a:solidFill>
                          <a:latin typeface="Century Gothic" pitchFamily="34" charset="0"/>
                          <a:ea typeface="Times New Roman"/>
                          <a:cs typeface="Calibri"/>
                        </a:rPr>
                        <a:t>3.8.4 V</a:t>
                      </a:r>
                      <a:endParaRPr lang="en-US" sz="1600" dirty="0">
                        <a:latin typeface="Century Gothic" pitchFamily="34" charset="0"/>
                        <a:ea typeface="Calibri"/>
                        <a:cs typeface="Times New Roman"/>
                      </a:endParaRPr>
                    </a:p>
                  </a:txBody>
                  <a:tcPr marL="58967" marR="58967"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a:noFill/>
                    </a:lnB>
                  </a:tcPr>
                </a:tc>
                <a:tc>
                  <a:txBody>
                    <a:bodyPr/>
                    <a:lstStyle/>
                    <a:p>
                      <a:pPr marL="0" marR="0">
                        <a:lnSpc>
                          <a:spcPct val="115000"/>
                        </a:lnSpc>
                        <a:spcBef>
                          <a:spcPts val="0"/>
                        </a:spcBef>
                        <a:spcAft>
                          <a:spcPts val="0"/>
                        </a:spcAft>
                      </a:pPr>
                      <a:r>
                        <a:rPr lang="es-MX" sz="2000" dirty="0">
                          <a:solidFill>
                            <a:srgbClr val="000000"/>
                          </a:solidFill>
                          <a:latin typeface="Century Gothic" pitchFamily="34" charset="0"/>
                          <a:ea typeface="Times New Roman"/>
                          <a:cs typeface="Calibri"/>
                        </a:rPr>
                        <a:t>Aplicación de la tasa PROSEC más alta en insumos de más de un sector</a:t>
                      </a:r>
                      <a:endParaRPr lang="en-US" sz="2000" dirty="0">
                        <a:latin typeface="Century Gothic" pitchFamily="34" charset="0"/>
                        <a:ea typeface="Calibri"/>
                        <a:cs typeface="Times New Roman"/>
                      </a:endParaRPr>
                    </a:p>
                  </a:txBody>
                  <a:tcPr marL="58967" marR="58967" marT="0" marB="0">
                    <a:lnL w="3175" cap="flat" cmpd="sng" algn="ctr">
                      <a:solidFill>
                        <a:schemeClr val="tx1"/>
                      </a:solidFill>
                      <a:prstDash val="solid"/>
                      <a:round/>
                      <a:headEnd type="none" w="med" len="med"/>
                      <a:tailEnd type="none" w="med" len="med"/>
                    </a:lnL>
                    <a:lnR>
                      <a:noFill/>
                    </a:lnR>
                    <a:lnT>
                      <a:noFill/>
                    </a:lnT>
                    <a:lnB>
                      <a:noFill/>
                    </a:lnB>
                  </a:tcPr>
                </a:tc>
              </a:tr>
              <a:tr h="537443">
                <a:tc vMerge="1">
                  <a:txBody>
                    <a:bodyPr/>
                    <a:lstStyle/>
                    <a:p>
                      <a:endParaRPr lang="es-MX"/>
                    </a:p>
                  </a:txBody>
                  <a:tcPr/>
                </a:tc>
                <a:tc>
                  <a:txBody>
                    <a:bodyPr/>
                    <a:lstStyle/>
                    <a:p>
                      <a:pPr marL="0" marR="0" algn="ctr">
                        <a:lnSpc>
                          <a:spcPct val="115000"/>
                        </a:lnSpc>
                        <a:spcBef>
                          <a:spcPts val="0"/>
                        </a:spcBef>
                        <a:spcAft>
                          <a:spcPts val="0"/>
                        </a:spcAft>
                      </a:pPr>
                      <a:r>
                        <a:rPr lang="es-MX" sz="1600" dirty="0">
                          <a:solidFill>
                            <a:srgbClr val="000000"/>
                          </a:solidFill>
                          <a:latin typeface="Century Gothic" pitchFamily="34" charset="0"/>
                          <a:ea typeface="Times New Roman"/>
                          <a:cs typeface="Calibri"/>
                        </a:rPr>
                        <a:t>3.8.9 XI</a:t>
                      </a:r>
                      <a:endParaRPr lang="en-US" sz="1600" dirty="0">
                        <a:latin typeface="Century Gothic" pitchFamily="34" charset="0"/>
                        <a:ea typeface="Calibri"/>
                        <a:cs typeface="Times New Roman"/>
                      </a:endParaRPr>
                    </a:p>
                  </a:txBody>
                  <a:tcPr marL="58967" marR="58967" marT="0" marB="0">
                    <a:lnL>
                      <a:noFill/>
                    </a:lnL>
                    <a:lnR w="3175" cap="flat" cmpd="sng" algn="ctr">
                      <a:solidFill>
                        <a:schemeClr val="tx1"/>
                      </a:solidFill>
                      <a:prstDash val="solid"/>
                      <a:round/>
                      <a:headEnd type="none" w="med" len="med"/>
                      <a:tailEnd type="none" w="med" len="med"/>
                    </a:lnR>
                    <a:lnT>
                      <a:noFill/>
                    </a:lnT>
                    <a:lnB>
                      <a:noFill/>
                    </a:lnB>
                    <a:solidFill>
                      <a:srgbClr val="D8D8D8"/>
                    </a:solidFill>
                  </a:tcPr>
                </a:tc>
                <a:tc>
                  <a:txBody>
                    <a:bodyPr/>
                    <a:lstStyle/>
                    <a:p>
                      <a:pPr marL="0" marR="0" algn="ctr">
                        <a:lnSpc>
                          <a:spcPct val="115000"/>
                        </a:lnSpc>
                        <a:spcBef>
                          <a:spcPts val="0"/>
                        </a:spcBef>
                        <a:spcAft>
                          <a:spcPts val="0"/>
                        </a:spcAft>
                      </a:pPr>
                      <a:r>
                        <a:rPr lang="es-MX" sz="1600" dirty="0">
                          <a:solidFill>
                            <a:srgbClr val="000000"/>
                          </a:solidFill>
                          <a:latin typeface="Century Gothic" pitchFamily="34" charset="0"/>
                          <a:ea typeface="Times New Roman"/>
                          <a:cs typeface="Calibri"/>
                        </a:rPr>
                        <a:t>3.8.4 VI</a:t>
                      </a:r>
                      <a:endParaRPr lang="en-US" sz="1600" dirty="0">
                        <a:latin typeface="Century Gothic" pitchFamily="34" charset="0"/>
                        <a:ea typeface="Calibri"/>
                        <a:cs typeface="Times New Roman"/>
                      </a:endParaRPr>
                    </a:p>
                  </a:txBody>
                  <a:tcPr marL="58967" marR="58967"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a:noFill/>
                    </a:lnB>
                    <a:solidFill>
                      <a:srgbClr val="D8D8D8"/>
                    </a:solidFill>
                  </a:tcPr>
                </a:tc>
                <a:tc>
                  <a:txBody>
                    <a:bodyPr/>
                    <a:lstStyle/>
                    <a:p>
                      <a:pPr marL="0" marR="0">
                        <a:lnSpc>
                          <a:spcPct val="115000"/>
                        </a:lnSpc>
                        <a:spcBef>
                          <a:spcPts val="0"/>
                        </a:spcBef>
                        <a:spcAft>
                          <a:spcPts val="0"/>
                        </a:spcAft>
                      </a:pPr>
                      <a:r>
                        <a:rPr lang="es-MX" sz="2000" b="1" dirty="0" smtClean="0">
                          <a:solidFill>
                            <a:srgbClr val="000000"/>
                          </a:solidFill>
                          <a:latin typeface="Century Gothic" pitchFamily="34" charset="0"/>
                          <a:ea typeface="Times New Roman"/>
                          <a:cs typeface="Calibri"/>
                        </a:rPr>
                        <a:t>Operaciones </a:t>
                      </a:r>
                      <a:r>
                        <a:rPr lang="es-MX" sz="2000" b="1" dirty="0">
                          <a:solidFill>
                            <a:srgbClr val="000000"/>
                          </a:solidFill>
                          <a:latin typeface="Century Gothic" pitchFamily="34" charset="0"/>
                          <a:ea typeface="Times New Roman"/>
                          <a:cs typeface="Calibri"/>
                        </a:rPr>
                        <a:t>V5</a:t>
                      </a:r>
                      <a:endParaRPr lang="en-US" sz="2000" b="1" dirty="0">
                        <a:latin typeface="Century Gothic" pitchFamily="34" charset="0"/>
                        <a:ea typeface="Calibri"/>
                        <a:cs typeface="Times New Roman"/>
                      </a:endParaRPr>
                    </a:p>
                  </a:txBody>
                  <a:tcPr marL="58967" marR="58967" marT="0" marB="0">
                    <a:lnL w="3175" cap="flat" cmpd="sng" algn="ctr">
                      <a:solidFill>
                        <a:schemeClr val="tx1"/>
                      </a:solidFill>
                      <a:prstDash val="solid"/>
                      <a:round/>
                      <a:headEnd type="none" w="med" len="med"/>
                      <a:tailEnd type="none" w="med" len="med"/>
                    </a:lnL>
                    <a:lnR>
                      <a:noFill/>
                    </a:lnR>
                    <a:lnT>
                      <a:noFill/>
                    </a:lnT>
                    <a:lnB>
                      <a:noFill/>
                    </a:lnB>
                    <a:solidFill>
                      <a:srgbClr val="D8D8D8"/>
                    </a:solidFill>
                  </a:tcPr>
                </a:tc>
              </a:tr>
              <a:tr h="701087">
                <a:tc vMerge="1">
                  <a:txBody>
                    <a:bodyPr/>
                    <a:lstStyle/>
                    <a:p>
                      <a:endParaRPr lang="es-MX"/>
                    </a:p>
                  </a:txBody>
                  <a:tcPr/>
                </a:tc>
                <a:tc>
                  <a:txBody>
                    <a:bodyPr/>
                    <a:lstStyle/>
                    <a:p>
                      <a:pPr marL="0" marR="0" algn="ctr">
                        <a:lnSpc>
                          <a:spcPct val="115000"/>
                        </a:lnSpc>
                        <a:spcBef>
                          <a:spcPts val="0"/>
                        </a:spcBef>
                        <a:spcAft>
                          <a:spcPts val="0"/>
                        </a:spcAft>
                      </a:pPr>
                      <a:r>
                        <a:rPr lang="es-MX" sz="1600" dirty="0">
                          <a:solidFill>
                            <a:srgbClr val="000000"/>
                          </a:solidFill>
                          <a:latin typeface="Century Gothic" pitchFamily="34" charset="0"/>
                          <a:ea typeface="Times New Roman"/>
                          <a:cs typeface="Calibri"/>
                        </a:rPr>
                        <a:t>3.8.9 XII</a:t>
                      </a:r>
                      <a:endParaRPr lang="en-US" sz="1600" dirty="0">
                        <a:latin typeface="Century Gothic" pitchFamily="34" charset="0"/>
                        <a:ea typeface="Calibri"/>
                        <a:cs typeface="Times New Roman"/>
                      </a:endParaRPr>
                    </a:p>
                  </a:txBody>
                  <a:tcPr marL="58967" marR="58967" marT="0" marB="0">
                    <a:lnL>
                      <a:noFill/>
                    </a:lnL>
                    <a:lnR w="3175" cap="flat" cmpd="sng" algn="ctr">
                      <a:solidFill>
                        <a:schemeClr val="tx1"/>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s-MX" sz="1600" dirty="0">
                          <a:solidFill>
                            <a:srgbClr val="000000"/>
                          </a:solidFill>
                          <a:latin typeface="Century Gothic" pitchFamily="34" charset="0"/>
                          <a:ea typeface="Times New Roman"/>
                          <a:cs typeface="Calibri"/>
                        </a:rPr>
                        <a:t>3.8.4 VII</a:t>
                      </a:r>
                      <a:endParaRPr lang="en-US" sz="1600" dirty="0">
                        <a:latin typeface="Century Gothic" pitchFamily="34" charset="0"/>
                        <a:ea typeface="Calibri"/>
                        <a:cs typeface="Times New Roman"/>
                      </a:endParaRPr>
                    </a:p>
                  </a:txBody>
                  <a:tcPr marL="58967" marR="58967"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a:noFill/>
                    </a:lnB>
                  </a:tcPr>
                </a:tc>
                <a:tc>
                  <a:txBody>
                    <a:bodyPr/>
                    <a:lstStyle/>
                    <a:p>
                      <a:pPr marL="0" marR="0">
                        <a:lnSpc>
                          <a:spcPct val="115000"/>
                        </a:lnSpc>
                        <a:spcBef>
                          <a:spcPts val="0"/>
                        </a:spcBef>
                        <a:spcAft>
                          <a:spcPts val="0"/>
                        </a:spcAft>
                      </a:pPr>
                      <a:r>
                        <a:rPr lang="es-MX" sz="2000" dirty="0" smtClean="0">
                          <a:solidFill>
                            <a:srgbClr val="000000"/>
                          </a:solidFill>
                          <a:latin typeface="Century Gothic" pitchFamily="34" charset="0"/>
                          <a:ea typeface="Times New Roman"/>
                          <a:cs typeface="Calibri"/>
                        </a:rPr>
                        <a:t>Aplicación </a:t>
                      </a:r>
                      <a:r>
                        <a:rPr lang="es-MX" sz="2000" dirty="0">
                          <a:solidFill>
                            <a:srgbClr val="000000"/>
                          </a:solidFill>
                          <a:latin typeface="Century Gothic" pitchFamily="34" charset="0"/>
                          <a:ea typeface="Times New Roman"/>
                          <a:cs typeface="Calibri"/>
                        </a:rPr>
                        <a:t>de PROSEC o  Regla 8a. En la importación virtual</a:t>
                      </a:r>
                      <a:endParaRPr lang="en-US" sz="2000" dirty="0">
                        <a:latin typeface="Century Gothic" pitchFamily="34" charset="0"/>
                        <a:ea typeface="Calibri"/>
                        <a:cs typeface="Times New Roman"/>
                      </a:endParaRPr>
                    </a:p>
                  </a:txBody>
                  <a:tcPr marL="58967" marR="58967" marT="0" marB="0">
                    <a:lnL w="3175" cap="flat" cmpd="sng" algn="ctr">
                      <a:solidFill>
                        <a:schemeClr val="tx1"/>
                      </a:solidFill>
                      <a:prstDash val="solid"/>
                      <a:round/>
                      <a:headEnd type="none" w="med" len="med"/>
                      <a:tailEnd type="none" w="med" len="med"/>
                    </a:lnL>
                    <a:lnR>
                      <a:noFill/>
                    </a:lnR>
                    <a:lnT>
                      <a:noFill/>
                    </a:lnT>
                    <a:lnB>
                      <a:noFill/>
                    </a:lnB>
                  </a:tcPr>
                </a:tc>
              </a:tr>
              <a:tr h="1402175">
                <a:tc vMerge="1">
                  <a:txBody>
                    <a:bodyPr/>
                    <a:lstStyle/>
                    <a:p>
                      <a:endParaRPr lang="es-MX"/>
                    </a:p>
                  </a:txBody>
                  <a:tcPr/>
                </a:tc>
                <a:tc>
                  <a:txBody>
                    <a:bodyPr/>
                    <a:lstStyle/>
                    <a:p>
                      <a:pPr marL="0" marR="0" algn="ctr">
                        <a:lnSpc>
                          <a:spcPct val="115000"/>
                        </a:lnSpc>
                        <a:spcBef>
                          <a:spcPts val="0"/>
                        </a:spcBef>
                        <a:spcAft>
                          <a:spcPts val="0"/>
                        </a:spcAft>
                      </a:pPr>
                      <a:r>
                        <a:rPr lang="es-MX" sz="1600" dirty="0">
                          <a:solidFill>
                            <a:srgbClr val="000000"/>
                          </a:solidFill>
                          <a:latin typeface="Century Gothic" pitchFamily="34" charset="0"/>
                          <a:ea typeface="Times New Roman"/>
                          <a:cs typeface="Calibri"/>
                        </a:rPr>
                        <a:t>3.8.9 XIII</a:t>
                      </a:r>
                      <a:endParaRPr lang="en-US" sz="1600" dirty="0">
                        <a:latin typeface="Century Gothic" pitchFamily="34" charset="0"/>
                        <a:ea typeface="Calibri"/>
                        <a:cs typeface="Times New Roman"/>
                      </a:endParaRPr>
                    </a:p>
                  </a:txBody>
                  <a:tcPr marL="58967" marR="58967" marT="0" marB="0">
                    <a:lnL>
                      <a:noFill/>
                    </a:lnL>
                    <a:lnR w="3175" cap="flat" cmpd="sng" algn="ctr">
                      <a:solidFill>
                        <a:schemeClr val="tx1"/>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D8D8D8"/>
                    </a:solidFill>
                  </a:tcPr>
                </a:tc>
                <a:tc>
                  <a:txBody>
                    <a:bodyPr/>
                    <a:lstStyle/>
                    <a:p>
                      <a:pPr marL="0" marR="0" algn="ctr">
                        <a:lnSpc>
                          <a:spcPct val="115000"/>
                        </a:lnSpc>
                        <a:spcBef>
                          <a:spcPts val="0"/>
                        </a:spcBef>
                        <a:spcAft>
                          <a:spcPts val="0"/>
                        </a:spcAft>
                      </a:pPr>
                      <a:r>
                        <a:rPr lang="es-MX" sz="1600" dirty="0">
                          <a:solidFill>
                            <a:srgbClr val="000000"/>
                          </a:solidFill>
                          <a:latin typeface="Century Gothic" pitchFamily="34" charset="0"/>
                          <a:ea typeface="Times New Roman"/>
                          <a:cs typeface="Calibri"/>
                        </a:rPr>
                        <a:t>3.8.4 VIII</a:t>
                      </a:r>
                      <a:endParaRPr lang="en-US" sz="1600" dirty="0">
                        <a:latin typeface="Century Gothic" pitchFamily="34" charset="0"/>
                        <a:ea typeface="Calibri"/>
                        <a:cs typeface="Times New Roman"/>
                      </a:endParaRPr>
                    </a:p>
                  </a:txBody>
                  <a:tcPr marL="58967" marR="58967"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D8D8D8"/>
                    </a:solidFill>
                  </a:tcPr>
                </a:tc>
                <a:tc>
                  <a:txBody>
                    <a:bodyPr/>
                    <a:lstStyle/>
                    <a:p>
                      <a:pPr marL="0" marR="0">
                        <a:lnSpc>
                          <a:spcPct val="115000"/>
                        </a:lnSpc>
                        <a:spcBef>
                          <a:spcPts val="0"/>
                        </a:spcBef>
                        <a:spcAft>
                          <a:spcPts val="0"/>
                        </a:spcAft>
                      </a:pPr>
                      <a:r>
                        <a:rPr lang="es-MX" sz="2000" b="1" dirty="0">
                          <a:solidFill>
                            <a:srgbClr val="000000"/>
                          </a:solidFill>
                          <a:latin typeface="Century Gothic" pitchFamily="34" charset="0"/>
                          <a:ea typeface="Times New Roman"/>
                          <a:cs typeface="Calibri"/>
                        </a:rPr>
                        <a:t>Regularización de mercancía excedente o no declarada en importación temporal pagando multa por DGI</a:t>
                      </a:r>
                      <a:endParaRPr lang="en-US" sz="2000" b="1" dirty="0">
                        <a:latin typeface="Century Gothic" pitchFamily="34" charset="0"/>
                        <a:ea typeface="Calibri"/>
                        <a:cs typeface="Times New Roman"/>
                      </a:endParaRPr>
                    </a:p>
                  </a:txBody>
                  <a:tcPr marL="58967" marR="58967" marT="0" marB="0">
                    <a:lnL w="3175" cap="flat" cmpd="sng" algn="ctr">
                      <a:solidFill>
                        <a:schemeClr val="tx1"/>
                      </a:solidFill>
                      <a:prstDash val="solid"/>
                      <a:round/>
                      <a:headEnd type="none" w="med" len="med"/>
                      <a:tailEnd type="none" w="med" len="med"/>
                    </a:lnL>
                    <a:lnR>
                      <a:noFill/>
                    </a:lnR>
                    <a:lnT>
                      <a:noFill/>
                    </a:lnT>
                    <a:lnB w="28575" cap="flat" cmpd="sng" algn="ctr">
                      <a:solidFill>
                        <a:srgbClr val="000000"/>
                      </a:solidFill>
                      <a:prstDash val="solid"/>
                      <a:round/>
                      <a:headEnd type="none" w="med" len="med"/>
                      <a:tailEnd type="none" w="med" len="med"/>
                    </a:lnB>
                    <a:solidFill>
                      <a:srgbClr val="D8D8D8"/>
                    </a:solidFill>
                  </a:tcPr>
                </a:tc>
              </a:tr>
            </a:tbl>
          </a:graphicData>
        </a:graphic>
      </p:graphicFrame>
      <p:sp>
        <p:nvSpPr>
          <p:cNvPr id="22" name="21 Botón de acción: Documento">
            <a:hlinkClick r:id="" action="ppaction://noaction" highlightClick="1"/>
          </p:cNvPr>
          <p:cNvSpPr/>
          <p:nvPr/>
        </p:nvSpPr>
        <p:spPr bwMode="auto">
          <a:xfrm>
            <a:off x="2214563" y="2571750"/>
            <a:ext cx="285750" cy="285750"/>
          </a:xfrm>
          <a:prstGeom prst="actionButtonDocumen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a:lstStyle/>
          <a:p>
            <a:pPr algn="ctr" eaLnBrk="0" hangingPunct="0">
              <a:defRPr/>
            </a:pPr>
            <a:endParaRPr lang="es-MX" dirty="0">
              <a:solidFill>
                <a:schemeClr val="tx1"/>
              </a:solidFill>
              <a:latin typeface="Arial" charset="0"/>
            </a:endParaRPr>
          </a:p>
        </p:txBody>
      </p:sp>
      <p:sp>
        <p:nvSpPr>
          <p:cNvPr id="19" name="18 Botón de acción: Documento">
            <a:hlinkClick r:id="" action="ppaction://noaction" highlightClick="1"/>
          </p:cNvPr>
          <p:cNvSpPr/>
          <p:nvPr/>
        </p:nvSpPr>
        <p:spPr bwMode="auto">
          <a:xfrm>
            <a:off x="2214563" y="3929063"/>
            <a:ext cx="285750" cy="285750"/>
          </a:xfrm>
          <a:prstGeom prst="actionButtonDocumen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a:lstStyle/>
          <a:p>
            <a:pPr algn="ctr" eaLnBrk="0" hangingPunct="0">
              <a:defRPr/>
            </a:pPr>
            <a:endParaRPr lang="es-MX" dirty="0">
              <a:solidFill>
                <a:schemeClr val="tx1"/>
              </a:solidFill>
              <a:latin typeface="Arial" charset="0"/>
            </a:endParaRPr>
          </a:p>
        </p:txBody>
      </p:sp>
      <p:sp>
        <p:nvSpPr>
          <p:cNvPr id="21" name="20 Botón de acción: Documento">
            <a:hlinkClick r:id="" action="ppaction://noaction" highlightClick="1"/>
          </p:cNvPr>
          <p:cNvSpPr/>
          <p:nvPr/>
        </p:nvSpPr>
        <p:spPr bwMode="auto">
          <a:xfrm>
            <a:off x="2214563" y="5214938"/>
            <a:ext cx="285750" cy="285750"/>
          </a:xfrm>
          <a:prstGeom prst="actionButtonDocumen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a:lstStyle/>
          <a:p>
            <a:pPr algn="ctr" eaLnBrk="0" hangingPunct="0">
              <a:defRPr/>
            </a:pPr>
            <a:endParaRPr lang="es-MX" dirty="0">
              <a:solidFill>
                <a:schemeClr val="tx1"/>
              </a:solidFill>
              <a:latin typeface="Arial" charset="0"/>
            </a:endParaRPr>
          </a:p>
        </p:txBody>
      </p:sp>
      <p:sp>
        <p:nvSpPr>
          <p:cNvPr id="23" name="18 CuadroTexto"/>
          <p:cNvSpPr txBox="1">
            <a:spLocks noChangeArrowheads="1"/>
          </p:cNvSpPr>
          <p:nvPr/>
        </p:nvSpPr>
        <p:spPr bwMode="auto">
          <a:xfrm>
            <a:off x="857250" y="500063"/>
            <a:ext cx="7429500" cy="554037"/>
          </a:xfrm>
          <a:prstGeom prst="rect">
            <a:avLst/>
          </a:prstGeom>
          <a:noFill/>
          <a:ln w="9525">
            <a:noFill/>
            <a:miter lim="800000"/>
            <a:headEnd/>
            <a:tailEnd/>
          </a:ln>
        </p:spPr>
        <p:txBody>
          <a:bodyPr>
            <a:spAutoFit/>
          </a:bodyPr>
          <a:lstStyle/>
          <a:p>
            <a:pPr algn="ctr" eaLnBrk="0" hangingPunct="0"/>
            <a:r>
              <a:rPr lang="es-MX" sz="3000" b="1">
                <a:solidFill>
                  <a:srgbClr val="00478E"/>
                </a:solidFill>
                <a:latin typeface="Century Gothic" pitchFamily="34" charset="0"/>
              </a:rPr>
              <a:t>COMPARATIVO DE FACILIDADES </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anim calcmode="lin" valueType="num">
                                      <p:cBhvr>
                                        <p:cTn id="13" dur="1000" fill="hold"/>
                                        <p:tgtEl>
                                          <p:spTgt spid="19"/>
                                        </p:tgtEl>
                                        <p:attrNameLst>
                                          <p:attrName>ppt_x</p:attrName>
                                        </p:attrNameLst>
                                      </p:cBhvr>
                                      <p:tavLst>
                                        <p:tav tm="0">
                                          <p:val>
                                            <p:strVal val="#ppt_x"/>
                                          </p:val>
                                        </p:tav>
                                        <p:tav tm="100000">
                                          <p:val>
                                            <p:strVal val="#ppt_x"/>
                                          </p:val>
                                        </p:tav>
                                      </p:tavLst>
                                    </p:anim>
                                    <p:anim calcmode="lin" valueType="num">
                                      <p:cBhvr>
                                        <p:cTn id="14" dur="1000" fill="hold"/>
                                        <p:tgtEl>
                                          <p:spTgt spid="19"/>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1000"/>
                                        <p:tgtEl>
                                          <p:spTgt spid="21"/>
                                        </p:tgtEl>
                                      </p:cBhvr>
                                    </p:animEffect>
                                    <p:anim calcmode="lin" valueType="num">
                                      <p:cBhvr>
                                        <p:cTn id="18" dur="1000" fill="hold"/>
                                        <p:tgtEl>
                                          <p:spTgt spid="21"/>
                                        </p:tgtEl>
                                        <p:attrNameLst>
                                          <p:attrName>ppt_x</p:attrName>
                                        </p:attrNameLst>
                                      </p:cBhvr>
                                      <p:tavLst>
                                        <p:tav tm="0">
                                          <p:val>
                                            <p:strVal val="#ppt_x"/>
                                          </p:val>
                                        </p:tav>
                                        <p:tav tm="100000">
                                          <p:val>
                                            <p:strVal val="#ppt_x"/>
                                          </p:val>
                                        </p:tav>
                                      </p:tavLst>
                                    </p:anim>
                                    <p:anim calcmode="lin" valueType="num">
                                      <p:cBhvr>
                                        <p:cTn id="19" dur="1000" fill="hold"/>
                                        <p:tgtEl>
                                          <p:spTgt spid="21"/>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1000"/>
                                        <p:tgtEl>
                                          <p:spTgt spid="23"/>
                                        </p:tgtEl>
                                      </p:cBhvr>
                                    </p:animEffect>
                                    <p:anim calcmode="lin" valueType="num">
                                      <p:cBhvr>
                                        <p:cTn id="23" dur="1000" fill="hold"/>
                                        <p:tgtEl>
                                          <p:spTgt spid="23"/>
                                        </p:tgtEl>
                                        <p:attrNameLst>
                                          <p:attrName>ppt_x</p:attrName>
                                        </p:attrNameLst>
                                      </p:cBhvr>
                                      <p:tavLst>
                                        <p:tav tm="0">
                                          <p:val>
                                            <p:strVal val="#ppt_x"/>
                                          </p:val>
                                        </p:tav>
                                        <p:tav tm="100000">
                                          <p:val>
                                            <p:strVal val="#ppt_x"/>
                                          </p:val>
                                        </p:tav>
                                      </p:tavLst>
                                    </p:anim>
                                    <p:anim calcmode="lin" valueType="num">
                                      <p:cBhvr>
                                        <p:cTn id="24" dur="1000" fill="hold"/>
                                        <p:tgtEl>
                                          <p:spTgt spid="23"/>
                                        </p:tgtEl>
                                        <p:attrNameLst>
                                          <p:attrName>ppt_y</p:attrName>
                                        </p:attrNameLst>
                                      </p:cBhvr>
                                      <p:tavLst>
                                        <p:tav tm="0">
                                          <p:val>
                                            <p:strVal val="#ppt_y-.1"/>
                                          </p:val>
                                        </p:tav>
                                        <p:tav tm="100000">
                                          <p:val>
                                            <p:strVal val="#ppt_y"/>
                                          </p:val>
                                        </p:tav>
                                      </p:tavLst>
                                    </p:anim>
                                  </p:childTnLst>
                                </p:cTn>
                              </p:par>
                              <p:par>
                                <p:cTn id="25" presetID="47" presetClass="entr" presetSubtype="0"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1000"/>
                                        <p:tgtEl>
                                          <p:spTgt spid="20"/>
                                        </p:tgtEl>
                                      </p:cBhvr>
                                    </p:animEffect>
                                    <p:anim calcmode="lin" valueType="num">
                                      <p:cBhvr>
                                        <p:cTn id="28" dur="1000" fill="hold"/>
                                        <p:tgtEl>
                                          <p:spTgt spid="20"/>
                                        </p:tgtEl>
                                        <p:attrNameLst>
                                          <p:attrName>ppt_x</p:attrName>
                                        </p:attrNameLst>
                                      </p:cBhvr>
                                      <p:tavLst>
                                        <p:tav tm="0">
                                          <p:val>
                                            <p:strVal val="#ppt_x"/>
                                          </p:val>
                                        </p:tav>
                                        <p:tav tm="100000">
                                          <p:val>
                                            <p:strVal val="#ppt_x"/>
                                          </p:val>
                                        </p:tav>
                                      </p:tavLst>
                                    </p:anim>
                                    <p:anim calcmode="lin" valueType="num">
                                      <p:cBhvr>
                                        <p:cTn id="2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19" grpId="0" animBg="1"/>
      <p:bldP spid="21" grpId="0" animBg="1"/>
      <p:bldP spid="23" grpId="0"/>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ext Box 11"/>
          <p:cNvSpPr txBox="1">
            <a:spLocks noChangeArrowheads="1"/>
          </p:cNvSpPr>
          <p:nvPr/>
        </p:nvSpPr>
        <p:spPr bwMode="auto">
          <a:xfrm>
            <a:off x="1403350" y="1341438"/>
            <a:ext cx="6192838" cy="366712"/>
          </a:xfrm>
          <a:prstGeom prst="rect">
            <a:avLst/>
          </a:prstGeom>
          <a:noFill/>
          <a:ln w="9525">
            <a:noFill/>
            <a:miter lim="800000"/>
            <a:headEnd/>
            <a:tailEnd/>
          </a:ln>
        </p:spPr>
        <p:txBody>
          <a:bodyPr>
            <a:spAutoFit/>
          </a:bodyPr>
          <a:lstStyle/>
          <a:p>
            <a:pPr eaLnBrk="0" hangingPunct="0">
              <a:spcBef>
                <a:spcPct val="50000"/>
              </a:spcBef>
            </a:pPr>
            <a:endParaRPr lang="en-US"/>
          </a:p>
        </p:txBody>
      </p:sp>
      <p:cxnSp>
        <p:nvCxnSpPr>
          <p:cNvPr id="11" name="10 Conector recto"/>
          <p:cNvCxnSpPr/>
          <p:nvPr/>
        </p:nvCxnSpPr>
        <p:spPr>
          <a:xfrm rot="5400000">
            <a:off x="7786688" y="5572125"/>
            <a:ext cx="2571750"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3" name="12 Conector recto"/>
          <p:cNvCxnSpPr/>
          <p:nvPr/>
        </p:nvCxnSpPr>
        <p:spPr>
          <a:xfrm rot="5400000">
            <a:off x="7786687" y="5643563"/>
            <a:ext cx="24288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4" name="13 Conector recto"/>
          <p:cNvCxnSpPr/>
          <p:nvPr/>
        </p:nvCxnSpPr>
        <p:spPr>
          <a:xfrm rot="5400000">
            <a:off x="7858125" y="5786438"/>
            <a:ext cx="214312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5" name="14 Conector recto"/>
          <p:cNvCxnSpPr/>
          <p:nvPr/>
        </p:nvCxnSpPr>
        <p:spPr>
          <a:xfrm>
            <a:off x="5429250" y="6715125"/>
            <a:ext cx="3714750"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6" name="15 Conector recto"/>
          <p:cNvCxnSpPr/>
          <p:nvPr/>
        </p:nvCxnSpPr>
        <p:spPr>
          <a:xfrm>
            <a:off x="6143625" y="6643688"/>
            <a:ext cx="30003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7" name="16 Conector recto"/>
          <p:cNvCxnSpPr/>
          <p:nvPr/>
        </p:nvCxnSpPr>
        <p:spPr>
          <a:xfrm>
            <a:off x="6715125" y="6572250"/>
            <a:ext cx="24288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sp>
        <p:nvSpPr>
          <p:cNvPr id="18" name="Rectangle 2"/>
          <p:cNvSpPr txBox="1">
            <a:spLocks noChangeArrowheads="1"/>
          </p:cNvSpPr>
          <p:nvPr/>
        </p:nvSpPr>
        <p:spPr>
          <a:xfrm>
            <a:off x="0" y="0"/>
            <a:ext cx="9144000" cy="704850"/>
          </a:xfrm>
          <a:prstGeom prst="rect">
            <a:avLst/>
          </a:prstGeom>
        </p:spPr>
        <p:txBody>
          <a:bodyPr/>
          <a:lstStyle/>
          <a:p>
            <a:pPr algn="ctr" eaLnBrk="0" hangingPunct="0">
              <a:defRPr/>
            </a:pPr>
            <a:r>
              <a:rPr lang="es-MX" sz="2400" kern="0" dirty="0">
                <a:solidFill>
                  <a:srgbClr val="00478E"/>
                </a:solidFill>
                <a:effectLst>
                  <a:outerShdw blurRad="38100" dist="38100" dir="2700000" algn="tl">
                    <a:srgbClr val="C0C0C0"/>
                  </a:outerShdw>
                </a:effectLst>
                <a:latin typeface="Century Gothic" pitchFamily="34" charset="0"/>
                <a:cs typeface="+mn-cs"/>
              </a:rPr>
              <a:t>Almanza Villarreal Agencia Aduanal, S.C.</a:t>
            </a:r>
          </a:p>
        </p:txBody>
      </p:sp>
      <p:graphicFrame>
        <p:nvGraphicFramePr>
          <p:cNvPr id="21" name="20 Tabla"/>
          <p:cNvGraphicFramePr>
            <a:graphicFrameLocks noGrp="1"/>
          </p:cNvGraphicFramePr>
          <p:nvPr/>
        </p:nvGraphicFramePr>
        <p:xfrm>
          <a:off x="357188" y="1785938"/>
          <a:ext cx="8358187" cy="4346575"/>
        </p:xfrm>
        <a:graphic>
          <a:graphicData uri="http://schemas.openxmlformats.org/drawingml/2006/table">
            <a:tbl>
              <a:tblPr/>
              <a:tblGrid>
                <a:gridCol w="1428750"/>
                <a:gridCol w="1000125"/>
                <a:gridCol w="928687"/>
                <a:gridCol w="5000625"/>
              </a:tblGrid>
              <a:tr h="560848">
                <a:tc>
                  <a:txBody>
                    <a:bodyPr/>
                    <a:lstStyle/>
                    <a:p>
                      <a:pPr marL="0" marR="0" algn="ctr">
                        <a:lnSpc>
                          <a:spcPct val="115000"/>
                        </a:lnSpc>
                        <a:spcBef>
                          <a:spcPts val="0"/>
                        </a:spcBef>
                        <a:spcAft>
                          <a:spcPts val="0"/>
                        </a:spcAft>
                      </a:pPr>
                      <a:r>
                        <a:rPr lang="es-MX" sz="1600" b="1" dirty="0">
                          <a:solidFill>
                            <a:srgbClr val="FFFFFF"/>
                          </a:solidFill>
                          <a:latin typeface="Century Gothic" pitchFamily="34" charset="0"/>
                          <a:ea typeface="Times New Roman"/>
                          <a:cs typeface="Calibri"/>
                        </a:rPr>
                        <a:t>Empresa certificada</a:t>
                      </a:r>
                      <a:endParaRPr lang="en-US" sz="1600" dirty="0">
                        <a:latin typeface="Century Gothic" pitchFamily="34" charset="0"/>
                        <a:ea typeface="Calibri"/>
                        <a:cs typeface="Times New Roman"/>
                      </a:endParaRPr>
                    </a:p>
                  </a:txBody>
                  <a:tcPr marL="58967" marR="58967" marT="0" marB="0">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4F81BD"/>
                    </a:solidFill>
                  </a:tcPr>
                </a:tc>
                <a:tc>
                  <a:txBody>
                    <a:bodyPr/>
                    <a:lstStyle/>
                    <a:p>
                      <a:pPr marL="0" marR="0" algn="ctr">
                        <a:lnSpc>
                          <a:spcPct val="115000"/>
                        </a:lnSpc>
                        <a:spcBef>
                          <a:spcPts val="0"/>
                        </a:spcBef>
                        <a:spcAft>
                          <a:spcPts val="0"/>
                        </a:spcAft>
                      </a:pPr>
                      <a:r>
                        <a:rPr lang="es-MX" sz="1600" b="1" dirty="0">
                          <a:solidFill>
                            <a:srgbClr val="FFFFFF"/>
                          </a:solidFill>
                          <a:latin typeface="Century Gothic" pitchFamily="34" charset="0"/>
                          <a:ea typeface="Times New Roman"/>
                          <a:cs typeface="Calibri"/>
                        </a:rPr>
                        <a:t>Regla Nueva</a:t>
                      </a:r>
                      <a:endParaRPr lang="en-US" sz="1600" dirty="0">
                        <a:latin typeface="Century Gothic" pitchFamily="34" charset="0"/>
                        <a:ea typeface="Calibri"/>
                        <a:cs typeface="Times New Roman"/>
                      </a:endParaRPr>
                    </a:p>
                  </a:txBody>
                  <a:tcPr marL="58967" marR="58967" marT="0" marB="0">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4F81BD"/>
                    </a:solidFill>
                  </a:tcPr>
                </a:tc>
                <a:tc>
                  <a:txBody>
                    <a:bodyPr/>
                    <a:lstStyle/>
                    <a:p>
                      <a:pPr marL="0" marR="0" algn="ctr">
                        <a:lnSpc>
                          <a:spcPct val="115000"/>
                        </a:lnSpc>
                        <a:spcBef>
                          <a:spcPts val="0"/>
                        </a:spcBef>
                        <a:spcAft>
                          <a:spcPts val="0"/>
                        </a:spcAft>
                      </a:pPr>
                      <a:r>
                        <a:rPr lang="es-MX" sz="1600" b="1" dirty="0">
                          <a:solidFill>
                            <a:srgbClr val="FFFFFF"/>
                          </a:solidFill>
                          <a:latin typeface="Century Gothic" pitchFamily="34" charset="0"/>
                          <a:ea typeface="Times New Roman"/>
                          <a:cs typeface="Calibri"/>
                        </a:rPr>
                        <a:t>Regla Anterior</a:t>
                      </a:r>
                      <a:endParaRPr lang="en-US" sz="1600" dirty="0">
                        <a:latin typeface="Century Gothic" pitchFamily="34" charset="0"/>
                        <a:ea typeface="Calibri"/>
                        <a:cs typeface="Times New Roman"/>
                      </a:endParaRPr>
                    </a:p>
                  </a:txBody>
                  <a:tcPr marL="58967" marR="58967" marT="0" marB="0">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4F81BD"/>
                    </a:solidFill>
                  </a:tcPr>
                </a:tc>
                <a:tc>
                  <a:txBody>
                    <a:bodyPr/>
                    <a:lstStyle/>
                    <a:p>
                      <a:pPr marL="0" marR="0" algn="ctr">
                        <a:lnSpc>
                          <a:spcPct val="115000"/>
                        </a:lnSpc>
                        <a:spcBef>
                          <a:spcPts val="0"/>
                        </a:spcBef>
                        <a:spcAft>
                          <a:spcPts val="0"/>
                        </a:spcAft>
                      </a:pPr>
                      <a:r>
                        <a:rPr lang="es-MX" sz="1600" b="1" dirty="0">
                          <a:solidFill>
                            <a:srgbClr val="FFFFFF"/>
                          </a:solidFill>
                          <a:latin typeface="Century Gothic" pitchFamily="34" charset="0"/>
                          <a:ea typeface="Times New Roman"/>
                          <a:cs typeface="Calibri"/>
                        </a:rPr>
                        <a:t>Facilidad</a:t>
                      </a:r>
                      <a:endParaRPr lang="en-US" sz="1600" dirty="0">
                        <a:latin typeface="Century Gothic" pitchFamily="34" charset="0"/>
                        <a:ea typeface="Calibri"/>
                        <a:cs typeface="Times New Roman"/>
                      </a:endParaRPr>
                    </a:p>
                  </a:txBody>
                  <a:tcPr marL="58967" marR="58967" marT="0" marB="0">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4F81BD"/>
                    </a:solidFill>
                  </a:tcPr>
                </a:tc>
              </a:tr>
              <a:tr h="1577386">
                <a:tc rowSpan="3">
                  <a:txBody>
                    <a:bodyPr/>
                    <a:lstStyle/>
                    <a:p>
                      <a:pPr marL="0" marR="0" algn="ctr">
                        <a:lnSpc>
                          <a:spcPct val="115000"/>
                        </a:lnSpc>
                        <a:spcBef>
                          <a:spcPts val="0"/>
                        </a:spcBef>
                        <a:spcAft>
                          <a:spcPts val="0"/>
                        </a:spcAft>
                      </a:pPr>
                      <a:endParaRPr lang="es-MX" sz="2400" b="1" dirty="0" smtClean="0">
                        <a:solidFill>
                          <a:schemeClr val="bg1"/>
                        </a:solidFill>
                        <a:latin typeface="Century Gothic" pitchFamily="34" charset="0"/>
                        <a:ea typeface="Times New Roman"/>
                        <a:cs typeface="Calibri"/>
                      </a:endParaRPr>
                    </a:p>
                    <a:p>
                      <a:pPr marL="0" marR="0" algn="ctr">
                        <a:lnSpc>
                          <a:spcPct val="115000"/>
                        </a:lnSpc>
                        <a:spcBef>
                          <a:spcPts val="0"/>
                        </a:spcBef>
                        <a:spcAft>
                          <a:spcPts val="0"/>
                        </a:spcAft>
                      </a:pPr>
                      <a:endParaRPr lang="es-MX" sz="2400" b="1" dirty="0" smtClean="0">
                        <a:solidFill>
                          <a:schemeClr val="bg1"/>
                        </a:solidFill>
                        <a:latin typeface="Century Gothic" pitchFamily="34" charset="0"/>
                        <a:ea typeface="Times New Roman"/>
                        <a:cs typeface="Calibri"/>
                      </a:endParaRPr>
                    </a:p>
                    <a:p>
                      <a:pPr marL="0" marR="0" algn="ctr">
                        <a:lnSpc>
                          <a:spcPct val="115000"/>
                        </a:lnSpc>
                        <a:spcBef>
                          <a:spcPts val="0"/>
                        </a:spcBef>
                        <a:spcAft>
                          <a:spcPts val="0"/>
                        </a:spcAft>
                      </a:pPr>
                      <a:endParaRPr lang="es-MX" sz="2400" b="1" dirty="0" smtClean="0">
                        <a:solidFill>
                          <a:schemeClr val="bg1"/>
                        </a:solidFill>
                        <a:latin typeface="Century Gothic" pitchFamily="34" charset="0"/>
                        <a:ea typeface="Times New Roman"/>
                        <a:cs typeface="Calibri"/>
                      </a:endParaRPr>
                    </a:p>
                    <a:p>
                      <a:pPr marL="0" marR="0" algn="ctr">
                        <a:lnSpc>
                          <a:spcPct val="115000"/>
                        </a:lnSpc>
                        <a:spcBef>
                          <a:spcPts val="0"/>
                        </a:spcBef>
                        <a:spcAft>
                          <a:spcPts val="0"/>
                        </a:spcAft>
                      </a:pPr>
                      <a:r>
                        <a:rPr lang="es-MX" sz="2400" b="1" dirty="0" smtClean="0">
                          <a:solidFill>
                            <a:schemeClr val="bg1"/>
                          </a:solidFill>
                          <a:latin typeface="Century Gothic" pitchFamily="34" charset="0"/>
                          <a:ea typeface="Times New Roman"/>
                          <a:cs typeface="Calibri"/>
                        </a:rPr>
                        <a:t>NEEC</a:t>
                      </a:r>
                      <a:endParaRPr lang="en-US" sz="2400" dirty="0">
                        <a:solidFill>
                          <a:schemeClr val="bg1"/>
                        </a:solidFill>
                        <a:latin typeface="Century Gothic" pitchFamily="34" charset="0"/>
                        <a:ea typeface="Calibri"/>
                        <a:cs typeface="Times New Roman"/>
                      </a:endParaRPr>
                    </a:p>
                  </a:txBody>
                  <a:tcPr marL="58967" marR="58967" marT="0" marB="0">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4F81BD"/>
                    </a:solidFill>
                  </a:tcPr>
                </a:tc>
                <a:tc>
                  <a:txBody>
                    <a:bodyPr/>
                    <a:lstStyle/>
                    <a:p>
                      <a:pPr marL="0" marR="0" algn="ctr">
                        <a:lnSpc>
                          <a:spcPct val="115000"/>
                        </a:lnSpc>
                        <a:spcBef>
                          <a:spcPts val="0"/>
                        </a:spcBef>
                        <a:spcAft>
                          <a:spcPts val="0"/>
                        </a:spcAft>
                      </a:pPr>
                      <a:r>
                        <a:rPr lang="es-MX" sz="1600" dirty="0">
                          <a:solidFill>
                            <a:srgbClr val="000000"/>
                          </a:solidFill>
                          <a:latin typeface="Century Gothic" pitchFamily="34" charset="0"/>
                          <a:ea typeface="Times New Roman"/>
                          <a:cs typeface="Calibri"/>
                        </a:rPr>
                        <a:t>3.8.9 XIV</a:t>
                      </a:r>
                      <a:endParaRPr lang="en-US" sz="1600" dirty="0">
                        <a:latin typeface="Century Gothic" pitchFamily="34" charset="0"/>
                        <a:ea typeface="Calibri"/>
                        <a:cs typeface="Times New Roman"/>
                      </a:endParaRPr>
                    </a:p>
                  </a:txBody>
                  <a:tcPr marL="58967" marR="58967" marT="0" marB="0">
                    <a:lnL>
                      <a:noFill/>
                    </a:lnL>
                    <a:lnR w="3175" cap="flat" cmpd="sng" algn="ctr">
                      <a:solidFill>
                        <a:schemeClr val="tx1"/>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D8D8D8"/>
                    </a:solidFill>
                  </a:tcPr>
                </a:tc>
                <a:tc>
                  <a:txBody>
                    <a:bodyPr/>
                    <a:lstStyle/>
                    <a:p>
                      <a:pPr marL="0" marR="0" algn="ctr">
                        <a:lnSpc>
                          <a:spcPct val="115000"/>
                        </a:lnSpc>
                        <a:spcBef>
                          <a:spcPts val="0"/>
                        </a:spcBef>
                        <a:spcAft>
                          <a:spcPts val="0"/>
                        </a:spcAft>
                      </a:pPr>
                      <a:r>
                        <a:rPr lang="es-MX" sz="1600" dirty="0">
                          <a:solidFill>
                            <a:srgbClr val="000000"/>
                          </a:solidFill>
                          <a:latin typeface="Century Gothic" pitchFamily="34" charset="0"/>
                          <a:ea typeface="Times New Roman"/>
                          <a:cs typeface="Calibri"/>
                        </a:rPr>
                        <a:t>3.8.4 IX</a:t>
                      </a:r>
                      <a:endParaRPr lang="en-US" sz="1600" dirty="0">
                        <a:latin typeface="Century Gothic" pitchFamily="34" charset="0"/>
                        <a:ea typeface="Calibri"/>
                        <a:cs typeface="Times New Roman"/>
                      </a:endParaRPr>
                    </a:p>
                  </a:txBody>
                  <a:tcPr marL="58967" marR="58967"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D8D8D8"/>
                    </a:solidFill>
                  </a:tcPr>
                </a:tc>
                <a:tc>
                  <a:txBody>
                    <a:bodyPr/>
                    <a:lstStyle/>
                    <a:p>
                      <a:pPr marL="0" marR="0">
                        <a:lnSpc>
                          <a:spcPct val="115000"/>
                        </a:lnSpc>
                        <a:spcBef>
                          <a:spcPts val="0"/>
                        </a:spcBef>
                        <a:spcAft>
                          <a:spcPts val="0"/>
                        </a:spcAft>
                      </a:pPr>
                      <a:r>
                        <a:rPr lang="es-MX" sz="1800" b="1" dirty="0">
                          <a:solidFill>
                            <a:srgbClr val="000000"/>
                          </a:solidFill>
                          <a:latin typeface="Century Gothic" pitchFamily="34" charset="0"/>
                          <a:ea typeface="Times New Roman"/>
                          <a:cs typeface="Calibri"/>
                        </a:rPr>
                        <a:t>Retorno al extranjero de mercancía no autorizada en el programa IMMEX que se detecten no declaradas o excedentes durante el reconocimiento, no existe </a:t>
                      </a:r>
                      <a:r>
                        <a:rPr lang="es-MX" sz="1800" b="1" dirty="0" smtClean="0">
                          <a:solidFill>
                            <a:srgbClr val="000000"/>
                          </a:solidFill>
                          <a:latin typeface="Century Gothic" pitchFamily="34" charset="0"/>
                          <a:ea typeface="Times New Roman"/>
                          <a:cs typeface="Calibri"/>
                        </a:rPr>
                        <a:t>sanción.</a:t>
                      </a:r>
                      <a:endParaRPr lang="en-US" sz="1800" b="1" dirty="0">
                        <a:latin typeface="Century Gothic" pitchFamily="34" charset="0"/>
                        <a:ea typeface="Calibri"/>
                        <a:cs typeface="Times New Roman"/>
                      </a:endParaRPr>
                    </a:p>
                  </a:txBody>
                  <a:tcPr marL="58967" marR="58967" marT="0" marB="0">
                    <a:lnL w="3175" cap="flat" cmpd="sng" algn="ctr">
                      <a:solidFill>
                        <a:schemeClr val="tx1"/>
                      </a:solidFill>
                      <a:prstDash val="solid"/>
                      <a:round/>
                      <a:headEnd type="none" w="med" len="med"/>
                      <a:tailEnd type="none" w="med" len="med"/>
                    </a:lnL>
                    <a:lnR>
                      <a:noFill/>
                    </a:lnR>
                    <a:lnT w="28575" cap="flat" cmpd="sng" algn="ctr">
                      <a:solidFill>
                        <a:srgbClr val="000000"/>
                      </a:solidFill>
                      <a:prstDash val="solid"/>
                      <a:round/>
                      <a:headEnd type="none" w="med" len="med"/>
                      <a:tailEnd type="none" w="med" len="med"/>
                    </a:lnT>
                    <a:lnB>
                      <a:noFill/>
                    </a:lnB>
                    <a:solidFill>
                      <a:srgbClr val="D8D8D8"/>
                    </a:solidFill>
                  </a:tcPr>
                </a:tc>
              </a:tr>
              <a:tr h="946432">
                <a:tc vMerge="1">
                  <a:txBody>
                    <a:bodyPr/>
                    <a:lstStyle/>
                    <a:p>
                      <a:endParaRPr lang="es-MX"/>
                    </a:p>
                  </a:txBody>
                  <a:tcPr/>
                </a:tc>
                <a:tc>
                  <a:txBody>
                    <a:bodyPr/>
                    <a:lstStyle/>
                    <a:p>
                      <a:pPr marL="0" marR="0" algn="ctr">
                        <a:lnSpc>
                          <a:spcPct val="115000"/>
                        </a:lnSpc>
                        <a:spcBef>
                          <a:spcPts val="0"/>
                        </a:spcBef>
                        <a:spcAft>
                          <a:spcPts val="0"/>
                        </a:spcAft>
                      </a:pPr>
                      <a:r>
                        <a:rPr lang="es-MX" sz="1600" dirty="0">
                          <a:solidFill>
                            <a:srgbClr val="000000"/>
                          </a:solidFill>
                          <a:latin typeface="Century Gothic" pitchFamily="34" charset="0"/>
                          <a:ea typeface="Times New Roman"/>
                          <a:cs typeface="Calibri"/>
                        </a:rPr>
                        <a:t>3.8.9 XV</a:t>
                      </a:r>
                      <a:endParaRPr lang="en-US" sz="1600" dirty="0">
                        <a:latin typeface="Century Gothic" pitchFamily="34" charset="0"/>
                        <a:ea typeface="Calibri"/>
                        <a:cs typeface="Times New Roman"/>
                      </a:endParaRPr>
                    </a:p>
                  </a:txBody>
                  <a:tcPr marL="58967" marR="58967" marT="0" marB="0">
                    <a:lnL>
                      <a:noFill/>
                    </a:lnL>
                    <a:lnR w="3175" cap="flat" cmpd="sng" algn="ctr">
                      <a:solidFill>
                        <a:schemeClr val="tx1"/>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s-MX" sz="1600" dirty="0">
                          <a:solidFill>
                            <a:srgbClr val="000000"/>
                          </a:solidFill>
                          <a:latin typeface="Century Gothic" pitchFamily="34" charset="0"/>
                          <a:ea typeface="Times New Roman"/>
                          <a:cs typeface="Calibri"/>
                        </a:rPr>
                        <a:t>3.8.4 X</a:t>
                      </a:r>
                      <a:endParaRPr lang="en-US" sz="1600" dirty="0">
                        <a:latin typeface="Century Gothic" pitchFamily="34" charset="0"/>
                        <a:ea typeface="Calibri"/>
                        <a:cs typeface="Times New Roman"/>
                      </a:endParaRPr>
                    </a:p>
                  </a:txBody>
                  <a:tcPr marL="58967" marR="58967"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a:noFill/>
                    </a:lnB>
                  </a:tcPr>
                </a:tc>
                <a:tc>
                  <a:txBody>
                    <a:bodyPr/>
                    <a:lstStyle/>
                    <a:p>
                      <a:pPr marL="0" marR="0">
                        <a:lnSpc>
                          <a:spcPct val="115000"/>
                        </a:lnSpc>
                        <a:spcBef>
                          <a:spcPts val="0"/>
                        </a:spcBef>
                        <a:spcAft>
                          <a:spcPts val="0"/>
                        </a:spcAft>
                      </a:pPr>
                      <a:r>
                        <a:rPr lang="es-MX" sz="1800" dirty="0">
                          <a:solidFill>
                            <a:srgbClr val="000000"/>
                          </a:solidFill>
                          <a:latin typeface="Century Gothic" pitchFamily="34" charset="0"/>
                          <a:ea typeface="Times New Roman"/>
                          <a:cs typeface="Calibri"/>
                        </a:rPr>
                        <a:t>Pago de IGI a los 60 días posteriores a la exportación de los insumos no originarios utilizados en la elaboración </a:t>
                      </a:r>
                      <a:r>
                        <a:rPr lang="es-MX" sz="1800" dirty="0" smtClean="0">
                          <a:solidFill>
                            <a:srgbClr val="000000"/>
                          </a:solidFill>
                          <a:latin typeface="Century Gothic" pitchFamily="34" charset="0"/>
                          <a:ea typeface="Times New Roman"/>
                          <a:cs typeface="Calibri"/>
                        </a:rPr>
                        <a:t>TLCUE,TLAELC.</a:t>
                      </a:r>
                      <a:endParaRPr lang="en-US" sz="1800" dirty="0">
                        <a:latin typeface="Century Gothic" pitchFamily="34" charset="0"/>
                        <a:ea typeface="Calibri"/>
                        <a:cs typeface="Times New Roman"/>
                      </a:endParaRPr>
                    </a:p>
                  </a:txBody>
                  <a:tcPr marL="58967" marR="58967" marT="0" marB="0">
                    <a:lnL w="3175" cap="flat" cmpd="sng" algn="ctr">
                      <a:solidFill>
                        <a:schemeClr val="tx1"/>
                      </a:solidFill>
                      <a:prstDash val="solid"/>
                      <a:round/>
                      <a:headEnd type="none" w="med" len="med"/>
                      <a:tailEnd type="none" w="med" len="med"/>
                    </a:lnL>
                    <a:lnR>
                      <a:noFill/>
                    </a:lnR>
                    <a:lnT>
                      <a:noFill/>
                    </a:lnT>
                    <a:lnB>
                      <a:noFill/>
                    </a:lnB>
                  </a:tcPr>
                </a:tc>
              </a:tr>
              <a:tr h="1261909">
                <a:tc vMerge="1">
                  <a:txBody>
                    <a:bodyPr/>
                    <a:lstStyle/>
                    <a:p>
                      <a:endParaRPr lang="es-MX"/>
                    </a:p>
                  </a:txBody>
                  <a:tcPr/>
                </a:tc>
                <a:tc>
                  <a:txBody>
                    <a:bodyPr/>
                    <a:lstStyle/>
                    <a:p>
                      <a:pPr marL="0" marR="0" algn="ctr">
                        <a:lnSpc>
                          <a:spcPct val="115000"/>
                        </a:lnSpc>
                        <a:spcBef>
                          <a:spcPts val="0"/>
                        </a:spcBef>
                        <a:spcAft>
                          <a:spcPts val="0"/>
                        </a:spcAft>
                      </a:pPr>
                      <a:r>
                        <a:rPr lang="es-MX" sz="1600" dirty="0">
                          <a:solidFill>
                            <a:srgbClr val="000000"/>
                          </a:solidFill>
                          <a:latin typeface="Century Gothic" pitchFamily="34" charset="0"/>
                          <a:ea typeface="Times New Roman"/>
                          <a:cs typeface="Calibri"/>
                        </a:rPr>
                        <a:t>3.8.9 XVI</a:t>
                      </a:r>
                      <a:endParaRPr lang="en-US" sz="1600" dirty="0">
                        <a:latin typeface="Century Gothic" pitchFamily="34" charset="0"/>
                        <a:ea typeface="Calibri"/>
                        <a:cs typeface="Times New Roman"/>
                      </a:endParaRPr>
                    </a:p>
                  </a:txBody>
                  <a:tcPr marL="58967" marR="58967" marT="0" marB="0">
                    <a:lnL>
                      <a:noFill/>
                    </a:lnL>
                    <a:lnR w="3175" cap="flat" cmpd="sng" algn="ctr">
                      <a:solidFill>
                        <a:schemeClr val="tx1"/>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D8D8D8"/>
                    </a:solidFill>
                  </a:tcPr>
                </a:tc>
                <a:tc>
                  <a:txBody>
                    <a:bodyPr/>
                    <a:lstStyle/>
                    <a:p>
                      <a:pPr marL="0" marR="0" algn="ctr">
                        <a:lnSpc>
                          <a:spcPct val="115000"/>
                        </a:lnSpc>
                        <a:spcBef>
                          <a:spcPts val="0"/>
                        </a:spcBef>
                        <a:spcAft>
                          <a:spcPts val="0"/>
                        </a:spcAft>
                      </a:pPr>
                      <a:r>
                        <a:rPr lang="es-MX" sz="1600" dirty="0">
                          <a:solidFill>
                            <a:srgbClr val="000000"/>
                          </a:solidFill>
                          <a:latin typeface="Century Gothic" pitchFamily="34" charset="0"/>
                          <a:ea typeface="Times New Roman"/>
                          <a:cs typeface="Calibri"/>
                        </a:rPr>
                        <a:t>3.8.4 XIV</a:t>
                      </a:r>
                      <a:endParaRPr lang="en-US" sz="1600" dirty="0">
                        <a:latin typeface="Century Gothic" pitchFamily="34" charset="0"/>
                        <a:ea typeface="Calibri"/>
                        <a:cs typeface="Times New Roman"/>
                      </a:endParaRPr>
                    </a:p>
                  </a:txBody>
                  <a:tcPr marL="58967" marR="58967"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D8D8D8"/>
                    </a:solidFill>
                  </a:tcPr>
                </a:tc>
                <a:tc>
                  <a:txBody>
                    <a:bodyPr/>
                    <a:lstStyle/>
                    <a:p>
                      <a:pPr marL="0" marR="0">
                        <a:lnSpc>
                          <a:spcPct val="115000"/>
                        </a:lnSpc>
                        <a:spcBef>
                          <a:spcPts val="0"/>
                        </a:spcBef>
                        <a:spcAft>
                          <a:spcPts val="0"/>
                        </a:spcAft>
                      </a:pPr>
                      <a:r>
                        <a:rPr lang="es-MX" sz="1800" b="1" dirty="0" smtClean="0">
                          <a:solidFill>
                            <a:srgbClr val="000000"/>
                          </a:solidFill>
                          <a:latin typeface="Century Gothic" pitchFamily="34" charset="0"/>
                          <a:ea typeface="Times New Roman"/>
                          <a:cs typeface="Calibri"/>
                        </a:rPr>
                        <a:t>Importación </a:t>
                      </a:r>
                      <a:r>
                        <a:rPr lang="es-MX" sz="1800" b="1" dirty="0">
                          <a:solidFill>
                            <a:srgbClr val="000000"/>
                          </a:solidFill>
                          <a:latin typeface="Century Gothic" pitchFamily="34" charset="0"/>
                          <a:ea typeface="Times New Roman"/>
                          <a:cs typeface="Calibri"/>
                        </a:rPr>
                        <a:t>definitiva, temporal o retornos de mercancías de una misma empresa en un mismo vehículo tramitados por Agente y Apoderado Aduanal.</a:t>
                      </a:r>
                      <a:endParaRPr lang="en-US" sz="1800" b="1" dirty="0">
                        <a:latin typeface="Century Gothic" pitchFamily="34" charset="0"/>
                        <a:ea typeface="Calibri"/>
                        <a:cs typeface="Times New Roman"/>
                      </a:endParaRPr>
                    </a:p>
                  </a:txBody>
                  <a:tcPr marL="58967" marR="58967" marT="0" marB="0">
                    <a:lnL w="3175" cap="flat" cmpd="sng" algn="ctr">
                      <a:solidFill>
                        <a:schemeClr val="tx1"/>
                      </a:solidFill>
                      <a:prstDash val="solid"/>
                      <a:round/>
                      <a:headEnd type="none" w="med" len="med"/>
                      <a:tailEnd type="none" w="med" len="med"/>
                    </a:lnL>
                    <a:lnR>
                      <a:noFill/>
                    </a:lnR>
                    <a:lnT>
                      <a:noFill/>
                    </a:lnT>
                    <a:lnB w="28575" cap="flat" cmpd="sng" algn="ctr">
                      <a:solidFill>
                        <a:srgbClr val="000000"/>
                      </a:solidFill>
                      <a:prstDash val="solid"/>
                      <a:round/>
                      <a:headEnd type="none" w="med" len="med"/>
                      <a:tailEnd type="none" w="med" len="med"/>
                    </a:lnB>
                    <a:solidFill>
                      <a:srgbClr val="D8D8D8"/>
                    </a:solidFill>
                  </a:tcPr>
                </a:tc>
              </a:tr>
            </a:tbl>
          </a:graphicData>
        </a:graphic>
      </p:graphicFrame>
      <p:pic>
        <p:nvPicPr>
          <p:cNvPr id="123934" name="Picture 5"/>
          <p:cNvPicPr>
            <a:picLocks noChangeAspect="1" noChangeArrowheads="1"/>
          </p:cNvPicPr>
          <p:nvPr/>
        </p:nvPicPr>
        <p:blipFill>
          <a:blip r:embed="rId3" cstate="print"/>
          <a:srcRect l="2022" t="39258" r="65993" b="28516"/>
          <a:stretch>
            <a:fillRect/>
          </a:stretch>
        </p:blipFill>
        <p:spPr bwMode="auto">
          <a:xfrm>
            <a:off x="1571625" y="6286500"/>
            <a:ext cx="1004888" cy="571500"/>
          </a:xfrm>
          <a:prstGeom prst="rect">
            <a:avLst/>
          </a:prstGeom>
          <a:noFill/>
          <a:ln w="9525">
            <a:noFill/>
            <a:miter lim="800000"/>
            <a:headEnd/>
            <a:tailEnd/>
          </a:ln>
        </p:spPr>
      </p:pic>
      <p:sp>
        <p:nvSpPr>
          <p:cNvPr id="19" name="18 Botón de acción: Documento">
            <a:hlinkClick r:id="" action="ppaction://noaction" highlightClick="1"/>
          </p:cNvPr>
          <p:cNvSpPr/>
          <p:nvPr/>
        </p:nvSpPr>
        <p:spPr bwMode="auto">
          <a:xfrm>
            <a:off x="2143125" y="2786063"/>
            <a:ext cx="357188" cy="357187"/>
          </a:xfrm>
          <a:prstGeom prst="actionButtonDocumen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a:lstStyle/>
          <a:p>
            <a:pPr algn="ctr" eaLnBrk="0" hangingPunct="0">
              <a:defRPr/>
            </a:pPr>
            <a:endParaRPr lang="es-MX" dirty="0">
              <a:solidFill>
                <a:schemeClr val="tx1"/>
              </a:solidFill>
              <a:latin typeface="Arial" charset="0"/>
            </a:endParaRPr>
          </a:p>
        </p:txBody>
      </p:sp>
      <p:sp>
        <p:nvSpPr>
          <p:cNvPr id="20" name="19 Botón de acción: Documento">
            <a:hlinkClick r:id="" action="ppaction://noaction" highlightClick="1"/>
          </p:cNvPr>
          <p:cNvSpPr/>
          <p:nvPr/>
        </p:nvSpPr>
        <p:spPr bwMode="auto">
          <a:xfrm>
            <a:off x="2214563" y="5286375"/>
            <a:ext cx="285750" cy="285750"/>
          </a:xfrm>
          <a:prstGeom prst="actionButtonDocumen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a:lstStyle/>
          <a:p>
            <a:pPr algn="ctr" eaLnBrk="0" hangingPunct="0">
              <a:defRPr/>
            </a:pPr>
            <a:endParaRPr lang="es-MX" dirty="0">
              <a:solidFill>
                <a:schemeClr val="tx1"/>
              </a:solidFill>
              <a:latin typeface="Arial" charset="0"/>
            </a:endParaRPr>
          </a:p>
        </p:txBody>
      </p:sp>
      <p:sp>
        <p:nvSpPr>
          <p:cNvPr id="22" name="18 CuadroTexto"/>
          <p:cNvSpPr txBox="1">
            <a:spLocks noChangeArrowheads="1"/>
          </p:cNvSpPr>
          <p:nvPr/>
        </p:nvSpPr>
        <p:spPr bwMode="auto">
          <a:xfrm>
            <a:off x="857250" y="500063"/>
            <a:ext cx="7429500" cy="554037"/>
          </a:xfrm>
          <a:prstGeom prst="rect">
            <a:avLst/>
          </a:prstGeom>
          <a:noFill/>
          <a:ln w="9525">
            <a:noFill/>
            <a:miter lim="800000"/>
            <a:headEnd/>
            <a:tailEnd/>
          </a:ln>
        </p:spPr>
        <p:txBody>
          <a:bodyPr>
            <a:spAutoFit/>
          </a:bodyPr>
          <a:lstStyle/>
          <a:p>
            <a:pPr algn="ctr" eaLnBrk="0" hangingPunct="0"/>
            <a:r>
              <a:rPr lang="es-MX" sz="3000" b="1">
                <a:solidFill>
                  <a:srgbClr val="00478E"/>
                </a:solidFill>
                <a:latin typeface="Century Gothic" pitchFamily="34" charset="0"/>
              </a:rPr>
              <a:t>COMPARATIVO DE FACILIDADES </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1000"/>
                                        <p:tgtEl>
                                          <p:spTgt spid="21"/>
                                        </p:tgtEl>
                                      </p:cBhvr>
                                    </p:animEffect>
                                    <p:anim calcmode="lin" valueType="num">
                                      <p:cBhvr>
                                        <p:cTn id="18" dur="1000" fill="hold"/>
                                        <p:tgtEl>
                                          <p:spTgt spid="21"/>
                                        </p:tgtEl>
                                        <p:attrNameLst>
                                          <p:attrName>ppt_x</p:attrName>
                                        </p:attrNameLst>
                                      </p:cBhvr>
                                      <p:tavLst>
                                        <p:tav tm="0">
                                          <p:val>
                                            <p:strVal val="#ppt_x"/>
                                          </p:val>
                                        </p:tav>
                                        <p:tav tm="100000">
                                          <p:val>
                                            <p:strVal val="#ppt_x"/>
                                          </p:val>
                                        </p:tav>
                                      </p:tavLst>
                                    </p:anim>
                                    <p:anim calcmode="lin" valueType="num">
                                      <p:cBhvr>
                                        <p:cTn id="19" dur="1000" fill="hold"/>
                                        <p:tgtEl>
                                          <p:spTgt spid="21"/>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1000"/>
                                        <p:tgtEl>
                                          <p:spTgt spid="22"/>
                                        </p:tgtEl>
                                      </p:cBhvr>
                                    </p:animEffect>
                                    <p:anim calcmode="lin" valueType="num">
                                      <p:cBhvr>
                                        <p:cTn id="23" dur="1000" fill="hold"/>
                                        <p:tgtEl>
                                          <p:spTgt spid="22"/>
                                        </p:tgtEl>
                                        <p:attrNameLst>
                                          <p:attrName>ppt_x</p:attrName>
                                        </p:attrNameLst>
                                      </p:cBhvr>
                                      <p:tavLst>
                                        <p:tav tm="0">
                                          <p:val>
                                            <p:strVal val="#ppt_x"/>
                                          </p:val>
                                        </p:tav>
                                        <p:tav tm="100000">
                                          <p:val>
                                            <p:strVal val="#ppt_x"/>
                                          </p:val>
                                        </p:tav>
                                      </p:tavLst>
                                    </p:anim>
                                    <p:anim calcmode="lin" valueType="num">
                                      <p:cBhvr>
                                        <p:cTn id="24"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2" grpId="0"/>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30" name="Picture 5"/>
          <p:cNvPicPr>
            <a:picLocks noChangeAspect="1" noChangeArrowheads="1"/>
          </p:cNvPicPr>
          <p:nvPr/>
        </p:nvPicPr>
        <p:blipFill>
          <a:blip r:embed="rId3" cstate="print"/>
          <a:srcRect l="2022" t="39258" r="65993" b="28516"/>
          <a:stretch>
            <a:fillRect/>
          </a:stretch>
        </p:blipFill>
        <p:spPr bwMode="auto">
          <a:xfrm>
            <a:off x="1571625" y="6286500"/>
            <a:ext cx="1004888" cy="571500"/>
          </a:xfrm>
          <a:prstGeom prst="rect">
            <a:avLst/>
          </a:prstGeom>
          <a:noFill/>
          <a:ln w="9525">
            <a:noFill/>
            <a:miter lim="800000"/>
            <a:headEnd/>
            <a:tailEnd/>
          </a:ln>
        </p:spPr>
      </p:pic>
      <p:sp>
        <p:nvSpPr>
          <p:cNvPr id="124931" name="Text Box 11"/>
          <p:cNvSpPr txBox="1">
            <a:spLocks noChangeArrowheads="1"/>
          </p:cNvSpPr>
          <p:nvPr/>
        </p:nvSpPr>
        <p:spPr bwMode="auto">
          <a:xfrm>
            <a:off x="1403350" y="1341438"/>
            <a:ext cx="6192838" cy="366712"/>
          </a:xfrm>
          <a:prstGeom prst="rect">
            <a:avLst/>
          </a:prstGeom>
          <a:noFill/>
          <a:ln w="9525">
            <a:noFill/>
            <a:miter lim="800000"/>
            <a:headEnd/>
            <a:tailEnd/>
          </a:ln>
        </p:spPr>
        <p:txBody>
          <a:bodyPr>
            <a:spAutoFit/>
          </a:bodyPr>
          <a:lstStyle/>
          <a:p>
            <a:pPr eaLnBrk="0" hangingPunct="0">
              <a:spcBef>
                <a:spcPct val="50000"/>
              </a:spcBef>
            </a:pPr>
            <a:endParaRPr lang="en-US"/>
          </a:p>
        </p:txBody>
      </p:sp>
      <p:cxnSp>
        <p:nvCxnSpPr>
          <p:cNvPr id="11" name="10 Conector recto"/>
          <p:cNvCxnSpPr/>
          <p:nvPr/>
        </p:nvCxnSpPr>
        <p:spPr>
          <a:xfrm rot="5400000">
            <a:off x="7786688" y="5572125"/>
            <a:ext cx="2571750"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3" name="12 Conector recto"/>
          <p:cNvCxnSpPr/>
          <p:nvPr/>
        </p:nvCxnSpPr>
        <p:spPr>
          <a:xfrm rot="5400000">
            <a:off x="7786687" y="5643563"/>
            <a:ext cx="24288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4" name="13 Conector recto"/>
          <p:cNvCxnSpPr/>
          <p:nvPr/>
        </p:nvCxnSpPr>
        <p:spPr>
          <a:xfrm rot="5400000">
            <a:off x="7858125" y="5786438"/>
            <a:ext cx="214312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5" name="14 Conector recto"/>
          <p:cNvCxnSpPr/>
          <p:nvPr/>
        </p:nvCxnSpPr>
        <p:spPr>
          <a:xfrm>
            <a:off x="5429250" y="6715125"/>
            <a:ext cx="3714750"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6" name="15 Conector recto"/>
          <p:cNvCxnSpPr/>
          <p:nvPr/>
        </p:nvCxnSpPr>
        <p:spPr>
          <a:xfrm>
            <a:off x="6143625" y="6643688"/>
            <a:ext cx="30003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7" name="16 Conector recto"/>
          <p:cNvCxnSpPr/>
          <p:nvPr/>
        </p:nvCxnSpPr>
        <p:spPr>
          <a:xfrm>
            <a:off x="6715125" y="6572250"/>
            <a:ext cx="24288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sp>
        <p:nvSpPr>
          <p:cNvPr id="18" name="Rectangle 2"/>
          <p:cNvSpPr txBox="1">
            <a:spLocks noChangeArrowheads="1"/>
          </p:cNvSpPr>
          <p:nvPr/>
        </p:nvSpPr>
        <p:spPr>
          <a:xfrm>
            <a:off x="0" y="0"/>
            <a:ext cx="9144000" cy="704850"/>
          </a:xfrm>
          <a:prstGeom prst="rect">
            <a:avLst/>
          </a:prstGeom>
        </p:spPr>
        <p:txBody>
          <a:bodyPr/>
          <a:lstStyle/>
          <a:p>
            <a:pPr algn="ctr" eaLnBrk="0" hangingPunct="0">
              <a:defRPr/>
            </a:pPr>
            <a:r>
              <a:rPr lang="es-MX" sz="2400" kern="0" dirty="0">
                <a:solidFill>
                  <a:srgbClr val="00478E"/>
                </a:solidFill>
                <a:effectLst>
                  <a:outerShdw blurRad="38100" dist="38100" dir="2700000" algn="tl">
                    <a:srgbClr val="C0C0C0"/>
                  </a:outerShdw>
                </a:effectLst>
                <a:latin typeface="Century Gothic" pitchFamily="34" charset="0"/>
                <a:cs typeface="+mn-cs"/>
              </a:rPr>
              <a:t>Almanza Villarreal Agencia Aduanal, S.C.</a:t>
            </a:r>
          </a:p>
        </p:txBody>
      </p:sp>
      <p:graphicFrame>
        <p:nvGraphicFramePr>
          <p:cNvPr id="12" name="11 Tabla"/>
          <p:cNvGraphicFramePr>
            <a:graphicFrameLocks noGrp="1"/>
          </p:cNvGraphicFramePr>
          <p:nvPr/>
        </p:nvGraphicFramePr>
        <p:xfrm>
          <a:off x="428625" y="1500188"/>
          <a:ext cx="8286750" cy="4794331"/>
        </p:xfrm>
        <a:graphic>
          <a:graphicData uri="http://schemas.openxmlformats.org/drawingml/2006/table">
            <a:tbl>
              <a:tblPr/>
              <a:tblGrid>
                <a:gridCol w="1428750"/>
                <a:gridCol w="1071563"/>
                <a:gridCol w="1143000"/>
                <a:gridCol w="4643437"/>
              </a:tblGrid>
              <a:tr h="569521">
                <a:tc>
                  <a:txBody>
                    <a:bodyPr/>
                    <a:lstStyle/>
                    <a:p>
                      <a:pPr marL="0" marR="0" algn="ctr">
                        <a:lnSpc>
                          <a:spcPct val="115000"/>
                        </a:lnSpc>
                        <a:spcBef>
                          <a:spcPts val="0"/>
                        </a:spcBef>
                        <a:spcAft>
                          <a:spcPts val="0"/>
                        </a:spcAft>
                      </a:pPr>
                      <a:r>
                        <a:rPr lang="es-MX" sz="1600" b="1" dirty="0">
                          <a:solidFill>
                            <a:schemeClr val="bg1"/>
                          </a:solidFill>
                          <a:latin typeface="Century Gothic" pitchFamily="34" charset="0"/>
                          <a:ea typeface="Times New Roman"/>
                          <a:cs typeface="Calibri"/>
                        </a:rPr>
                        <a:t>Empresa certificada</a:t>
                      </a:r>
                      <a:endParaRPr lang="en-US" sz="1600" dirty="0">
                        <a:solidFill>
                          <a:schemeClr val="bg1"/>
                        </a:solidFill>
                        <a:latin typeface="Century Gothic" pitchFamily="34" charset="0"/>
                        <a:ea typeface="Calibri"/>
                        <a:cs typeface="Times New Roman"/>
                      </a:endParaRPr>
                    </a:p>
                  </a:txBody>
                  <a:tcPr marL="58967" marR="58967" marT="0" marB="0">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4F81BD"/>
                    </a:solidFill>
                  </a:tcPr>
                </a:tc>
                <a:tc>
                  <a:txBody>
                    <a:bodyPr/>
                    <a:lstStyle/>
                    <a:p>
                      <a:pPr marL="0" marR="0" algn="ctr">
                        <a:lnSpc>
                          <a:spcPct val="115000"/>
                        </a:lnSpc>
                        <a:spcBef>
                          <a:spcPts val="0"/>
                        </a:spcBef>
                        <a:spcAft>
                          <a:spcPts val="0"/>
                        </a:spcAft>
                      </a:pPr>
                      <a:r>
                        <a:rPr lang="es-MX" sz="1600" b="1" dirty="0">
                          <a:solidFill>
                            <a:srgbClr val="FFFFFF"/>
                          </a:solidFill>
                          <a:latin typeface="Century Gothic" pitchFamily="34" charset="0"/>
                          <a:ea typeface="Times New Roman"/>
                          <a:cs typeface="Calibri"/>
                        </a:rPr>
                        <a:t>Regla Nueva</a:t>
                      </a:r>
                      <a:endParaRPr lang="en-US" sz="1600" dirty="0">
                        <a:latin typeface="Century Gothic" pitchFamily="34" charset="0"/>
                        <a:ea typeface="Calibri"/>
                        <a:cs typeface="Times New Roman"/>
                      </a:endParaRPr>
                    </a:p>
                  </a:txBody>
                  <a:tcPr marL="58967" marR="58967" marT="0" marB="0">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4F81BD"/>
                    </a:solidFill>
                  </a:tcPr>
                </a:tc>
                <a:tc>
                  <a:txBody>
                    <a:bodyPr/>
                    <a:lstStyle/>
                    <a:p>
                      <a:pPr marL="0" marR="0" algn="ctr">
                        <a:lnSpc>
                          <a:spcPct val="115000"/>
                        </a:lnSpc>
                        <a:spcBef>
                          <a:spcPts val="0"/>
                        </a:spcBef>
                        <a:spcAft>
                          <a:spcPts val="0"/>
                        </a:spcAft>
                      </a:pPr>
                      <a:r>
                        <a:rPr lang="es-MX" sz="1600" b="1" dirty="0">
                          <a:solidFill>
                            <a:srgbClr val="FFFFFF"/>
                          </a:solidFill>
                          <a:latin typeface="Century Gothic" pitchFamily="34" charset="0"/>
                          <a:ea typeface="Times New Roman"/>
                          <a:cs typeface="Calibri"/>
                        </a:rPr>
                        <a:t>Regla Anterior</a:t>
                      </a:r>
                      <a:endParaRPr lang="en-US" sz="1600" dirty="0">
                        <a:latin typeface="Century Gothic" pitchFamily="34" charset="0"/>
                        <a:ea typeface="Calibri"/>
                        <a:cs typeface="Times New Roman"/>
                      </a:endParaRPr>
                    </a:p>
                  </a:txBody>
                  <a:tcPr marL="58967" marR="58967" marT="0" marB="0">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4F81BD"/>
                    </a:solidFill>
                  </a:tcPr>
                </a:tc>
                <a:tc>
                  <a:txBody>
                    <a:bodyPr/>
                    <a:lstStyle/>
                    <a:p>
                      <a:pPr marL="0" marR="0" algn="ctr">
                        <a:lnSpc>
                          <a:spcPct val="115000"/>
                        </a:lnSpc>
                        <a:spcBef>
                          <a:spcPts val="0"/>
                        </a:spcBef>
                        <a:spcAft>
                          <a:spcPts val="0"/>
                        </a:spcAft>
                      </a:pPr>
                      <a:r>
                        <a:rPr lang="es-MX" sz="1600" b="1" dirty="0">
                          <a:solidFill>
                            <a:srgbClr val="FFFFFF"/>
                          </a:solidFill>
                          <a:latin typeface="Century Gothic" pitchFamily="34" charset="0"/>
                          <a:ea typeface="Times New Roman"/>
                          <a:cs typeface="Calibri"/>
                        </a:rPr>
                        <a:t>Facilidad</a:t>
                      </a:r>
                      <a:endParaRPr lang="en-US" sz="1600" dirty="0">
                        <a:latin typeface="Century Gothic" pitchFamily="34" charset="0"/>
                        <a:ea typeface="Calibri"/>
                        <a:cs typeface="Times New Roman"/>
                      </a:endParaRPr>
                    </a:p>
                  </a:txBody>
                  <a:tcPr marL="58967" marR="58967" marT="0" marB="0">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4F81BD"/>
                    </a:solidFill>
                  </a:tcPr>
                </a:tc>
              </a:tr>
              <a:tr h="1577290">
                <a:tc rowSpan="4">
                  <a:txBody>
                    <a:bodyPr/>
                    <a:lstStyle/>
                    <a:p>
                      <a:pPr marL="0" marR="0" algn="ctr">
                        <a:lnSpc>
                          <a:spcPct val="115000"/>
                        </a:lnSpc>
                        <a:spcBef>
                          <a:spcPts val="0"/>
                        </a:spcBef>
                        <a:spcAft>
                          <a:spcPts val="0"/>
                        </a:spcAft>
                      </a:pPr>
                      <a:endParaRPr lang="es-MX" sz="2400" b="1" dirty="0" smtClean="0">
                        <a:solidFill>
                          <a:schemeClr val="bg1"/>
                        </a:solidFill>
                        <a:latin typeface="Century Gothic" pitchFamily="34" charset="0"/>
                        <a:ea typeface="Times New Roman"/>
                        <a:cs typeface="Calibri"/>
                      </a:endParaRPr>
                    </a:p>
                    <a:p>
                      <a:pPr marL="0" marR="0" algn="ctr">
                        <a:lnSpc>
                          <a:spcPct val="115000"/>
                        </a:lnSpc>
                        <a:spcBef>
                          <a:spcPts val="0"/>
                        </a:spcBef>
                        <a:spcAft>
                          <a:spcPts val="0"/>
                        </a:spcAft>
                      </a:pPr>
                      <a:endParaRPr lang="es-MX" sz="2400" b="1" dirty="0" smtClean="0">
                        <a:solidFill>
                          <a:schemeClr val="bg1"/>
                        </a:solidFill>
                        <a:latin typeface="Century Gothic" pitchFamily="34" charset="0"/>
                        <a:ea typeface="Times New Roman"/>
                        <a:cs typeface="Calibri"/>
                      </a:endParaRPr>
                    </a:p>
                    <a:p>
                      <a:pPr marL="0" marR="0" algn="ctr">
                        <a:lnSpc>
                          <a:spcPct val="115000"/>
                        </a:lnSpc>
                        <a:spcBef>
                          <a:spcPts val="0"/>
                        </a:spcBef>
                        <a:spcAft>
                          <a:spcPts val="0"/>
                        </a:spcAft>
                      </a:pPr>
                      <a:endParaRPr lang="es-MX" sz="2400" b="1" dirty="0" smtClean="0">
                        <a:solidFill>
                          <a:schemeClr val="bg1"/>
                        </a:solidFill>
                        <a:latin typeface="Century Gothic" pitchFamily="34" charset="0"/>
                        <a:ea typeface="Times New Roman"/>
                        <a:cs typeface="Calibri"/>
                      </a:endParaRPr>
                    </a:p>
                    <a:p>
                      <a:pPr marL="0" marR="0" algn="ctr">
                        <a:lnSpc>
                          <a:spcPct val="115000"/>
                        </a:lnSpc>
                        <a:spcBef>
                          <a:spcPts val="0"/>
                        </a:spcBef>
                        <a:spcAft>
                          <a:spcPts val="0"/>
                        </a:spcAft>
                      </a:pPr>
                      <a:endParaRPr lang="es-MX" sz="2400" b="1" dirty="0" smtClean="0">
                        <a:solidFill>
                          <a:schemeClr val="bg1"/>
                        </a:solidFill>
                        <a:latin typeface="Century Gothic" pitchFamily="34" charset="0"/>
                        <a:ea typeface="Times New Roman"/>
                        <a:cs typeface="Calibri"/>
                      </a:endParaRPr>
                    </a:p>
                    <a:p>
                      <a:pPr marL="0" marR="0" algn="ctr">
                        <a:lnSpc>
                          <a:spcPct val="115000"/>
                        </a:lnSpc>
                        <a:spcBef>
                          <a:spcPts val="0"/>
                        </a:spcBef>
                        <a:spcAft>
                          <a:spcPts val="0"/>
                        </a:spcAft>
                      </a:pPr>
                      <a:r>
                        <a:rPr lang="es-MX" sz="2400" b="1" dirty="0" smtClean="0">
                          <a:solidFill>
                            <a:schemeClr val="bg1"/>
                          </a:solidFill>
                          <a:latin typeface="Century Gothic" pitchFamily="34" charset="0"/>
                          <a:ea typeface="Times New Roman"/>
                          <a:cs typeface="Calibri"/>
                        </a:rPr>
                        <a:t>NEEC</a:t>
                      </a:r>
                      <a:endParaRPr lang="en-US" sz="2400" dirty="0">
                        <a:solidFill>
                          <a:schemeClr val="bg1"/>
                        </a:solidFill>
                        <a:latin typeface="Century Gothic" pitchFamily="34" charset="0"/>
                        <a:ea typeface="Calibri"/>
                        <a:cs typeface="Times New Roman"/>
                      </a:endParaRPr>
                    </a:p>
                  </a:txBody>
                  <a:tcPr marL="58967" marR="58967" marT="0" marB="0">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4F81BD"/>
                    </a:solidFill>
                  </a:tcPr>
                </a:tc>
                <a:tc>
                  <a:txBody>
                    <a:bodyPr/>
                    <a:lstStyle/>
                    <a:p>
                      <a:pPr marL="0" marR="0" algn="ctr">
                        <a:lnSpc>
                          <a:spcPct val="115000"/>
                        </a:lnSpc>
                        <a:spcBef>
                          <a:spcPts val="0"/>
                        </a:spcBef>
                        <a:spcAft>
                          <a:spcPts val="0"/>
                        </a:spcAft>
                      </a:pPr>
                      <a:r>
                        <a:rPr lang="es-MX" sz="1600" dirty="0">
                          <a:solidFill>
                            <a:srgbClr val="000000"/>
                          </a:solidFill>
                          <a:latin typeface="Century Gothic" pitchFamily="34" charset="0"/>
                          <a:ea typeface="Times New Roman"/>
                          <a:cs typeface="Calibri"/>
                        </a:rPr>
                        <a:t>3.8.9 XVII</a:t>
                      </a:r>
                      <a:endParaRPr lang="en-US" sz="1600" dirty="0">
                        <a:latin typeface="Century Gothic" pitchFamily="34" charset="0"/>
                        <a:ea typeface="Calibri"/>
                        <a:cs typeface="Times New Roman"/>
                      </a:endParaRPr>
                    </a:p>
                  </a:txBody>
                  <a:tcPr marL="58967" marR="58967" marT="0" marB="0">
                    <a:lnL>
                      <a:noFill/>
                    </a:lnL>
                    <a:lnR w="3175" cap="flat" cmpd="sng" algn="ctr">
                      <a:solidFill>
                        <a:schemeClr val="tx1"/>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D8D8D8"/>
                    </a:solidFill>
                  </a:tcPr>
                </a:tc>
                <a:tc>
                  <a:txBody>
                    <a:bodyPr/>
                    <a:lstStyle/>
                    <a:p>
                      <a:pPr marL="0" marR="0" algn="ctr">
                        <a:lnSpc>
                          <a:spcPct val="115000"/>
                        </a:lnSpc>
                        <a:spcBef>
                          <a:spcPts val="0"/>
                        </a:spcBef>
                        <a:spcAft>
                          <a:spcPts val="0"/>
                        </a:spcAft>
                      </a:pPr>
                      <a:r>
                        <a:rPr lang="es-MX" sz="1600" dirty="0">
                          <a:solidFill>
                            <a:srgbClr val="000000"/>
                          </a:solidFill>
                          <a:latin typeface="Century Gothic" pitchFamily="34" charset="0"/>
                          <a:ea typeface="Times New Roman"/>
                          <a:cs typeface="Calibri"/>
                        </a:rPr>
                        <a:t>3.8.4 XV</a:t>
                      </a:r>
                      <a:endParaRPr lang="en-US" sz="1600" dirty="0">
                        <a:latin typeface="Century Gothic" pitchFamily="34" charset="0"/>
                        <a:ea typeface="Calibri"/>
                        <a:cs typeface="Times New Roman"/>
                      </a:endParaRPr>
                    </a:p>
                  </a:txBody>
                  <a:tcPr marL="58967" marR="58967"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D8D8D8"/>
                    </a:solidFill>
                  </a:tcPr>
                </a:tc>
                <a:tc>
                  <a:txBody>
                    <a:bodyPr/>
                    <a:lstStyle/>
                    <a:p>
                      <a:pPr marL="0" marR="0">
                        <a:lnSpc>
                          <a:spcPct val="115000"/>
                        </a:lnSpc>
                        <a:spcBef>
                          <a:spcPts val="0"/>
                        </a:spcBef>
                        <a:spcAft>
                          <a:spcPts val="0"/>
                        </a:spcAft>
                      </a:pPr>
                      <a:r>
                        <a:rPr lang="es-MX" sz="1800" dirty="0">
                          <a:solidFill>
                            <a:srgbClr val="000000"/>
                          </a:solidFill>
                          <a:latin typeface="Century Gothic" pitchFamily="34" charset="0"/>
                          <a:ea typeface="Times New Roman"/>
                          <a:cs typeface="Calibri"/>
                        </a:rPr>
                        <a:t>Presentación de un solo pedimento complementario para consolidar las exportaciones realizadas en un mes a efectos de realizar el pago del IGI en el caso de exportaciones a </a:t>
                      </a:r>
                      <a:r>
                        <a:rPr lang="es-MX" sz="1800" dirty="0" smtClean="0">
                          <a:solidFill>
                            <a:srgbClr val="000000"/>
                          </a:solidFill>
                          <a:latin typeface="Century Gothic" pitchFamily="34" charset="0"/>
                          <a:ea typeface="Times New Roman"/>
                          <a:cs typeface="Calibri"/>
                        </a:rPr>
                        <a:t>TLCAN.</a:t>
                      </a:r>
                      <a:endParaRPr lang="en-US" sz="1800" dirty="0">
                        <a:latin typeface="Century Gothic" pitchFamily="34" charset="0"/>
                        <a:ea typeface="Calibri"/>
                        <a:cs typeface="Times New Roman"/>
                      </a:endParaRPr>
                    </a:p>
                  </a:txBody>
                  <a:tcPr marL="58967" marR="58967" marT="0" marB="0">
                    <a:lnL w="3175" cap="flat" cmpd="sng" algn="ctr">
                      <a:solidFill>
                        <a:schemeClr val="tx1"/>
                      </a:solidFill>
                      <a:prstDash val="solid"/>
                      <a:round/>
                      <a:headEnd type="none" w="med" len="med"/>
                      <a:tailEnd type="none" w="med" len="med"/>
                    </a:lnL>
                    <a:lnR>
                      <a:noFill/>
                    </a:lnR>
                    <a:lnT w="28575" cap="flat" cmpd="sng" algn="ctr">
                      <a:solidFill>
                        <a:srgbClr val="000000"/>
                      </a:solidFill>
                      <a:prstDash val="solid"/>
                      <a:round/>
                      <a:headEnd type="none" w="med" len="med"/>
                      <a:tailEnd type="none" w="med" len="med"/>
                    </a:lnT>
                    <a:lnB>
                      <a:noFill/>
                    </a:lnB>
                    <a:solidFill>
                      <a:srgbClr val="D8D8D8"/>
                    </a:solidFill>
                  </a:tcPr>
                </a:tc>
              </a:tr>
              <a:tr h="496110">
                <a:tc vMerge="1">
                  <a:txBody>
                    <a:bodyPr/>
                    <a:lstStyle/>
                    <a:p>
                      <a:endParaRPr lang="es-MX"/>
                    </a:p>
                  </a:txBody>
                  <a:tcPr/>
                </a:tc>
                <a:tc>
                  <a:txBody>
                    <a:bodyPr/>
                    <a:lstStyle/>
                    <a:p>
                      <a:pPr marL="0" marR="0" algn="ctr">
                        <a:lnSpc>
                          <a:spcPct val="115000"/>
                        </a:lnSpc>
                        <a:spcBef>
                          <a:spcPts val="0"/>
                        </a:spcBef>
                        <a:spcAft>
                          <a:spcPts val="0"/>
                        </a:spcAft>
                      </a:pPr>
                      <a:r>
                        <a:rPr lang="es-MX" sz="1600" dirty="0">
                          <a:solidFill>
                            <a:srgbClr val="000000"/>
                          </a:solidFill>
                          <a:latin typeface="Century Gothic" pitchFamily="34" charset="0"/>
                          <a:ea typeface="Times New Roman"/>
                          <a:cs typeface="Calibri"/>
                        </a:rPr>
                        <a:t>3.8.9 XVIII</a:t>
                      </a:r>
                      <a:endParaRPr lang="en-US" sz="1600" dirty="0">
                        <a:latin typeface="Century Gothic" pitchFamily="34" charset="0"/>
                        <a:ea typeface="Calibri"/>
                        <a:cs typeface="Times New Roman"/>
                      </a:endParaRPr>
                    </a:p>
                  </a:txBody>
                  <a:tcPr marL="58967" marR="58967" marT="0" marB="0">
                    <a:lnL>
                      <a:noFill/>
                    </a:lnL>
                    <a:lnR w="3175" cap="flat" cmpd="sng" algn="ctr">
                      <a:solidFill>
                        <a:schemeClr val="tx1"/>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s-MX" sz="1600" dirty="0">
                          <a:solidFill>
                            <a:srgbClr val="000000"/>
                          </a:solidFill>
                          <a:latin typeface="Century Gothic" pitchFamily="34" charset="0"/>
                          <a:ea typeface="Times New Roman"/>
                          <a:cs typeface="Calibri"/>
                        </a:rPr>
                        <a:t>3.8.4 XVIII</a:t>
                      </a:r>
                      <a:endParaRPr lang="en-US" sz="1600" dirty="0">
                        <a:latin typeface="Century Gothic" pitchFamily="34" charset="0"/>
                        <a:ea typeface="Calibri"/>
                        <a:cs typeface="Times New Roman"/>
                      </a:endParaRPr>
                    </a:p>
                  </a:txBody>
                  <a:tcPr marL="58967" marR="58967"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a:noFill/>
                    </a:lnB>
                  </a:tcPr>
                </a:tc>
                <a:tc>
                  <a:txBody>
                    <a:bodyPr/>
                    <a:lstStyle/>
                    <a:p>
                      <a:pPr marL="0" marR="0">
                        <a:lnSpc>
                          <a:spcPct val="115000"/>
                        </a:lnSpc>
                        <a:spcBef>
                          <a:spcPts val="0"/>
                        </a:spcBef>
                        <a:spcAft>
                          <a:spcPts val="0"/>
                        </a:spcAft>
                      </a:pPr>
                      <a:r>
                        <a:rPr lang="es-MX" sz="1800" b="1" dirty="0">
                          <a:solidFill>
                            <a:srgbClr val="000000"/>
                          </a:solidFill>
                          <a:latin typeface="Century Gothic" pitchFamily="34" charset="0"/>
                          <a:ea typeface="Times New Roman"/>
                          <a:cs typeface="Calibri"/>
                        </a:rPr>
                        <a:t>Cambio de régimen </a:t>
                      </a:r>
                      <a:r>
                        <a:rPr lang="es-MX" sz="1800" b="1" dirty="0" smtClean="0">
                          <a:solidFill>
                            <a:srgbClr val="000000"/>
                          </a:solidFill>
                          <a:latin typeface="Century Gothic" pitchFamily="34" charset="0"/>
                          <a:ea typeface="Times New Roman"/>
                          <a:cs typeface="Calibri"/>
                        </a:rPr>
                        <a:t>consolidado.</a:t>
                      </a:r>
                      <a:endParaRPr lang="en-US" sz="1800" b="1" dirty="0">
                        <a:latin typeface="Century Gothic" pitchFamily="34" charset="0"/>
                        <a:ea typeface="Calibri"/>
                        <a:cs typeface="Times New Roman"/>
                      </a:endParaRPr>
                    </a:p>
                  </a:txBody>
                  <a:tcPr marL="58967" marR="58967" marT="0" marB="0">
                    <a:lnL w="3175" cap="flat" cmpd="sng" algn="ctr">
                      <a:solidFill>
                        <a:schemeClr val="tx1"/>
                      </a:solidFill>
                      <a:prstDash val="solid"/>
                      <a:round/>
                      <a:headEnd type="none" w="med" len="med"/>
                      <a:tailEnd type="none" w="med" len="med"/>
                    </a:lnL>
                    <a:lnR>
                      <a:noFill/>
                    </a:lnR>
                    <a:lnT>
                      <a:noFill/>
                    </a:lnT>
                    <a:lnB>
                      <a:noFill/>
                    </a:lnB>
                  </a:tcPr>
                </a:tc>
              </a:tr>
              <a:tr h="946374">
                <a:tc vMerge="1">
                  <a:txBody>
                    <a:bodyPr/>
                    <a:lstStyle/>
                    <a:p>
                      <a:endParaRPr lang="es-MX"/>
                    </a:p>
                  </a:txBody>
                  <a:tcPr/>
                </a:tc>
                <a:tc>
                  <a:txBody>
                    <a:bodyPr/>
                    <a:lstStyle/>
                    <a:p>
                      <a:pPr marL="0" marR="0" algn="ctr">
                        <a:lnSpc>
                          <a:spcPct val="115000"/>
                        </a:lnSpc>
                        <a:spcBef>
                          <a:spcPts val="0"/>
                        </a:spcBef>
                        <a:spcAft>
                          <a:spcPts val="0"/>
                        </a:spcAft>
                      </a:pPr>
                      <a:r>
                        <a:rPr lang="es-MX" sz="1600" dirty="0">
                          <a:solidFill>
                            <a:srgbClr val="000000"/>
                          </a:solidFill>
                          <a:latin typeface="Century Gothic" pitchFamily="34" charset="0"/>
                          <a:ea typeface="Times New Roman"/>
                          <a:cs typeface="Calibri"/>
                        </a:rPr>
                        <a:t>3.8.9 XIX</a:t>
                      </a:r>
                      <a:endParaRPr lang="en-US" sz="1600" dirty="0">
                        <a:latin typeface="Century Gothic" pitchFamily="34" charset="0"/>
                        <a:ea typeface="Calibri"/>
                        <a:cs typeface="Times New Roman"/>
                      </a:endParaRPr>
                    </a:p>
                  </a:txBody>
                  <a:tcPr marL="58967" marR="58967" marT="0" marB="0">
                    <a:lnL>
                      <a:noFill/>
                    </a:lnL>
                    <a:lnR w="3175" cap="flat" cmpd="sng" algn="ctr">
                      <a:solidFill>
                        <a:schemeClr val="tx1"/>
                      </a:solidFill>
                      <a:prstDash val="solid"/>
                      <a:round/>
                      <a:headEnd type="none" w="med" len="med"/>
                      <a:tailEnd type="none" w="med" len="med"/>
                    </a:lnR>
                    <a:lnT>
                      <a:noFill/>
                    </a:lnT>
                    <a:lnB>
                      <a:noFill/>
                    </a:lnB>
                    <a:solidFill>
                      <a:srgbClr val="D8D8D8"/>
                    </a:solidFill>
                  </a:tcPr>
                </a:tc>
                <a:tc>
                  <a:txBody>
                    <a:bodyPr/>
                    <a:lstStyle/>
                    <a:p>
                      <a:pPr marL="0" marR="0" algn="ctr">
                        <a:lnSpc>
                          <a:spcPct val="115000"/>
                        </a:lnSpc>
                        <a:spcBef>
                          <a:spcPts val="0"/>
                        </a:spcBef>
                        <a:spcAft>
                          <a:spcPts val="0"/>
                        </a:spcAft>
                      </a:pPr>
                      <a:r>
                        <a:rPr lang="es-MX" sz="1600" dirty="0">
                          <a:solidFill>
                            <a:srgbClr val="000000"/>
                          </a:solidFill>
                          <a:latin typeface="Century Gothic" pitchFamily="34" charset="0"/>
                          <a:ea typeface="Times New Roman"/>
                          <a:cs typeface="Calibri"/>
                        </a:rPr>
                        <a:t>3.8.4 XXII</a:t>
                      </a:r>
                      <a:endParaRPr lang="en-US" sz="1600" dirty="0">
                        <a:latin typeface="Century Gothic" pitchFamily="34" charset="0"/>
                        <a:ea typeface="Calibri"/>
                        <a:cs typeface="Times New Roman"/>
                      </a:endParaRPr>
                    </a:p>
                  </a:txBody>
                  <a:tcPr marL="58967" marR="58967"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a:noFill/>
                    </a:lnB>
                    <a:solidFill>
                      <a:srgbClr val="D8D8D8"/>
                    </a:solidFill>
                  </a:tcPr>
                </a:tc>
                <a:tc>
                  <a:txBody>
                    <a:bodyPr/>
                    <a:lstStyle/>
                    <a:p>
                      <a:pPr marL="0" marR="0">
                        <a:lnSpc>
                          <a:spcPct val="115000"/>
                        </a:lnSpc>
                        <a:spcBef>
                          <a:spcPts val="0"/>
                        </a:spcBef>
                        <a:spcAft>
                          <a:spcPts val="0"/>
                        </a:spcAft>
                      </a:pPr>
                      <a:r>
                        <a:rPr lang="es-MX" sz="1800" dirty="0">
                          <a:solidFill>
                            <a:srgbClr val="000000"/>
                          </a:solidFill>
                          <a:latin typeface="Century Gothic" pitchFamily="34" charset="0"/>
                          <a:ea typeface="Times New Roman"/>
                          <a:cs typeface="Calibri"/>
                        </a:rPr>
                        <a:t>Procedimiento de revisión en origen para empresas del sector eléctrico, electrónico, autopartes o </a:t>
                      </a:r>
                      <a:r>
                        <a:rPr lang="es-MX" sz="1800" dirty="0" smtClean="0">
                          <a:solidFill>
                            <a:srgbClr val="000000"/>
                          </a:solidFill>
                          <a:latin typeface="Century Gothic" pitchFamily="34" charset="0"/>
                          <a:ea typeface="Times New Roman"/>
                          <a:cs typeface="Calibri"/>
                        </a:rPr>
                        <a:t>automotriz.</a:t>
                      </a:r>
                      <a:endParaRPr lang="en-US" sz="1800" dirty="0">
                        <a:latin typeface="Century Gothic" pitchFamily="34" charset="0"/>
                        <a:ea typeface="Calibri"/>
                        <a:cs typeface="Times New Roman"/>
                      </a:endParaRPr>
                    </a:p>
                  </a:txBody>
                  <a:tcPr marL="58967" marR="58967" marT="0" marB="0">
                    <a:lnL w="3175" cap="flat" cmpd="sng" algn="ctr">
                      <a:solidFill>
                        <a:schemeClr val="tx1"/>
                      </a:solidFill>
                      <a:prstDash val="solid"/>
                      <a:round/>
                      <a:headEnd type="none" w="med" len="med"/>
                      <a:tailEnd type="none" w="med" len="med"/>
                    </a:lnL>
                    <a:lnR>
                      <a:noFill/>
                    </a:lnR>
                    <a:lnT>
                      <a:noFill/>
                    </a:lnT>
                    <a:lnB>
                      <a:noFill/>
                    </a:lnB>
                    <a:solidFill>
                      <a:srgbClr val="D8D8D8"/>
                    </a:solidFill>
                  </a:tcPr>
                </a:tc>
              </a:tr>
              <a:tr h="1204956">
                <a:tc vMerge="1">
                  <a:txBody>
                    <a:bodyPr/>
                    <a:lstStyle/>
                    <a:p>
                      <a:endParaRPr lang="es-MX"/>
                    </a:p>
                  </a:txBody>
                  <a:tcPr/>
                </a:tc>
                <a:tc>
                  <a:txBody>
                    <a:bodyPr/>
                    <a:lstStyle/>
                    <a:p>
                      <a:pPr marL="0" marR="0" algn="ctr">
                        <a:lnSpc>
                          <a:spcPct val="115000"/>
                        </a:lnSpc>
                        <a:spcBef>
                          <a:spcPts val="0"/>
                        </a:spcBef>
                        <a:spcAft>
                          <a:spcPts val="0"/>
                        </a:spcAft>
                      </a:pPr>
                      <a:r>
                        <a:rPr lang="es-MX" sz="1600" dirty="0">
                          <a:solidFill>
                            <a:srgbClr val="000000"/>
                          </a:solidFill>
                          <a:latin typeface="Century Gothic" pitchFamily="34" charset="0"/>
                          <a:ea typeface="Times New Roman"/>
                          <a:cs typeface="Calibri"/>
                        </a:rPr>
                        <a:t>3.8.9 XX</a:t>
                      </a:r>
                      <a:endParaRPr lang="en-US" sz="1600" dirty="0">
                        <a:latin typeface="Century Gothic" pitchFamily="34" charset="0"/>
                        <a:ea typeface="Calibri"/>
                        <a:cs typeface="Times New Roman"/>
                      </a:endParaRPr>
                    </a:p>
                  </a:txBody>
                  <a:tcPr marL="58967" marR="58967" marT="0" marB="0">
                    <a:lnL>
                      <a:noFill/>
                    </a:lnL>
                    <a:lnR w="3175" cap="flat" cmpd="sng" algn="ctr">
                      <a:solidFill>
                        <a:schemeClr val="tx1"/>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MX" sz="1600" dirty="0">
                          <a:solidFill>
                            <a:srgbClr val="000000"/>
                          </a:solidFill>
                          <a:latin typeface="Century Gothic" pitchFamily="34" charset="0"/>
                          <a:ea typeface="Times New Roman"/>
                          <a:cs typeface="Calibri"/>
                        </a:rPr>
                        <a:t>3.8.4 XXIII</a:t>
                      </a:r>
                      <a:endParaRPr lang="en-US" sz="1600" dirty="0">
                        <a:latin typeface="Century Gothic" pitchFamily="34" charset="0"/>
                        <a:ea typeface="Calibri"/>
                        <a:cs typeface="Times New Roman"/>
                      </a:endParaRPr>
                    </a:p>
                  </a:txBody>
                  <a:tcPr marL="58967" marR="58967"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s-MX" sz="1800" dirty="0">
                          <a:solidFill>
                            <a:srgbClr val="000000"/>
                          </a:solidFill>
                          <a:latin typeface="Century Gothic" pitchFamily="34" charset="0"/>
                          <a:ea typeface="Times New Roman"/>
                          <a:cs typeface="Calibri"/>
                        </a:rPr>
                        <a:t>Procedimiento de enajenación de mercancías de empresas de autopartes o industria terminal </a:t>
                      </a:r>
                      <a:r>
                        <a:rPr lang="es-MX" sz="1800" dirty="0" smtClean="0">
                          <a:solidFill>
                            <a:srgbClr val="000000"/>
                          </a:solidFill>
                          <a:latin typeface="Century Gothic" pitchFamily="34" charset="0"/>
                          <a:ea typeface="Times New Roman"/>
                          <a:cs typeface="Calibri"/>
                        </a:rPr>
                        <a:t>automotriz.</a:t>
                      </a:r>
                      <a:endParaRPr lang="en-US" sz="1800" dirty="0">
                        <a:latin typeface="Century Gothic" pitchFamily="34" charset="0"/>
                        <a:ea typeface="Calibri"/>
                        <a:cs typeface="Times New Roman"/>
                      </a:endParaRPr>
                    </a:p>
                  </a:txBody>
                  <a:tcPr marL="58967" marR="58967" marT="0" marB="0">
                    <a:lnL w="3175" cap="flat" cmpd="sng" algn="ctr">
                      <a:solidFill>
                        <a:schemeClr val="tx1"/>
                      </a:solidFill>
                      <a:prstDash val="solid"/>
                      <a:round/>
                      <a:headEnd type="none" w="med" len="med"/>
                      <a:tailEnd type="none" w="med" len="med"/>
                    </a:lnL>
                    <a:lnR>
                      <a:noFill/>
                    </a:lnR>
                    <a:lnT>
                      <a:noFill/>
                    </a:lnT>
                    <a:lnB w="28575" cap="flat" cmpd="sng" algn="ctr">
                      <a:solidFill>
                        <a:srgbClr val="000000"/>
                      </a:solidFill>
                      <a:prstDash val="solid"/>
                      <a:round/>
                      <a:headEnd type="none" w="med" len="med"/>
                      <a:tailEnd type="none" w="med" len="med"/>
                    </a:lnB>
                  </a:tcPr>
                </a:tc>
              </a:tr>
            </a:tbl>
          </a:graphicData>
        </a:graphic>
      </p:graphicFrame>
      <p:sp>
        <p:nvSpPr>
          <p:cNvPr id="19" name="18 Botón de acción: Documento">
            <a:hlinkClick r:id="" action="ppaction://noaction" highlightClick="1"/>
          </p:cNvPr>
          <p:cNvSpPr/>
          <p:nvPr/>
        </p:nvSpPr>
        <p:spPr bwMode="auto">
          <a:xfrm>
            <a:off x="2286000" y="3857625"/>
            <a:ext cx="285750" cy="285750"/>
          </a:xfrm>
          <a:prstGeom prst="actionButtonDocumen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a:lstStyle/>
          <a:p>
            <a:pPr algn="ctr" eaLnBrk="0" hangingPunct="0">
              <a:defRPr/>
            </a:pPr>
            <a:endParaRPr lang="es-MX" dirty="0">
              <a:solidFill>
                <a:schemeClr val="tx1"/>
              </a:solidFill>
              <a:latin typeface="Arial" charset="0"/>
            </a:endParaRPr>
          </a:p>
        </p:txBody>
      </p:sp>
      <p:sp>
        <p:nvSpPr>
          <p:cNvPr id="20" name="18 CuadroTexto"/>
          <p:cNvSpPr txBox="1">
            <a:spLocks noChangeArrowheads="1"/>
          </p:cNvSpPr>
          <p:nvPr/>
        </p:nvSpPr>
        <p:spPr bwMode="auto">
          <a:xfrm>
            <a:off x="857250" y="500063"/>
            <a:ext cx="7429500" cy="554037"/>
          </a:xfrm>
          <a:prstGeom prst="rect">
            <a:avLst/>
          </a:prstGeom>
          <a:noFill/>
          <a:ln w="9525">
            <a:noFill/>
            <a:miter lim="800000"/>
            <a:headEnd/>
            <a:tailEnd/>
          </a:ln>
        </p:spPr>
        <p:txBody>
          <a:bodyPr>
            <a:spAutoFit/>
          </a:bodyPr>
          <a:lstStyle/>
          <a:p>
            <a:pPr algn="ctr" eaLnBrk="0" hangingPunct="0"/>
            <a:r>
              <a:rPr lang="es-MX" sz="3000" b="1">
                <a:solidFill>
                  <a:srgbClr val="00478E"/>
                </a:solidFill>
                <a:latin typeface="Century Gothic" pitchFamily="34" charset="0"/>
              </a:rPr>
              <a:t>COMPARATIVO DE FACILIDADES </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1000"/>
                                        <p:tgtEl>
                                          <p:spTgt spid="20"/>
                                        </p:tgtEl>
                                      </p:cBhvr>
                                    </p:animEffect>
                                    <p:anim calcmode="lin" valueType="num">
                                      <p:cBhvr>
                                        <p:cTn id="18" dur="1000" fill="hold"/>
                                        <p:tgtEl>
                                          <p:spTgt spid="20"/>
                                        </p:tgtEl>
                                        <p:attrNameLst>
                                          <p:attrName>ppt_x</p:attrName>
                                        </p:attrNameLst>
                                      </p:cBhvr>
                                      <p:tavLst>
                                        <p:tav tm="0">
                                          <p:val>
                                            <p:strVal val="#ppt_x"/>
                                          </p:val>
                                        </p:tav>
                                        <p:tav tm="100000">
                                          <p:val>
                                            <p:strVal val="#ppt_x"/>
                                          </p:val>
                                        </p:tav>
                                      </p:tavLst>
                                    </p:anim>
                                    <p:anim calcmode="lin" valueType="num">
                                      <p:cBhvr>
                                        <p:cTn id="1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10 Conector recto"/>
          <p:cNvCxnSpPr/>
          <p:nvPr/>
        </p:nvCxnSpPr>
        <p:spPr>
          <a:xfrm rot="5400000">
            <a:off x="7786688" y="5572125"/>
            <a:ext cx="2571750"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3" name="12 Conector recto"/>
          <p:cNvCxnSpPr/>
          <p:nvPr/>
        </p:nvCxnSpPr>
        <p:spPr>
          <a:xfrm rot="5400000">
            <a:off x="7786687" y="5643563"/>
            <a:ext cx="24288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4" name="13 Conector recto"/>
          <p:cNvCxnSpPr/>
          <p:nvPr/>
        </p:nvCxnSpPr>
        <p:spPr>
          <a:xfrm rot="5400000">
            <a:off x="7858125" y="5786438"/>
            <a:ext cx="214312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5" name="14 Conector recto"/>
          <p:cNvCxnSpPr/>
          <p:nvPr/>
        </p:nvCxnSpPr>
        <p:spPr>
          <a:xfrm>
            <a:off x="5429250" y="6715125"/>
            <a:ext cx="3714750"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6" name="15 Conector recto"/>
          <p:cNvCxnSpPr/>
          <p:nvPr/>
        </p:nvCxnSpPr>
        <p:spPr>
          <a:xfrm>
            <a:off x="6143625" y="6643688"/>
            <a:ext cx="30003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7" name="16 Conector recto"/>
          <p:cNvCxnSpPr/>
          <p:nvPr/>
        </p:nvCxnSpPr>
        <p:spPr>
          <a:xfrm>
            <a:off x="6715125" y="6572250"/>
            <a:ext cx="24288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sp>
        <p:nvSpPr>
          <p:cNvPr id="18" name="Rectangle 2"/>
          <p:cNvSpPr txBox="1">
            <a:spLocks noChangeArrowheads="1"/>
          </p:cNvSpPr>
          <p:nvPr/>
        </p:nvSpPr>
        <p:spPr>
          <a:xfrm>
            <a:off x="0" y="0"/>
            <a:ext cx="9144000" cy="704850"/>
          </a:xfrm>
          <a:prstGeom prst="rect">
            <a:avLst/>
          </a:prstGeom>
        </p:spPr>
        <p:txBody>
          <a:bodyPr/>
          <a:lstStyle/>
          <a:p>
            <a:pPr algn="ctr" eaLnBrk="0" hangingPunct="0">
              <a:defRPr/>
            </a:pPr>
            <a:r>
              <a:rPr lang="es-MX" sz="2400" kern="0" dirty="0">
                <a:solidFill>
                  <a:srgbClr val="00478E"/>
                </a:solidFill>
                <a:effectLst>
                  <a:outerShdw blurRad="38100" dist="38100" dir="2700000" algn="tl">
                    <a:srgbClr val="C0C0C0"/>
                  </a:outerShdw>
                </a:effectLst>
                <a:latin typeface="Century Gothic" pitchFamily="34" charset="0"/>
                <a:cs typeface="+mn-cs"/>
              </a:rPr>
              <a:t>Almanza Villarreal Agencia Aduanal, S.C.</a:t>
            </a:r>
          </a:p>
        </p:txBody>
      </p:sp>
      <p:graphicFrame>
        <p:nvGraphicFramePr>
          <p:cNvPr id="12" name="11 Tabla"/>
          <p:cNvGraphicFramePr>
            <a:graphicFrameLocks noGrp="1"/>
          </p:cNvGraphicFramePr>
          <p:nvPr/>
        </p:nvGraphicFramePr>
        <p:xfrm>
          <a:off x="571500" y="1714500"/>
          <a:ext cx="8001000" cy="4383087"/>
        </p:xfrm>
        <a:graphic>
          <a:graphicData uri="http://schemas.openxmlformats.org/drawingml/2006/table">
            <a:tbl>
              <a:tblPr/>
              <a:tblGrid>
                <a:gridCol w="1643063"/>
                <a:gridCol w="1195138"/>
                <a:gridCol w="1135280"/>
                <a:gridCol w="4027519"/>
              </a:tblGrid>
              <a:tr h="724516">
                <a:tc>
                  <a:txBody>
                    <a:bodyPr/>
                    <a:lstStyle/>
                    <a:p>
                      <a:pPr marL="0" marR="0" algn="ctr">
                        <a:lnSpc>
                          <a:spcPct val="115000"/>
                        </a:lnSpc>
                        <a:spcBef>
                          <a:spcPts val="0"/>
                        </a:spcBef>
                        <a:spcAft>
                          <a:spcPts val="0"/>
                        </a:spcAft>
                      </a:pPr>
                      <a:r>
                        <a:rPr lang="es-MX" sz="1600" b="1" dirty="0">
                          <a:solidFill>
                            <a:srgbClr val="FFFFFF"/>
                          </a:solidFill>
                          <a:latin typeface="Century Gothic" pitchFamily="34" charset="0"/>
                          <a:ea typeface="Times New Roman"/>
                          <a:cs typeface="Calibri"/>
                        </a:rPr>
                        <a:t>Empresa certificada</a:t>
                      </a:r>
                      <a:endParaRPr lang="en-US" sz="1600" dirty="0">
                        <a:latin typeface="Century Gothic" pitchFamily="34" charset="0"/>
                        <a:ea typeface="Calibri"/>
                        <a:cs typeface="Times New Roman"/>
                      </a:endParaRPr>
                    </a:p>
                  </a:txBody>
                  <a:tcPr marL="58967" marR="58967" marT="0" marB="0">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4F81BD"/>
                    </a:solidFill>
                  </a:tcPr>
                </a:tc>
                <a:tc>
                  <a:txBody>
                    <a:bodyPr/>
                    <a:lstStyle/>
                    <a:p>
                      <a:pPr marL="0" marR="0" algn="ctr">
                        <a:lnSpc>
                          <a:spcPct val="115000"/>
                        </a:lnSpc>
                        <a:spcBef>
                          <a:spcPts val="0"/>
                        </a:spcBef>
                        <a:spcAft>
                          <a:spcPts val="0"/>
                        </a:spcAft>
                      </a:pPr>
                      <a:r>
                        <a:rPr lang="es-MX" sz="1600" b="1" dirty="0">
                          <a:solidFill>
                            <a:srgbClr val="FFFFFF"/>
                          </a:solidFill>
                          <a:latin typeface="Century Gothic" pitchFamily="34" charset="0"/>
                          <a:ea typeface="Times New Roman"/>
                          <a:cs typeface="Calibri"/>
                        </a:rPr>
                        <a:t>Regla Nueva</a:t>
                      </a:r>
                      <a:endParaRPr lang="en-US" sz="1600" dirty="0">
                        <a:latin typeface="Century Gothic" pitchFamily="34" charset="0"/>
                        <a:ea typeface="Calibri"/>
                        <a:cs typeface="Times New Roman"/>
                      </a:endParaRPr>
                    </a:p>
                  </a:txBody>
                  <a:tcPr marL="58967" marR="58967" marT="0" marB="0">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4F81BD"/>
                    </a:solidFill>
                  </a:tcPr>
                </a:tc>
                <a:tc>
                  <a:txBody>
                    <a:bodyPr/>
                    <a:lstStyle/>
                    <a:p>
                      <a:pPr marL="0" marR="0" algn="ctr">
                        <a:lnSpc>
                          <a:spcPct val="115000"/>
                        </a:lnSpc>
                        <a:spcBef>
                          <a:spcPts val="0"/>
                        </a:spcBef>
                        <a:spcAft>
                          <a:spcPts val="0"/>
                        </a:spcAft>
                      </a:pPr>
                      <a:r>
                        <a:rPr lang="es-MX" sz="1600" b="1" dirty="0">
                          <a:solidFill>
                            <a:srgbClr val="FFFFFF"/>
                          </a:solidFill>
                          <a:latin typeface="Century Gothic" pitchFamily="34" charset="0"/>
                          <a:ea typeface="Times New Roman"/>
                          <a:cs typeface="Calibri"/>
                        </a:rPr>
                        <a:t>Regla Anterior</a:t>
                      </a:r>
                      <a:endParaRPr lang="en-US" sz="1600" dirty="0">
                        <a:latin typeface="Century Gothic" pitchFamily="34" charset="0"/>
                        <a:ea typeface="Calibri"/>
                        <a:cs typeface="Times New Roman"/>
                      </a:endParaRPr>
                    </a:p>
                  </a:txBody>
                  <a:tcPr marL="58967" marR="58967" marT="0" marB="0">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4F81BD"/>
                    </a:solidFill>
                  </a:tcPr>
                </a:tc>
                <a:tc>
                  <a:txBody>
                    <a:bodyPr/>
                    <a:lstStyle/>
                    <a:p>
                      <a:pPr marL="0" marR="0" algn="ctr">
                        <a:lnSpc>
                          <a:spcPct val="115000"/>
                        </a:lnSpc>
                        <a:spcBef>
                          <a:spcPts val="0"/>
                        </a:spcBef>
                        <a:spcAft>
                          <a:spcPts val="0"/>
                        </a:spcAft>
                      </a:pPr>
                      <a:r>
                        <a:rPr lang="es-MX" sz="1600" b="1" dirty="0">
                          <a:solidFill>
                            <a:srgbClr val="FFFFFF"/>
                          </a:solidFill>
                          <a:latin typeface="Century Gothic" pitchFamily="34" charset="0"/>
                          <a:ea typeface="Times New Roman"/>
                          <a:cs typeface="Calibri"/>
                        </a:rPr>
                        <a:t>Facilidad</a:t>
                      </a:r>
                      <a:endParaRPr lang="en-US" sz="1600" dirty="0">
                        <a:latin typeface="Century Gothic" pitchFamily="34" charset="0"/>
                        <a:ea typeface="Calibri"/>
                        <a:cs typeface="Times New Roman"/>
                      </a:endParaRPr>
                    </a:p>
                  </a:txBody>
                  <a:tcPr marL="58967" marR="58967" marT="0" marB="0">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4F81BD"/>
                    </a:solidFill>
                  </a:tcPr>
                </a:tc>
              </a:tr>
              <a:tr h="704416">
                <a:tc rowSpan="3">
                  <a:txBody>
                    <a:bodyPr/>
                    <a:lstStyle/>
                    <a:p>
                      <a:pPr marL="0" marR="0" algn="ctr">
                        <a:lnSpc>
                          <a:spcPct val="115000"/>
                        </a:lnSpc>
                        <a:spcBef>
                          <a:spcPts val="0"/>
                        </a:spcBef>
                        <a:spcAft>
                          <a:spcPts val="0"/>
                        </a:spcAft>
                      </a:pPr>
                      <a:endParaRPr lang="es-MX" sz="1800" b="1" dirty="0" smtClean="0">
                        <a:solidFill>
                          <a:schemeClr val="bg1"/>
                        </a:solidFill>
                        <a:latin typeface="Century Gothic" pitchFamily="34" charset="0"/>
                        <a:ea typeface="Times New Roman"/>
                        <a:cs typeface="Calibri"/>
                      </a:endParaRPr>
                    </a:p>
                    <a:p>
                      <a:pPr marL="0" marR="0" algn="ctr">
                        <a:lnSpc>
                          <a:spcPct val="115000"/>
                        </a:lnSpc>
                        <a:spcBef>
                          <a:spcPts val="0"/>
                        </a:spcBef>
                        <a:spcAft>
                          <a:spcPts val="0"/>
                        </a:spcAft>
                      </a:pPr>
                      <a:endParaRPr lang="es-MX" sz="1800" b="1" dirty="0" smtClean="0">
                        <a:solidFill>
                          <a:schemeClr val="bg1"/>
                        </a:solidFill>
                        <a:latin typeface="Century Gothic" pitchFamily="34" charset="0"/>
                        <a:ea typeface="Times New Roman"/>
                        <a:cs typeface="Calibri"/>
                      </a:endParaRPr>
                    </a:p>
                    <a:p>
                      <a:pPr marL="0" marR="0" algn="ctr">
                        <a:lnSpc>
                          <a:spcPct val="115000"/>
                        </a:lnSpc>
                        <a:spcBef>
                          <a:spcPts val="0"/>
                        </a:spcBef>
                        <a:spcAft>
                          <a:spcPts val="0"/>
                        </a:spcAft>
                      </a:pPr>
                      <a:r>
                        <a:rPr lang="es-MX" sz="2000" b="1" dirty="0" smtClean="0">
                          <a:solidFill>
                            <a:schemeClr val="bg1"/>
                          </a:solidFill>
                          <a:latin typeface="Century Gothic" pitchFamily="34" charset="0"/>
                          <a:ea typeface="Times New Roman"/>
                          <a:cs typeface="Calibri"/>
                        </a:rPr>
                        <a:t>NEEC</a:t>
                      </a:r>
                    </a:p>
                    <a:p>
                      <a:pPr marL="0" marR="0" algn="ctr">
                        <a:lnSpc>
                          <a:spcPct val="115000"/>
                        </a:lnSpc>
                        <a:spcBef>
                          <a:spcPts val="0"/>
                        </a:spcBef>
                        <a:spcAft>
                          <a:spcPts val="0"/>
                        </a:spcAft>
                      </a:pPr>
                      <a:r>
                        <a:rPr lang="es-MX" sz="2000" b="1" dirty="0" smtClean="0">
                          <a:solidFill>
                            <a:schemeClr val="bg1"/>
                          </a:solidFill>
                          <a:latin typeface="Century Gothic" pitchFamily="34" charset="0"/>
                          <a:ea typeface="Times New Roman"/>
                          <a:cs typeface="Calibri"/>
                        </a:rPr>
                        <a:t> </a:t>
                      </a:r>
                      <a:r>
                        <a:rPr lang="es-MX" sz="2000" b="1" dirty="0">
                          <a:solidFill>
                            <a:schemeClr val="bg1"/>
                          </a:solidFill>
                          <a:latin typeface="Century Gothic" pitchFamily="34" charset="0"/>
                          <a:ea typeface="Times New Roman"/>
                          <a:cs typeface="Calibri"/>
                        </a:rPr>
                        <a:t>IMMEX </a:t>
                      </a:r>
                      <a:r>
                        <a:rPr lang="es-MX" sz="1800" b="1" dirty="0">
                          <a:solidFill>
                            <a:schemeClr val="bg1"/>
                          </a:solidFill>
                          <a:latin typeface="Century Gothic" pitchFamily="34" charset="0"/>
                          <a:ea typeface="Times New Roman"/>
                          <a:cs typeface="Calibri"/>
                        </a:rPr>
                        <a:t>Controladora</a:t>
                      </a:r>
                      <a:endParaRPr lang="en-US" sz="1800" dirty="0">
                        <a:solidFill>
                          <a:schemeClr val="bg1"/>
                        </a:solidFill>
                        <a:latin typeface="Century Gothic" pitchFamily="34" charset="0"/>
                        <a:ea typeface="Calibri"/>
                        <a:cs typeface="Times New Roman"/>
                      </a:endParaRPr>
                    </a:p>
                  </a:txBody>
                  <a:tcPr marL="58967" marR="58967" marT="0" marB="0">
                    <a:lnL>
                      <a:noFill/>
                    </a:lnL>
                    <a:lnR>
                      <a:noFill/>
                    </a:lnR>
                    <a:lnT w="28575"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4F81BD"/>
                    </a:solidFill>
                  </a:tcPr>
                </a:tc>
                <a:tc>
                  <a:txBody>
                    <a:bodyPr/>
                    <a:lstStyle/>
                    <a:p>
                      <a:pPr marL="0" marR="0" algn="ctr">
                        <a:lnSpc>
                          <a:spcPct val="115000"/>
                        </a:lnSpc>
                        <a:spcBef>
                          <a:spcPts val="0"/>
                        </a:spcBef>
                        <a:spcAft>
                          <a:spcPts val="0"/>
                        </a:spcAft>
                      </a:pPr>
                      <a:r>
                        <a:rPr lang="es-MX" sz="1600" dirty="0">
                          <a:solidFill>
                            <a:srgbClr val="000000"/>
                          </a:solidFill>
                          <a:latin typeface="Century Gothic" pitchFamily="34" charset="0"/>
                          <a:ea typeface="Times New Roman"/>
                          <a:cs typeface="Calibri"/>
                        </a:rPr>
                        <a:t>3.8.10 I</a:t>
                      </a:r>
                      <a:endParaRPr lang="en-US" sz="1600" dirty="0">
                        <a:latin typeface="Century Gothic" pitchFamily="34" charset="0"/>
                        <a:ea typeface="Calibri"/>
                        <a:cs typeface="Times New Roman"/>
                      </a:endParaRPr>
                    </a:p>
                  </a:txBody>
                  <a:tcPr marL="58967" marR="58967" marT="0" marB="0">
                    <a:lnL>
                      <a:noFill/>
                    </a:lnL>
                    <a:lnR w="3175" cap="flat" cmpd="sng" algn="ctr">
                      <a:solidFill>
                        <a:schemeClr val="tx1"/>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D8D8D8"/>
                    </a:solidFill>
                  </a:tcPr>
                </a:tc>
                <a:tc>
                  <a:txBody>
                    <a:bodyPr/>
                    <a:lstStyle/>
                    <a:p>
                      <a:pPr marL="0" marR="0" algn="ctr">
                        <a:lnSpc>
                          <a:spcPct val="115000"/>
                        </a:lnSpc>
                        <a:spcBef>
                          <a:spcPts val="0"/>
                        </a:spcBef>
                        <a:spcAft>
                          <a:spcPts val="0"/>
                        </a:spcAft>
                      </a:pPr>
                      <a:r>
                        <a:rPr lang="es-MX" sz="1600" dirty="0">
                          <a:solidFill>
                            <a:srgbClr val="000000"/>
                          </a:solidFill>
                          <a:latin typeface="Century Gothic" pitchFamily="34" charset="0"/>
                          <a:ea typeface="Times New Roman"/>
                          <a:cs typeface="Calibri"/>
                        </a:rPr>
                        <a:t>3.8.4 XI</a:t>
                      </a:r>
                      <a:endParaRPr lang="en-US" sz="1600" dirty="0">
                        <a:latin typeface="Century Gothic" pitchFamily="34" charset="0"/>
                        <a:ea typeface="Calibri"/>
                        <a:cs typeface="Times New Roman"/>
                      </a:endParaRPr>
                    </a:p>
                  </a:txBody>
                  <a:tcPr marL="58967" marR="58967"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D8D8D8"/>
                    </a:solidFill>
                  </a:tcPr>
                </a:tc>
                <a:tc>
                  <a:txBody>
                    <a:bodyPr/>
                    <a:lstStyle/>
                    <a:p>
                      <a:pPr marL="0" marR="0">
                        <a:lnSpc>
                          <a:spcPct val="115000"/>
                        </a:lnSpc>
                        <a:spcBef>
                          <a:spcPts val="0"/>
                        </a:spcBef>
                        <a:spcAft>
                          <a:spcPts val="0"/>
                        </a:spcAft>
                      </a:pPr>
                      <a:r>
                        <a:rPr lang="es-MX" sz="1800" dirty="0">
                          <a:solidFill>
                            <a:srgbClr val="000000"/>
                          </a:solidFill>
                          <a:latin typeface="Century Gothic" pitchFamily="34" charset="0"/>
                          <a:ea typeface="Times New Roman"/>
                          <a:cs typeface="Calibri"/>
                        </a:rPr>
                        <a:t>Opciones ante cancelación IMMEX de empresas controladas</a:t>
                      </a:r>
                      <a:endParaRPr lang="en-US" sz="1800" dirty="0">
                        <a:latin typeface="Century Gothic" pitchFamily="34" charset="0"/>
                        <a:ea typeface="Calibri"/>
                        <a:cs typeface="Times New Roman"/>
                      </a:endParaRPr>
                    </a:p>
                  </a:txBody>
                  <a:tcPr marL="58967" marR="58967" marT="0" marB="0">
                    <a:lnL w="3175" cap="flat" cmpd="sng" algn="ctr">
                      <a:solidFill>
                        <a:schemeClr val="tx1"/>
                      </a:solidFill>
                      <a:prstDash val="solid"/>
                      <a:round/>
                      <a:headEnd type="none" w="med" len="med"/>
                      <a:tailEnd type="none" w="med" len="med"/>
                    </a:lnL>
                    <a:lnR>
                      <a:noFill/>
                    </a:lnR>
                    <a:lnT w="28575" cap="flat" cmpd="sng" algn="ctr">
                      <a:solidFill>
                        <a:srgbClr val="000000"/>
                      </a:solidFill>
                      <a:prstDash val="solid"/>
                      <a:round/>
                      <a:headEnd type="none" w="med" len="med"/>
                      <a:tailEnd type="none" w="med" len="med"/>
                    </a:lnT>
                    <a:lnB>
                      <a:noFill/>
                    </a:lnB>
                    <a:solidFill>
                      <a:srgbClr val="D8D8D8"/>
                    </a:solidFill>
                  </a:tcPr>
                </a:tc>
              </a:tr>
              <a:tr h="1262024">
                <a:tc vMerge="1">
                  <a:txBody>
                    <a:bodyPr/>
                    <a:lstStyle/>
                    <a:p>
                      <a:endParaRPr lang="es-MX"/>
                    </a:p>
                  </a:txBody>
                  <a:tcPr/>
                </a:tc>
                <a:tc>
                  <a:txBody>
                    <a:bodyPr/>
                    <a:lstStyle/>
                    <a:p>
                      <a:pPr marL="0" marR="0" algn="ctr">
                        <a:lnSpc>
                          <a:spcPct val="115000"/>
                        </a:lnSpc>
                        <a:spcBef>
                          <a:spcPts val="0"/>
                        </a:spcBef>
                        <a:spcAft>
                          <a:spcPts val="0"/>
                        </a:spcAft>
                      </a:pPr>
                      <a:r>
                        <a:rPr lang="es-MX" sz="1600" dirty="0">
                          <a:solidFill>
                            <a:srgbClr val="000000"/>
                          </a:solidFill>
                          <a:latin typeface="Century Gothic" pitchFamily="34" charset="0"/>
                          <a:ea typeface="Times New Roman"/>
                          <a:cs typeface="Calibri"/>
                        </a:rPr>
                        <a:t>3.8.10 II</a:t>
                      </a:r>
                      <a:endParaRPr lang="en-US" sz="1600" dirty="0">
                        <a:latin typeface="Century Gothic" pitchFamily="34" charset="0"/>
                        <a:ea typeface="Calibri"/>
                        <a:cs typeface="Times New Roman"/>
                      </a:endParaRPr>
                    </a:p>
                  </a:txBody>
                  <a:tcPr marL="58967" marR="58967" marT="0" marB="0">
                    <a:lnL>
                      <a:noFill/>
                    </a:lnL>
                    <a:lnR w="3175" cap="flat" cmpd="sng" algn="ctr">
                      <a:solidFill>
                        <a:schemeClr val="tx1"/>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s-MX" sz="1600" dirty="0">
                          <a:solidFill>
                            <a:srgbClr val="000000"/>
                          </a:solidFill>
                          <a:latin typeface="Century Gothic" pitchFamily="34" charset="0"/>
                          <a:ea typeface="Times New Roman"/>
                          <a:cs typeface="Calibri"/>
                        </a:rPr>
                        <a:t>3.8.4 XII</a:t>
                      </a:r>
                      <a:endParaRPr lang="en-US" sz="1600" dirty="0">
                        <a:latin typeface="Century Gothic" pitchFamily="34" charset="0"/>
                        <a:ea typeface="Calibri"/>
                        <a:cs typeface="Times New Roman"/>
                      </a:endParaRPr>
                    </a:p>
                  </a:txBody>
                  <a:tcPr marL="58967" marR="58967"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a:noFill/>
                    </a:lnB>
                  </a:tcPr>
                </a:tc>
                <a:tc>
                  <a:txBody>
                    <a:bodyPr/>
                    <a:lstStyle/>
                    <a:p>
                      <a:pPr marL="0" marR="0">
                        <a:lnSpc>
                          <a:spcPct val="115000"/>
                        </a:lnSpc>
                        <a:spcBef>
                          <a:spcPts val="0"/>
                        </a:spcBef>
                        <a:spcAft>
                          <a:spcPts val="0"/>
                        </a:spcAft>
                      </a:pPr>
                      <a:r>
                        <a:rPr lang="es-MX" sz="1800" dirty="0">
                          <a:solidFill>
                            <a:srgbClr val="000000"/>
                          </a:solidFill>
                          <a:latin typeface="Century Gothic" pitchFamily="34" charset="0"/>
                          <a:ea typeface="Times New Roman"/>
                          <a:cs typeface="Calibri"/>
                        </a:rPr>
                        <a:t>Procedimiento para importación y traslado de mercancías entre las empresas controladas y las controladoras</a:t>
                      </a:r>
                      <a:endParaRPr lang="en-US" sz="1800" dirty="0">
                        <a:latin typeface="Century Gothic" pitchFamily="34" charset="0"/>
                        <a:ea typeface="Calibri"/>
                        <a:cs typeface="Times New Roman"/>
                      </a:endParaRPr>
                    </a:p>
                  </a:txBody>
                  <a:tcPr marL="58967" marR="58967" marT="0" marB="0">
                    <a:lnL w="3175" cap="flat" cmpd="sng" algn="ctr">
                      <a:solidFill>
                        <a:schemeClr val="tx1"/>
                      </a:solidFill>
                      <a:prstDash val="solid"/>
                      <a:round/>
                      <a:headEnd type="none" w="med" len="med"/>
                      <a:tailEnd type="none" w="med" len="med"/>
                    </a:lnL>
                    <a:lnR>
                      <a:noFill/>
                    </a:lnR>
                    <a:lnT>
                      <a:noFill/>
                    </a:lnT>
                    <a:lnB>
                      <a:noFill/>
                    </a:lnB>
                  </a:tcPr>
                </a:tc>
              </a:tr>
              <a:tr h="745613">
                <a:tc vMerge="1">
                  <a:txBody>
                    <a:bodyPr/>
                    <a:lstStyle/>
                    <a:p>
                      <a:endParaRPr lang="es-MX"/>
                    </a:p>
                  </a:txBody>
                  <a:tcPr/>
                </a:tc>
                <a:tc>
                  <a:txBody>
                    <a:bodyPr/>
                    <a:lstStyle/>
                    <a:p>
                      <a:pPr marL="0" marR="0" algn="ctr">
                        <a:lnSpc>
                          <a:spcPct val="115000"/>
                        </a:lnSpc>
                        <a:spcBef>
                          <a:spcPts val="0"/>
                        </a:spcBef>
                        <a:spcAft>
                          <a:spcPts val="0"/>
                        </a:spcAft>
                      </a:pPr>
                      <a:r>
                        <a:rPr lang="es-MX" sz="1600" dirty="0">
                          <a:solidFill>
                            <a:srgbClr val="000000"/>
                          </a:solidFill>
                          <a:latin typeface="Century Gothic" pitchFamily="34" charset="0"/>
                          <a:ea typeface="Times New Roman"/>
                          <a:cs typeface="Calibri"/>
                        </a:rPr>
                        <a:t>3.8.10 III</a:t>
                      </a:r>
                      <a:endParaRPr lang="en-US" sz="1600" dirty="0">
                        <a:latin typeface="Century Gothic" pitchFamily="34" charset="0"/>
                        <a:ea typeface="Calibri"/>
                        <a:cs typeface="Times New Roman"/>
                      </a:endParaRPr>
                    </a:p>
                  </a:txBody>
                  <a:tcPr marL="58967" marR="58967" marT="0" marB="0">
                    <a:lnL>
                      <a:noFill/>
                    </a:lnL>
                    <a:lnR w="3175"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solidFill>
                      <a:srgbClr val="D8D8D8"/>
                    </a:solidFill>
                  </a:tcPr>
                </a:tc>
                <a:tc>
                  <a:txBody>
                    <a:bodyPr/>
                    <a:lstStyle/>
                    <a:p>
                      <a:pPr marL="0" marR="0" algn="ctr">
                        <a:lnSpc>
                          <a:spcPct val="115000"/>
                        </a:lnSpc>
                        <a:spcBef>
                          <a:spcPts val="0"/>
                        </a:spcBef>
                        <a:spcAft>
                          <a:spcPts val="0"/>
                        </a:spcAft>
                      </a:pPr>
                      <a:r>
                        <a:rPr lang="es-MX" sz="1600" dirty="0">
                          <a:solidFill>
                            <a:srgbClr val="000000"/>
                          </a:solidFill>
                          <a:latin typeface="Century Gothic" pitchFamily="34" charset="0"/>
                          <a:ea typeface="Times New Roman"/>
                          <a:cs typeface="Calibri"/>
                        </a:rPr>
                        <a:t>3.8.4 XIII</a:t>
                      </a:r>
                      <a:endParaRPr lang="en-US" sz="1600" dirty="0">
                        <a:latin typeface="Century Gothic" pitchFamily="34" charset="0"/>
                        <a:ea typeface="Calibri"/>
                        <a:cs typeface="Times New Roman"/>
                      </a:endParaRPr>
                    </a:p>
                  </a:txBody>
                  <a:tcPr marL="58967" marR="58967"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solidFill>
                      <a:srgbClr val="D8D8D8"/>
                    </a:solidFill>
                  </a:tcPr>
                </a:tc>
                <a:tc>
                  <a:txBody>
                    <a:bodyPr/>
                    <a:lstStyle/>
                    <a:p>
                      <a:pPr marL="0" marR="0">
                        <a:lnSpc>
                          <a:spcPct val="115000"/>
                        </a:lnSpc>
                        <a:spcBef>
                          <a:spcPts val="0"/>
                        </a:spcBef>
                        <a:spcAft>
                          <a:spcPts val="0"/>
                        </a:spcAft>
                      </a:pPr>
                      <a:r>
                        <a:rPr lang="es-MX" sz="1800" dirty="0">
                          <a:solidFill>
                            <a:srgbClr val="000000"/>
                          </a:solidFill>
                          <a:latin typeface="Century Gothic" pitchFamily="34" charset="0"/>
                          <a:ea typeface="Times New Roman"/>
                          <a:cs typeface="Calibri"/>
                        </a:rPr>
                        <a:t>Asimilación a exportación de los servicios de empresas controladas</a:t>
                      </a:r>
                      <a:endParaRPr lang="en-US" sz="1800" dirty="0">
                        <a:latin typeface="Century Gothic" pitchFamily="34" charset="0"/>
                        <a:ea typeface="Calibri"/>
                        <a:cs typeface="Times New Roman"/>
                      </a:endParaRPr>
                    </a:p>
                  </a:txBody>
                  <a:tcPr marL="58967" marR="58967" marT="0" marB="0">
                    <a:lnL w="3175" cap="flat" cmpd="sng" algn="ctr">
                      <a:solidFill>
                        <a:schemeClr val="tx1"/>
                      </a:solidFill>
                      <a:prstDash val="solid"/>
                      <a:round/>
                      <a:headEnd type="none" w="med" len="med"/>
                      <a:tailEnd type="none" w="med" len="med"/>
                    </a:lnL>
                    <a:lnR>
                      <a:noFill/>
                    </a:lnR>
                    <a:lnT>
                      <a:noFill/>
                    </a:lnT>
                    <a:lnB w="3175" cap="flat" cmpd="sng" algn="ctr">
                      <a:solidFill>
                        <a:schemeClr val="tx1"/>
                      </a:solidFill>
                      <a:prstDash val="solid"/>
                      <a:round/>
                      <a:headEnd type="none" w="med" len="med"/>
                      <a:tailEnd type="none" w="med" len="med"/>
                    </a:lnB>
                    <a:solidFill>
                      <a:srgbClr val="D8D8D8"/>
                    </a:solidFill>
                  </a:tcPr>
                </a:tc>
              </a:tr>
              <a:tr h="946518">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endParaRPr lang="es-MX" sz="1800" b="1" kern="1200" dirty="0" smtClean="0">
                        <a:solidFill>
                          <a:schemeClr val="bg1"/>
                        </a:solidFill>
                        <a:latin typeface="Century Gothic" pitchFamily="34" charset="0"/>
                        <a:ea typeface="+mn-ea"/>
                        <a:cs typeface="+mn-cs"/>
                      </a:endParaRPr>
                    </a:p>
                    <a:p>
                      <a:pPr marL="0" marR="0" indent="0" algn="ctr" defTabSz="914400" rtl="0" eaLnBrk="1" fontAlgn="auto" latinLnBrk="0" hangingPunct="1">
                        <a:lnSpc>
                          <a:spcPct val="115000"/>
                        </a:lnSpc>
                        <a:spcBef>
                          <a:spcPts val="0"/>
                        </a:spcBef>
                        <a:spcAft>
                          <a:spcPts val="0"/>
                        </a:spcAft>
                        <a:buClrTx/>
                        <a:buSzTx/>
                        <a:buFontTx/>
                        <a:buNone/>
                        <a:tabLst/>
                        <a:defRPr/>
                      </a:pPr>
                      <a:r>
                        <a:rPr lang="es-MX" sz="1800" b="1" kern="1200" dirty="0" smtClean="0">
                          <a:solidFill>
                            <a:schemeClr val="bg1"/>
                          </a:solidFill>
                          <a:latin typeface="Century Gothic" pitchFamily="34" charset="0"/>
                          <a:ea typeface="+mn-ea"/>
                          <a:cs typeface="+mn-cs"/>
                        </a:rPr>
                        <a:t>NEEC IMMEX Aeronáutico</a:t>
                      </a:r>
                      <a:endParaRPr lang="en-US" sz="1800" kern="1200" dirty="0" smtClean="0">
                        <a:solidFill>
                          <a:schemeClr val="bg1"/>
                        </a:solidFill>
                        <a:latin typeface="Century Gothic" pitchFamily="34" charset="0"/>
                        <a:ea typeface="+mn-ea"/>
                        <a:cs typeface="+mn-cs"/>
                      </a:endParaRPr>
                    </a:p>
                  </a:txBody>
                  <a:tcPr marL="58967" marR="58967" marT="0" marB="0">
                    <a:lnL>
                      <a:noFill/>
                    </a:lnL>
                    <a:lnR>
                      <a:noFill/>
                    </a:lnR>
                    <a:lnT w="38100" cap="flat" cmpd="sng" algn="ctr">
                      <a:solidFill>
                        <a:schemeClr val="tx1"/>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4F81BD"/>
                    </a:solidFill>
                  </a:tcPr>
                </a:tc>
                <a:tc>
                  <a:txBody>
                    <a:bodyPr/>
                    <a:lstStyle/>
                    <a:p>
                      <a:pPr marL="0" marR="0" algn="ctr">
                        <a:lnSpc>
                          <a:spcPct val="115000"/>
                        </a:lnSpc>
                        <a:spcBef>
                          <a:spcPts val="0"/>
                        </a:spcBef>
                        <a:spcAft>
                          <a:spcPts val="0"/>
                        </a:spcAft>
                      </a:pPr>
                      <a:endParaRPr lang="es-MX" sz="1600" dirty="0" smtClean="0">
                        <a:solidFill>
                          <a:srgbClr val="000000"/>
                        </a:solidFill>
                        <a:latin typeface="Century Gothic" pitchFamily="34" charset="0"/>
                        <a:ea typeface="Times New Roman"/>
                        <a:cs typeface="Calibri"/>
                      </a:endParaRPr>
                    </a:p>
                    <a:p>
                      <a:pPr marL="0" marR="0" algn="ctr">
                        <a:lnSpc>
                          <a:spcPct val="115000"/>
                        </a:lnSpc>
                        <a:spcBef>
                          <a:spcPts val="0"/>
                        </a:spcBef>
                        <a:spcAft>
                          <a:spcPts val="0"/>
                        </a:spcAft>
                      </a:pPr>
                      <a:r>
                        <a:rPr lang="es-MX" sz="1600" dirty="0" smtClean="0">
                          <a:solidFill>
                            <a:srgbClr val="000000"/>
                          </a:solidFill>
                          <a:latin typeface="Century Gothic" pitchFamily="34" charset="0"/>
                          <a:ea typeface="Times New Roman"/>
                          <a:cs typeface="Calibri"/>
                        </a:rPr>
                        <a:t>3.8.11</a:t>
                      </a:r>
                      <a:endParaRPr lang="en-US" sz="1600" dirty="0">
                        <a:latin typeface="Century Gothic" pitchFamily="34" charset="0"/>
                        <a:ea typeface="Calibri"/>
                        <a:cs typeface="Times New Roman"/>
                      </a:endParaRPr>
                    </a:p>
                  </a:txBody>
                  <a:tcPr marL="58967" marR="58967" marT="0" marB="0">
                    <a:lnL>
                      <a:noFill/>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s-MX" sz="1600" dirty="0" smtClean="0">
                        <a:solidFill>
                          <a:srgbClr val="000000"/>
                        </a:solidFill>
                        <a:latin typeface="Century Gothic" pitchFamily="34" charset="0"/>
                        <a:ea typeface="Times New Roman"/>
                        <a:cs typeface="Calibri"/>
                      </a:endParaRPr>
                    </a:p>
                    <a:p>
                      <a:pPr marL="0" marR="0" algn="ctr">
                        <a:lnSpc>
                          <a:spcPct val="115000"/>
                        </a:lnSpc>
                        <a:spcBef>
                          <a:spcPts val="0"/>
                        </a:spcBef>
                        <a:spcAft>
                          <a:spcPts val="0"/>
                        </a:spcAft>
                      </a:pPr>
                      <a:r>
                        <a:rPr lang="es-MX" sz="1600" dirty="0" smtClean="0">
                          <a:solidFill>
                            <a:srgbClr val="000000"/>
                          </a:solidFill>
                          <a:latin typeface="Century Gothic" pitchFamily="34" charset="0"/>
                          <a:ea typeface="Times New Roman"/>
                          <a:cs typeface="Calibri"/>
                        </a:rPr>
                        <a:t>3.8.4 </a:t>
                      </a:r>
                      <a:r>
                        <a:rPr lang="es-MX" sz="1600" dirty="0">
                          <a:solidFill>
                            <a:srgbClr val="000000"/>
                          </a:solidFill>
                          <a:latin typeface="Century Gothic" pitchFamily="34" charset="0"/>
                          <a:ea typeface="Times New Roman"/>
                          <a:cs typeface="Calibri"/>
                        </a:rPr>
                        <a:t>XVI</a:t>
                      </a:r>
                      <a:endParaRPr lang="en-US" sz="1600" dirty="0">
                        <a:latin typeface="Century Gothic" pitchFamily="34" charset="0"/>
                        <a:ea typeface="Calibri"/>
                        <a:cs typeface="Times New Roman"/>
                      </a:endParaRPr>
                    </a:p>
                  </a:txBody>
                  <a:tcPr marL="58967" marR="58967"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s-MX" sz="1800" dirty="0" smtClean="0">
                        <a:solidFill>
                          <a:srgbClr val="000000"/>
                        </a:solidFill>
                        <a:latin typeface="Century Gothic" pitchFamily="34" charset="0"/>
                        <a:ea typeface="Times New Roman"/>
                        <a:cs typeface="Calibri"/>
                      </a:endParaRPr>
                    </a:p>
                    <a:p>
                      <a:pPr marL="0" marR="0">
                        <a:lnSpc>
                          <a:spcPct val="115000"/>
                        </a:lnSpc>
                        <a:spcBef>
                          <a:spcPts val="0"/>
                        </a:spcBef>
                        <a:spcAft>
                          <a:spcPts val="0"/>
                        </a:spcAft>
                      </a:pPr>
                      <a:r>
                        <a:rPr lang="es-MX" sz="1800" dirty="0" smtClean="0">
                          <a:solidFill>
                            <a:srgbClr val="000000"/>
                          </a:solidFill>
                          <a:latin typeface="Century Gothic" pitchFamily="34" charset="0"/>
                          <a:ea typeface="Times New Roman"/>
                          <a:cs typeface="Calibri"/>
                        </a:rPr>
                        <a:t>Beneficios </a:t>
                      </a:r>
                      <a:r>
                        <a:rPr lang="es-MX" sz="1800" dirty="0">
                          <a:solidFill>
                            <a:srgbClr val="000000"/>
                          </a:solidFill>
                          <a:latin typeface="Century Gothic" pitchFamily="34" charset="0"/>
                          <a:ea typeface="Times New Roman"/>
                          <a:cs typeface="Calibri"/>
                        </a:rPr>
                        <a:t>para las empresas del sector </a:t>
                      </a:r>
                      <a:r>
                        <a:rPr lang="es-MX" sz="1800" dirty="0" smtClean="0">
                          <a:solidFill>
                            <a:srgbClr val="000000"/>
                          </a:solidFill>
                          <a:latin typeface="Century Gothic" pitchFamily="34" charset="0"/>
                          <a:ea typeface="Times New Roman"/>
                          <a:cs typeface="Calibri"/>
                        </a:rPr>
                        <a:t>aeronáutico.</a:t>
                      </a:r>
                      <a:endParaRPr lang="en-US" sz="1800" dirty="0">
                        <a:latin typeface="Century Gothic" pitchFamily="34" charset="0"/>
                        <a:ea typeface="Calibri"/>
                        <a:cs typeface="Times New Roman"/>
                      </a:endParaRPr>
                    </a:p>
                  </a:txBody>
                  <a:tcPr marL="58967" marR="58967" marT="0" marB="0">
                    <a:lnL w="3175"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bl>
          </a:graphicData>
        </a:graphic>
      </p:graphicFrame>
      <p:pic>
        <p:nvPicPr>
          <p:cNvPr id="125987" name="Picture 5"/>
          <p:cNvPicPr>
            <a:picLocks noChangeAspect="1" noChangeArrowheads="1"/>
          </p:cNvPicPr>
          <p:nvPr/>
        </p:nvPicPr>
        <p:blipFill>
          <a:blip r:embed="rId3" cstate="print"/>
          <a:srcRect l="2022" t="39258" r="65993" b="28516"/>
          <a:stretch>
            <a:fillRect/>
          </a:stretch>
        </p:blipFill>
        <p:spPr bwMode="auto">
          <a:xfrm>
            <a:off x="1571625" y="6286500"/>
            <a:ext cx="1004888" cy="571500"/>
          </a:xfrm>
          <a:prstGeom prst="rect">
            <a:avLst/>
          </a:prstGeom>
          <a:noFill/>
          <a:ln w="9525">
            <a:noFill/>
            <a:miter lim="800000"/>
            <a:headEnd/>
            <a:tailEnd/>
          </a:ln>
        </p:spPr>
      </p:pic>
      <p:sp>
        <p:nvSpPr>
          <p:cNvPr id="19" name="18 CuadroTexto"/>
          <p:cNvSpPr txBox="1">
            <a:spLocks noChangeArrowheads="1"/>
          </p:cNvSpPr>
          <p:nvPr/>
        </p:nvSpPr>
        <p:spPr bwMode="auto">
          <a:xfrm>
            <a:off x="857250" y="500063"/>
            <a:ext cx="7429500" cy="554037"/>
          </a:xfrm>
          <a:prstGeom prst="rect">
            <a:avLst/>
          </a:prstGeom>
          <a:noFill/>
          <a:ln w="9525">
            <a:noFill/>
            <a:miter lim="800000"/>
            <a:headEnd/>
            <a:tailEnd/>
          </a:ln>
        </p:spPr>
        <p:txBody>
          <a:bodyPr>
            <a:spAutoFit/>
          </a:bodyPr>
          <a:lstStyle/>
          <a:p>
            <a:pPr algn="ctr" eaLnBrk="0" hangingPunct="0"/>
            <a:r>
              <a:rPr lang="es-MX" sz="3000" b="1">
                <a:solidFill>
                  <a:srgbClr val="00478E"/>
                </a:solidFill>
                <a:latin typeface="Century Gothic" pitchFamily="34" charset="0"/>
              </a:rPr>
              <a:t>COMPARATIVO DE FACILIDADES </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anim calcmode="lin" valueType="num">
                                      <p:cBhvr>
                                        <p:cTn id="13" dur="1000" fill="hold"/>
                                        <p:tgtEl>
                                          <p:spTgt spid="19"/>
                                        </p:tgtEl>
                                        <p:attrNameLst>
                                          <p:attrName>ppt_x</p:attrName>
                                        </p:attrNameLst>
                                      </p:cBhvr>
                                      <p:tavLst>
                                        <p:tav tm="0">
                                          <p:val>
                                            <p:strVal val="#ppt_x"/>
                                          </p:val>
                                        </p:tav>
                                        <p:tav tm="100000">
                                          <p:val>
                                            <p:strVal val="#ppt_x"/>
                                          </p:val>
                                        </p:tav>
                                      </p:tavLst>
                                    </p:anim>
                                    <p:anim calcmode="lin" valueType="num">
                                      <p:cBhvr>
                                        <p:cTn id="14"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10 Conector recto"/>
          <p:cNvCxnSpPr/>
          <p:nvPr/>
        </p:nvCxnSpPr>
        <p:spPr>
          <a:xfrm rot="5400000">
            <a:off x="7786688" y="5572125"/>
            <a:ext cx="2571750"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3" name="12 Conector recto"/>
          <p:cNvCxnSpPr/>
          <p:nvPr/>
        </p:nvCxnSpPr>
        <p:spPr>
          <a:xfrm rot="5400000">
            <a:off x="7786687" y="5643563"/>
            <a:ext cx="24288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4" name="13 Conector recto"/>
          <p:cNvCxnSpPr/>
          <p:nvPr/>
        </p:nvCxnSpPr>
        <p:spPr>
          <a:xfrm rot="5400000">
            <a:off x="7858125" y="5786438"/>
            <a:ext cx="214312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5" name="14 Conector recto"/>
          <p:cNvCxnSpPr/>
          <p:nvPr/>
        </p:nvCxnSpPr>
        <p:spPr>
          <a:xfrm>
            <a:off x="5429250" y="6715125"/>
            <a:ext cx="3714750"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6" name="15 Conector recto"/>
          <p:cNvCxnSpPr/>
          <p:nvPr/>
        </p:nvCxnSpPr>
        <p:spPr>
          <a:xfrm>
            <a:off x="6143625" y="6643688"/>
            <a:ext cx="30003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7" name="16 Conector recto"/>
          <p:cNvCxnSpPr/>
          <p:nvPr/>
        </p:nvCxnSpPr>
        <p:spPr>
          <a:xfrm>
            <a:off x="6715125" y="6572250"/>
            <a:ext cx="24288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sp>
        <p:nvSpPr>
          <p:cNvPr id="18" name="Rectangle 2"/>
          <p:cNvSpPr txBox="1">
            <a:spLocks noChangeArrowheads="1"/>
          </p:cNvSpPr>
          <p:nvPr/>
        </p:nvSpPr>
        <p:spPr>
          <a:xfrm>
            <a:off x="0" y="0"/>
            <a:ext cx="9144000" cy="704850"/>
          </a:xfrm>
          <a:prstGeom prst="rect">
            <a:avLst/>
          </a:prstGeom>
        </p:spPr>
        <p:txBody>
          <a:bodyPr/>
          <a:lstStyle/>
          <a:p>
            <a:pPr algn="ctr" eaLnBrk="0" hangingPunct="0">
              <a:defRPr/>
            </a:pPr>
            <a:r>
              <a:rPr lang="es-MX" sz="2400" kern="0" dirty="0">
                <a:solidFill>
                  <a:srgbClr val="00478E"/>
                </a:solidFill>
                <a:effectLst>
                  <a:outerShdw blurRad="38100" dist="38100" dir="2700000" algn="tl">
                    <a:srgbClr val="C0C0C0"/>
                  </a:outerShdw>
                </a:effectLst>
                <a:latin typeface="Century Gothic" pitchFamily="34" charset="0"/>
                <a:cs typeface="+mn-cs"/>
              </a:rPr>
              <a:t>Almanza Villarreal Agencia Aduanal, S.C.</a:t>
            </a:r>
          </a:p>
        </p:txBody>
      </p:sp>
      <p:graphicFrame>
        <p:nvGraphicFramePr>
          <p:cNvPr id="12" name="11 Tabla"/>
          <p:cNvGraphicFramePr>
            <a:graphicFrameLocks noGrp="1"/>
          </p:cNvGraphicFramePr>
          <p:nvPr/>
        </p:nvGraphicFramePr>
        <p:xfrm>
          <a:off x="500063" y="1785938"/>
          <a:ext cx="8072437" cy="4429125"/>
        </p:xfrm>
        <a:graphic>
          <a:graphicData uri="http://schemas.openxmlformats.org/drawingml/2006/table">
            <a:tbl>
              <a:tblPr/>
              <a:tblGrid>
                <a:gridCol w="1285875"/>
                <a:gridCol w="1071562"/>
                <a:gridCol w="1143000"/>
                <a:gridCol w="4572000"/>
              </a:tblGrid>
              <a:tr h="571498">
                <a:tc>
                  <a:txBody>
                    <a:bodyPr/>
                    <a:lstStyle/>
                    <a:p>
                      <a:pPr marL="0" marR="0" algn="ctr">
                        <a:lnSpc>
                          <a:spcPct val="115000"/>
                        </a:lnSpc>
                        <a:spcBef>
                          <a:spcPts val="0"/>
                        </a:spcBef>
                        <a:spcAft>
                          <a:spcPts val="0"/>
                        </a:spcAft>
                      </a:pPr>
                      <a:r>
                        <a:rPr lang="es-MX" sz="1600" b="1" dirty="0">
                          <a:solidFill>
                            <a:srgbClr val="FFFFFF"/>
                          </a:solidFill>
                          <a:latin typeface="Century Gothic" pitchFamily="34" charset="0"/>
                          <a:ea typeface="Times New Roman"/>
                          <a:cs typeface="Calibri"/>
                        </a:rPr>
                        <a:t>Empresa certificada</a:t>
                      </a:r>
                      <a:endParaRPr lang="en-US" sz="1600" dirty="0">
                        <a:latin typeface="Century Gothic" pitchFamily="34" charset="0"/>
                        <a:ea typeface="Calibri"/>
                        <a:cs typeface="Times New Roman"/>
                      </a:endParaRPr>
                    </a:p>
                  </a:txBody>
                  <a:tcPr marL="58967" marR="58967" marT="0" marB="0">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4F81BD"/>
                    </a:solidFill>
                  </a:tcPr>
                </a:tc>
                <a:tc>
                  <a:txBody>
                    <a:bodyPr/>
                    <a:lstStyle/>
                    <a:p>
                      <a:pPr marL="0" marR="0" algn="ctr">
                        <a:lnSpc>
                          <a:spcPct val="115000"/>
                        </a:lnSpc>
                        <a:spcBef>
                          <a:spcPts val="0"/>
                        </a:spcBef>
                        <a:spcAft>
                          <a:spcPts val="0"/>
                        </a:spcAft>
                      </a:pPr>
                      <a:r>
                        <a:rPr lang="es-MX" sz="1600" b="1" dirty="0">
                          <a:solidFill>
                            <a:srgbClr val="FFFFFF"/>
                          </a:solidFill>
                          <a:latin typeface="Century Gothic" pitchFamily="34" charset="0"/>
                          <a:ea typeface="Times New Roman"/>
                          <a:cs typeface="Calibri"/>
                        </a:rPr>
                        <a:t>Regla Nueva</a:t>
                      </a:r>
                      <a:endParaRPr lang="en-US" sz="1600" dirty="0">
                        <a:latin typeface="Century Gothic" pitchFamily="34" charset="0"/>
                        <a:ea typeface="Calibri"/>
                        <a:cs typeface="Times New Roman"/>
                      </a:endParaRPr>
                    </a:p>
                  </a:txBody>
                  <a:tcPr marL="58967" marR="58967" marT="0" marB="0">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4F81BD"/>
                    </a:solidFill>
                  </a:tcPr>
                </a:tc>
                <a:tc>
                  <a:txBody>
                    <a:bodyPr/>
                    <a:lstStyle/>
                    <a:p>
                      <a:pPr marL="0" marR="0" algn="ctr">
                        <a:lnSpc>
                          <a:spcPct val="115000"/>
                        </a:lnSpc>
                        <a:spcBef>
                          <a:spcPts val="0"/>
                        </a:spcBef>
                        <a:spcAft>
                          <a:spcPts val="0"/>
                        </a:spcAft>
                      </a:pPr>
                      <a:r>
                        <a:rPr lang="es-MX" sz="1600" b="1" dirty="0">
                          <a:solidFill>
                            <a:srgbClr val="FFFFFF"/>
                          </a:solidFill>
                          <a:latin typeface="Century Gothic" pitchFamily="34" charset="0"/>
                          <a:ea typeface="Times New Roman"/>
                          <a:cs typeface="Calibri"/>
                        </a:rPr>
                        <a:t>Regla Anterior</a:t>
                      </a:r>
                      <a:endParaRPr lang="en-US" sz="1600" dirty="0">
                        <a:latin typeface="Century Gothic" pitchFamily="34" charset="0"/>
                        <a:ea typeface="Calibri"/>
                        <a:cs typeface="Times New Roman"/>
                      </a:endParaRPr>
                    </a:p>
                  </a:txBody>
                  <a:tcPr marL="58967" marR="58967" marT="0" marB="0">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4F81BD"/>
                    </a:solidFill>
                  </a:tcPr>
                </a:tc>
                <a:tc>
                  <a:txBody>
                    <a:bodyPr/>
                    <a:lstStyle/>
                    <a:p>
                      <a:pPr marL="0" marR="0" algn="ctr">
                        <a:lnSpc>
                          <a:spcPct val="115000"/>
                        </a:lnSpc>
                        <a:spcBef>
                          <a:spcPts val="0"/>
                        </a:spcBef>
                        <a:spcAft>
                          <a:spcPts val="0"/>
                        </a:spcAft>
                      </a:pPr>
                      <a:r>
                        <a:rPr lang="es-MX" sz="1600" b="1" dirty="0">
                          <a:solidFill>
                            <a:srgbClr val="FFFFFF"/>
                          </a:solidFill>
                          <a:latin typeface="Century Gothic" pitchFamily="34" charset="0"/>
                          <a:ea typeface="Times New Roman"/>
                          <a:cs typeface="Calibri"/>
                        </a:rPr>
                        <a:t>Facilidad</a:t>
                      </a:r>
                      <a:endParaRPr lang="en-US" sz="1600" dirty="0">
                        <a:latin typeface="Century Gothic" pitchFamily="34" charset="0"/>
                        <a:ea typeface="Calibri"/>
                        <a:cs typeface="Times New Roman"/>
                      </a:endParaRPr>
                    </a:p>
                  </a:txBody>
                  <a:tcPr marL="58967" marR="58967" marT="0" marB="0">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4F81BD"/>
                    </a:solidFill>
                  </a:tcPr>
                </a:tc>
              </a:tr>
              <a:tr h="428627">
                <a:tc rowSpan="6">
                  <a:txBody>
                    <a:bodyPr/>
                    <a:lstStyle/>
                    <a:p>
                      <a:pPr marL="0" marR="0">
                        <a:lnSpc>
                          <a:spcPct val="115000"/>
                        </a:lnSpc>
                        <a:spcBef>
                          <a:spcPts val="0"/>
                        </a:spcBef>
                        <a:spcAft>
                          <a:spcPts val="0"/>
                        </a:spcAft>
                      </a:pPr>
                      <a:endParaRPr lang="es-MX" sz="1600" dirty="0">
                        <a:solidFill>
                          <a:srgbClr val="000000"/>
                        </a:solidFill>
                        <a:latin typeface="Century Gothic" pitchFamily="34" charset="0"/>
                        <a:ea typeface="Times New Roman"/>
                        <a:cs typeface="Calibri"/>
                      </a:endParaRPr>
                    </a:p>
                    <a:p>
                      <a:pPr marL="0" marR="0" algn="ctr">
                        <a:lnSpc>
                          <a:spcPct val="115000"/>
                        </a:lnSpc>
                        <a:spcBef>
                          <a:spcPts val="0"/>
                        </a:spcBef>
                        <a:spcAft>
                          <a:spcPts val="0"/>
                        </a:spcAft>
                      </a:pPr>
                      <a:endParaRPr lang="es-MX" sz="1800" b="1" dirty="0" smtClean="0">
                        <a:solidFill>
                          <a:schemeClr val="bg1"/>
                        </a:solidFill>
                        <a:latin typeface="Century Gothic" pitchFamily="34" charset="0"/>
                        <a:ea typeface="Times New Roman"/>
                        <a:cs typeface="Calibri"/>
                      </a:endParaRPr>
                    </a:p>
                    <a:p>
                      <a:pPr marL="0" marR="0" algn="ctr">
                        <a:lnSpc>
                          <a:spcPct val="115000"/>
                        </a:lnSpc>
                        <a:spcBef>
                          <a:spcPts val="0"/>
                        </a:spcBef>
                        <a:spcAft>
                          <a:spcPts val="0"/>
                        </a:spcAft>
                      </a:pPr>
                      <a:endParaRPr lang="es-MX" sz="1800" b="1" dirty="0" smtClean="0">
                        <a:solidFill>
                          <a:schemeClr val="bg1"/>
                        </a:solidFill>
                        <a:latin typeface="Century Gothic" pitchFamily="34" charset="0"/>
                        <a:ea typeface="Times New Roman"/>
                        <a:cs typeface="Calibri"/>
                      </a:endParaRPr>
                    </a:p>
                    <a:p>
                      <a:pPr marL="0" marR="0" algn="ctr">
                        <a:lnSpc>
                          <a:spcPct val="115000"/>
                        </a:lnSpc>
                        <a:spcBef>
                          <a:spcPts val="0"/>
                        </a:spcBef>
                        <a:spcAft>
                          <a:spcPts val="0"/>
                        </a:spcAft>
                      </a:pPr>
                      <a:endParaRPr lang="es-MX" sz="1800" b="1" dirty="0" smtClean="0">
                        <a:solidFill>
                          <a:schemeClr val="bg1"/>
                        </a:solidFill>
                        <a:latin typeface="Century Gothic" pitchFamily="34" charset="0"/>
                        <a:ea typeface="Times New Roman"/>
                        <a:cs typeface="Calibri"/>
                      </a:endParaRPr>
                    </a:p>
                    <a:p>
                      <a:pPr marL="0" marR="0" algn="ctr">
                        <a:lnSpc>
                          <a:spcPct val="115000"/>
                        </a:lnSpc>
                        <a:spcBef>
                          <a:spcPts val="0"/>
                        </a:spcBef>
                        <a:spcAft>
                          <a:spcPts val="0"/>
                        </a:spcAft>
                      </a:pPr>
                      <a:endParaRPr lang="es-MX" sz="1800" b="1" dirty="0" smtClean="0">
                        <a:solidFill>
                          <a:schemeClr val="bg1"/>
                        </a:solidFill>
                        <a:latin typeface="Century Gothic" pitchFamily="34" charset="0"/>
                        <a:ea typeface="Times New Roman"/>
                        <a:cs typeface="Calibri"/>
                      </a:endParaRPr>
                    </a:p>
                    <a:p>
                      <a:pPr marL="0" marR="0" algn="ctr">
                        <a:lnSpc>
                          <a:spcPct val="115000"/>
                        </a:lnSpc>
                        <a:spcBef>
                          <a:spcPts val="0"/>
                        </a:spcBef>
                        <a:spcAft>
                          <a:spcPts val="0"/>
                        </a:spcAft>
                      </a:pPr>
                      <a:r>
                        <a:rPr lang="es-MX" sz="2400" b="1" dirty="0" smtClean="0">
                          <a:solidFill>
                            <a:schemeClr val="bg1"/>
                          </a:solidFill>
                          <a:latin typeface="Century Gothic" pitchFamily="34" charset="0"/>
                          <a:ea typeface="Times New Roman"/>
                          <a:cs typeface="Calibri"/>
                        </a:rPr>
                        <a:t>NEEC </a:t>
                      </a:r>
                      <a:r>
                        <a:rPr lang="es-MX" sz="2400" b="1" dirty="0">
                          <a:solidFill>
                            <a:schemeClr val="bg1"/>
                          </a:solidFill>
                          <a:latin typeface="Century Gothic" pitchFamily="34" charset="0"/>
                          <a:ea typeface="Times New Roman"/>
                          <a:cs typeface="Calibri"/>
                        </a:rPr>
                        <a:t>IMMEX SECIIT</a:t>
                      </a:r>
                      <a:endParaRPr lang="en-US" sz="2400" dirty="0">
                        <a:solidFill>
                          <a:schemeClr val="bg1"/>
                        </a:solidFill>
                        <a:latin typeface="Century Gothic" pitchFamily="34" charset="0"/>
                        <a:ea typeface="Calibri"/>
                        <a:cs typeface="Times New Roman"/>
                      </a:endParaRPr>
                    </a:p>
                  </a:txBody>
                  <a:tcPr marL="58967" marR="58967" marT="0" marB="0">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4F81BD"/>
                    </a:solidFill>
                  </a:tcPr>
                </a:tc>
                <a:tc>
                  <a:txBody>
                    <a:bodyPr/>
                    <a:lstStyle/>
                    <a:p>
                      <a:pPr marL="0" marR="0" algn="ctr">
                        <a:lnSpc>
                          <a:spcPct val="115000"/>
                        </a:lnSpc>
                        <a:spcBef>
                          <a:spcPts val="0"/>
                        </a:spcBef>
                        <a:spcAft>
                          <a:spcPts val="0"/>
                        </a:spcAft>
                      </a:pPr>
                      <a:r>
                        <a:rPr lang="es-MX" sz="1600" dirty="0">
                          <a:solidFill>
                            <a:srgbClr val="000000"/>
                          </a:solidFill>
                          <a:latin typeface="Century Gothic" pitchFamily="34" charset="0"/>
                          <a:ea typeface="Times New Roman"/>
                          <a:cs typeface="Calibri"/>
                        </a:rPr>
                        <a:t>3.8.12 I</a:t>
                      </a:r>
                      <a:endParaRPr lang="en-US" sz="1600" dirty="0">
                        <a:latin typeface="Century Gothic" pitchFamily="34" charset="0"/>
                        <a:ea typeface="Calibri"/>
                        <a:cs typeface="Times New Roman"/>
                      </a:endParaRPr>
                    </a:p>
                  </a:txBody>
                  <a:tcPr marL="58967" marR="58967" marT="0" marB="0">
                    <a:lnL>
                      <a:noFill/>
                    </a:lnL>
                    <a:lnR w="3175" cap="flat" cmpd="sng" algn="ctr">
                      <a:solidFill>
                        <a:schemeClr val="tx1"/>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D8D8D8"/>
                    </a:solidFill>
                  </a:tcPr>
                </a:tc>
                <a:tc>
                  <a:txBody>
                    <a:bodyPr/>
                    <a:lstStyle/>
                    <a:p>
                      <a:pPr marL="0" marR="0" algn="ctr">
                        <a:lnSpc>
                          <a:spcPct val="115000"/>
                        </a:lnSpc>
                        <a:spcBef>
                          <a:spcPts val="0"/>
                        </a:spcBef>
                        <a:spcAft>
                          <a:spcPts val="0"/>
                        </a:spcAft>
                      </a:pPr>
                      <a:r>
                        <a:rPr lang="es-MX" sz="1600" dirty="0">
                          <a:solidFill>
                            <a:srgbClr val="000000"/>
                          </a:solidFill>
                          <a:latin typeface="Century Gothic" pitchFamily="34" charset="0"/>
                          <a:ea typeface="Times New Roman"/>
                          <a:cs typeface="Calibri"/>
                        </a:rPr>
                        <a:t>3.8.4 XX a)</a:t>
                      </a:r>
                      <a:endParaRPr lang="en-US" sz="1600" dirty="0">
                        <a:latin typeface="Century Gothic" pitchFamily="34" charset="0"/>
                        <a:ea typeface="Calibri"/>
                        <a:cs typeface="Times New Roman"/>
                      </a:endParaRPr>
                    </a:p>
                  </a:txBody>
                  <a:tcPr marL="58967" marR="58967"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D8D8D8"/>
                    </a:solidFill>
                  </a:tcPr>
                </a:tc>
                <a:tc>
                  <a:txBody>
                    <a:bodyPr/>
                    <a:lstStyle/>
                    <a:p>
                      <a:pPr marL="0" marR="0">
                        <a:lnSpc>
                          <a:spcPct val="115000"/>
                        </a:lnSpc>
                        <a:spcBef>
                          <a:spcPts val="0"/>
                        </a:spcBef>
                        <a:spcAft>
                          <a:spcPts val="0"/>
                        </a:spcAft>
                      </a:pPr>
                      <a:r>
                        <a:rPr lang="es-MX" sz="1600" dirty="0">
                          <a:solidFill>
                            <a:srgbClr val="000000"/>
                          </a:solidFill>
                          <a:latin typeface="Century Gothic" pitchFamily="34" charset="0"/>
                          <a:ea typeface="Times New Roman"/>
                          <a:cs typeface="Calibri"/>
                        </a:rPr>
                        <a:t>Uso del pedimento electrónico simplificado</a:t>
                      </a:r>
                      <a:endParaRPr lang="en-US" sz="1600" dirty="0">
                        <a:latin typeface="Century Gothic" pitchFamily="34" charset="0"/>
                        <a:ea typeface="Calibri"/>
                        <a:cs typeface="Times New Roman"/>
                      </a:endParaRPr>
                    </a:p>
                  </a:txBody>
                  <a:tcPr marL="58967" marR="58967" marT="0" marB="0">
                    <a:lnL w="3175" cap="flat" cmpd="sng" algn="ctr">
                      <a:solidFill>
                        <a:schemeClr val="tx1"/>
                      </a:solidFill>
                      <a:prstDash val="solid"/>
                      <a:round/>
                      <a:headEnd type="none" w="med" len="med"/>
                      <a:tailEnd type="none" w="med" len="med"/>
                    </a:lnL>
                    <a:lnR>
                      <a:noFill/>
                    </a:lnR>
                    <a:lnT w="28575" cap="flat" cmpd="sng" algn="ctr">
                      <a:solidFill>
                        <a:srgbClr val="000000"/>
                      </a:solidFill>
                      <a:prstDash val="solid"/>
                      <a:round/>
                      <a:headEnd type="none" w="med" len="med"/>
                      <a:tailEnd type="none" w="med" len="med"/>
                    </a:lnT>
                    <a:lnB>
                      <a:noFill/>
                    </a:lnB>
                    <a:solidFill>
                      <a:srgbClr val="D8D8D8"/>
                    </a:solidFill>
                  </a:tcPr>
                </a:tc>
              </a:tr>
              <a:tr h="857250">
                <a:tc vMerge="1">
                  <a:txBody>
                    <a:bodyPr/>
                    <a:lstStyle/>
                    <a:p>
                      <a:endParaRPr lang="es-MX"/>
                    </a:p>
                  </a:txBody>
                  <a:tcPr/>
                </a:tc>
                <a:tc>
                  <a:txBody>
                    <a:bodyPr/>
                    <a:lstStyle/>
                    <a:p>
                      <a:pPr marL="0" marR="0" algn="ctr">
                        <a:lnSpc>
                          <a:spcPct val="115000"/>
                        </a:lnSpc>
                        <a:spcBef>
                          <a:spcPts val="0"/>
                        </a:spcBef>
                        <a:spcAft>
                          <a:spcPts val="0"/>
                        </a:spcAft>
                      </a:pPr>
                      <a:r>
                        <a:rPr lang="es-MX" sz="1600" dirty="0">
                          <a:solidFill>
                            <a:srgbClr val="000000"/>
                          </a:solidFill>
                          <a:latin typeface="Century Gothic" pitchFamily="34" charset="0"/>
                          <a:ea typeface="Times New Roman"/>
                          <a:cs typeface="Calibri"/>
                        </a:rPr>
                        <a:t>3.8.12 II</a:t>
                      </a:r>
                      <a:endParaRPr lang="en-US" sz="1600" dirty="0">
                        <a:latin typeface="Century Gothic" pitchFamily="34" charset="0"/>
                        <a:ea typeface="Calibri"/>
                        <a:cs typeface="Times New Roman"/>
                      </a:endParaRPr>
                    </a:p>
                  </a:txBody>
                  <a:tcPr marL="58967" marR="58967" marT="0" marB="0">
                    <a:lnL>
                      <a:noFill/>
                    </a:lnL>
                    <a:lnR w="3175" cap="flat" cmpd="sng" algn="ctr">
                      <a:solidFill>
                        <a:schemeClr val="tx1"/>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s-MX" sz="1600" dirty="0">
                          <a:solidFill>
                            <a:srgbClr val="000000"/>
                          </a:solidFill>
                          <a:latin typeface="Century Gothic" pitchFamily="34" charset="0"/>
                          <a:ea typeface="Times New Roman"/>
                          <a:cs typeface="Calibri"/>
                        </a:rPr>
                        <a:t>3.8.4 XX b)</a:t>
                      </a:r>
                      <a:endParaRPr lang="en-US" sz="1600" dirty="0">
                        <a:latin typeface="Century Gothic" pitchFamily="34" charset="0"/>
                        <a:ea typeface="Calibri"/>
                        <a:cs typeface="Times New Roman"/>
                      </a:endParaRPr>
                    </a:p>
                  </a:txBody>
                  <a:tcPr marL="58967" marR="58967"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a:noFill/>
                    </a:lnB>
                  </a:tcPr>
                </a:tc>
                <a:tc>
                  <a:txBody>
                    <a:bodyPr/>
                    <a:lstStyle/>
                    <a:p>
                      <a:pPr marL="0" marR="0">
                        <a:lnSpc>
                          <a:spcPct val="115000"/>
                        </a:lnSpc>
                        <a:spcBef>
                          <a:spcPts val="0"/>
                        </a:spcBef>
                        <a:spcAft>
                          <a:spcPts val="0"/>
                        </a:spcAft>
                      </a:pPr>
                      <a:r>
                        <a:rPr lang="es-MX" sz="1600" dirty="0">
                          <a:solidFill>
                            <a:srgbClr val="000000"/>
                          </a:solidFill>
                          <a:latin typeface="Century Gothic" pitchFamily="34" charset="0"/>
                          <a:ea typeface="Times New Roman"/>
                          <a:cs typeface="Calibri"/>
                        </a:rPr>
                        <a:t>Pedimento electrónico simplificado consolidado y envío de "Aviso electrónico de importación y de exportación"</a:t>
                      </a:r>
                      <a:endParaRPr lang="en-US" sz="1600" dirty="0">
                        <a:latin typeface="Century Gothic" pitchFamily="34" charset="0"/>
                        <a:ea typeface="Calibri"/>
                        <a:cs typeface="Times New Roman"/>
                      </a:endParaRPr>
                    </a:p>
                  </a:txBody>
                  <a:tcPr marL="58967" marR="58967" marT="0" marB="0">
                    <a:lnL w="3175" cap="flat" cmpd="sng" algn="ctr">
                      <a:solidFill>
                        <a:schemeClr val="tx1"/>
                      </a:solidFill>
                      <a:prstDash val="solid"/>
                      <a:round/>
                      <a:headEnd type="none" w="med" len="med"/>
                      <a:tailEnd type="none" w="med" len="med"/>
                    </a:lnL>
                    <a:lnR>
                      <a:noFill/>
                    </a:lnR>
                    <a:lnT>
                      <a:noFill/>
                    </a:lnT>
                    <a:lnB>
                      <a:noFill/>
                    </a:lnB>
                  </a:tcPr>
                </a:tc>
              </a:tr>
              <a:tr h="571500">
                <a:tc vMerge="1">
                  <a:txBody>
                    <a:bodyPr/>
                    <a:lstStyle/>
                    <a:p>
                      <a:endParaRPr lang="es-MX"/>
                    </a:p>
                  </a:txBody>
                  <a:tcPr/>
                </a:tc>
                <a:tc>
                  <a:txBody>
                    <a:bodyPr/>
                    <a:lstStyle/>
                    <a:p>
                      <a:pPr marL="0" marR="0" algn="ctr">
                        <a:lnSpc>
                          <a:spcPct val="115000"/>
                        </a:lnSpc>
                        <a:spcBef>
                          <a:spcPts val="0"/>
                        </a:spcBef>
                        <a:spcAft>
                          <a:spcPts val="0"/>
                        </a:spcAft>
                      </a:pPr>
                      <a:r>
                        <a:rPr lang="es-MX" sz="1600" dirty="0">
                          <a:solidFill>
                            <a:srgbClr val="000000"/>
                          </a:solidFill>
                          <a:latin typeface="Century Gothic" pitchFamily="34" charset="0"/>
                          <a:ea typeface="Times New Roman"/>
                          <a:cs typeface="Calibri"/>
                        </a:rPr>
                        <a:t>3.8.12 III</a:t>
                      </a:r>
                      <a:endParaRPr lang="en-US" sz="1600" dirty="0">
                        <a:latin typeface="Century Gothic" pitchFamily="34" charset="0"/>
                        <a:ea typeface="Calibri"/>
                        <a:cs typeface="Times New Roman"/>
                      </a:endParaRPr>
                    </a:p>
                  </a:txBody>
                  <a:tcPr marL="58967" marR="58967" marT="0" marB="0">
                    <a:lnL>
                      <a:noFill/>
                    </a:lnL>
                    <a:lnR w="3175" cap="flat" cmpd="sng" algn="ctr">
                      <a:solidFill>
                        <a:schemeClr val="tx1"/>
                      </a:solidFill>
                      <a:prstDash val="solid"/>
                      <a:round/>
                      <a:headEnd type="none" w="med" len="med"/>
                      <a:tailEnd type="none" w="med" len="med"/>
                    </a:lnR>
                    <a:lnT>
                      <a:noFill/>
                    </a:lnT>
                    <a:lnB>
                      <a:noFill/>
                    </a:lnB>
                    <a:solidFill>
                      <a:srgbClr val="D8D8D8"/>
                    </a:solidFill>
                  </a:tcPr>
                </a:tc>
                <a:tc>
                  <a:txBody>
                    <a:bodyPr/>
                    <a:lstStyle/>
                    <a:p>
                      <a:pPr marL="0" marR="0" algn="ctr">
                        <a:lnSpc>
                          <a:spcPct val="115000"/>
                        </a:lnSpc>
                        <a:spcBef>
                          <a:spcPts val="0"/>
                        </a:spcBef>
                        <a:spcAft>
                          <a:spcPts val="0"/>
                        </a:spcAft>
                      </a:pPr>
                      <a:r>
                        <a:rPr lang="es-MX" sz="1600" dirty="0">
                          <a:solidFill>
                            <a:srgbClr val="000000"/>
                          </a:solidFill>
                          <a:latin typeface="Century Gothic" pitchFamily="34" charset="0"/>
                          <a:ea typeface="Times New Roman"/>
                          <a:cs typeface="Calibri"/>
                        </a:rPr>
                        <a:t>3.8.4 XX c)</a:t>
                      </a:r>
                      <a:endParaRPr lang="en-US" sz="1600" dirty="0">
                        <a:latin typeface="Century Gothic" pitchFamily="34" charset="0"/>
                        <a:ea typeface="Calibri"/>
                        <a:cs typeface="Times New Roman"/>
                      </a:endParaRPr>
                    </a:p>
                  </a:txBody>
                  <a:tcPr marL="58967" marR="58967"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a:noFill/>
                    </a:lnB>
                    <a:solidFill>
                      <a:srgbClr val="D8D8D8"/>
                    </a:solidFill>
                  </a:tcPr>
                </a:tc>
                <a:tc>
                  <a:txBody>
                    <a:bodyPr/>
                    <a:lstStyle/>
                    <a:p>
                      <a:pPr marL="0" marR="0">
                        <a:lnSpc>
                          <a:spcPct val="115000"/>
                        </a:lnSpc>
                        <a:spcBef>
                          <a:spcPts val="0"/>
                        </a:spcBef>
                        <a:spcAft>
                          <a:spcPts val="0"/>
                        </a:spcAft>
                      </a:pPr>
                      <a:r>
                        <a:rPr lang="es-MX" sz="1600" dirty="0">
                          <a:solidFill>
                            <a:srgbClr val="000000"/>
                          </a:solidFill>
                          <a:latin typeface="Century Gothic" pitchFamily="34" charset="0"/>
                          <a:ea typeface="Times New Roman"/>
                          <a:cs typeface="Calibri"/>
                        </a:rPr>
                        <a:t>Vinculación de beneficios de empresas SECIIT controladas</a:t>
                      </a:r>
                      <a:endParaRPr lang="en-US" sz="1600" dirty="0">
                        <a:latin typeface="Century Gothic" pitchFamily="34" charset="0"/>
                        <a:ea typeface="Calibri"/>
                        <a:cs typeface="Times New Roman"/>
                      </a:endParaRPr>
                    </a:p>
                  </a:txBody>
                  <a:tcPr marL="58967" marR="58967" marT="0" marB="0">
                    <a:lnL w="3175" cap="flat" cmpd="sng" algn="ctr">
                      <a:solidFill>
                        <a:schemeClr val="tx1"/>
                      </a:solidFill>
                      <a:prstDash val="solid"/>
                      <a:round/>
                      <a:headEnd type="none" w="med" len="med"/>
                      <a:tailEnd type="none" w="med" len="med"/>
                    </a:lnL>
                    <a:lnR>
                      <a:noFill/>
                    </a:lnR>
                    <a:lnT>
                      <a:noFill/>
                    </a:lnT>
                    <a:lnB>
                      <a:noFill/>
                    </a:lnB>
                    <a:solidFill>
                      <a:srgbClr val="D8D8D8"/>
                    </a:solidFill>
                  </a:tcPr>
                </a:tc>
              </a:tr>
              <a:tr h="857250">
                <a:tc vMerge="1">
                  <a:txBody>
                    <a:bodyPr/>
                    <a:lstStyle/>
                    <a:p>
                      <a:endParaRPr lang="es-MX"/>
                    </a:p>
                  </a:txBody>
                  <a:tcPr/>
                </a:tc>
                <a:tc>
                  <a:txBody>
                    <a:bodyPr/>
                    <a:lstStyle/>
                    <a:p>
                      <a:pPr marL="0" marR="0" algn="ctr">
                        <a:lnSpc>
                          <a:spcPct val="115000"/>
                        </a:lnSpc>
                        <a:spcBef>
                          <a:spcPts val="0"/>
                        </a:spcBef>
                        <a:spcAft>
                          <a:spcPts val="0"/>
                        </a:spcAft>
                      </a:pPr>
                      <a:r>
                        <a:rPr lang="es-MX" sz="1600" dirty="0">
                          <a:solidFill>
                            <a:srgbClr val="000000"/>
                          </a:solidFill>
                          <a:latin typeface="Century Gothic" pitchFamily="34" charset="0"/>
                          <a:ea typeface="Times New Roman"/>
                          <a:cs typeface="Calibri"/>
                        </a:rPr>
                        <a:t>3.8.12 IV</a:t>
                      </a:r>
                      <a:endParaRPr lang="en-US" sz="1600" dirty="0">
                        <a:latin typeface="Century Gothic" pitchFamily="34" charset="0"/>
                        <a:ea typeface="Calibri"/>
                        <a:cs typeface="Times New Roman"/>
                      </a:endParaRPr>
                    </a:p>
                  </a:txBody>
                  <a:tcPr marL="58967" marR="58967" marT="0" marB="0">
                    <a:lnL>
                      <a:noFill/>
                    </a:lnL>
                    <a:lnR w="3175" cap="flat" cmpd="sng" algn="ctr">
                      <a:solidFill>
                        <a:schemeClr val="tx1"/>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s-MX" sz="1600" dirty="0">
                          <a:solidFill>
                            <a:srgbClr val="000000"/>
                          </a:solidFill>
                          <a:latin typeface="Century Gothic" pitchFamily="34" charset="0"/>
                          <a:ea typeface="Times New Roman"/>
                          <a:cs typeface="Calibri"/>
                        </a:rPr>
                        <a:t>3.8.4 XX d)</a:t>
                      </a:r>
                      <a:endParaRPr lang="en-US" sz="1600" dirty="0">
                        <a:latin typeface="Century Gothic" pitchFamily="34" charset="0"/>
                        <a:ea typeface="Calibri"/>
                        <a:cs typeface="Times New Roman"/>
                      </a:endParaRPr>
                    </a:p>
                  </a:txBody>
                  <a:tcPr marL="58967" marR="58967"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a:noFill/>
                    </a:lnB>
                  </a:tcPr>
                </a:tc>
                <a:tc>
                  <a:txBody>
                    <a:bodyPr/>
                    <a:lstStyle/>
                    <a:p>
                      <a:pPr marL="0" marR="0">
                        <a:lnSpc>
                          <a:spcPct val="115000"/>
                        </a:lnSpc>
                        <a:spcBef>
                          <a:spcPts val="0"/>
                        </a:spcBef>
                        <a:spcAft>
                          <a:spcPts val="0"/>
                        </a:spcAft>
                      </a:pPr>
                      <a:r>
                        <a:rPr lang="es-MX" sz="1600" dirty="0">
                          <a:solidFill>
                            <a:srgbClr val="000000"/>
                          </a:solidFill>
                          <a:latin typeface="Century Gothic" pitchFamily="34" charset="0"/>
                          <a:ea typeface="Times New Roman"/>
                          <a:cs typeface="Calibri"/>
                        </a:rPr>
                        <a:t>60 días para realizar ajustes al sistema de control de inventarios, después de la autorización</a:t>
                      </a:r>
                      <a:endParaRPr lang="en-US" sz="1600" dirty="0">
                        <a:latin typeface="Century Gothic" pitchFamily="34" charset="0"/>
                        <a:ea typeface="Calibri"/>
                        <a:cs typeface="Times New Roman"/>
                      </a:endParaRPr>
                    </a:p>
                  </a:txBody>
                  <a:tcPr marL="58967" marR="58967" marT="0" marB="0">
                    <a:lnL w="3175" cap="flat" cmpd="sng" algn="ctr">
                      <a:solidFill>
                        <a:schemeClr val="tx1"/>
                      </a:solidFill>
                      <a:prstDash val="solid"/>
                      <a:round/>
                      <a:headEnd type="none" w="med" len="med"/>
                      <a:tailEnd type="none" w="med" len="med"/>
                    </a:lnL>
                    <a:lnR>
                      <a:noFill/>
                    </a:lnR>
                    <a:lnT>
                      <a:noFill/>
                    </a:lnT>
                    <a:lnB>
                      <a:noFill/>
                    </a:lnB>
                  </a:tcPr>
                </a:tc>
              </a:tr>
              <a:tr h="571500">
                <a:tc vMerge="1">
                  <a:txBody>
                    <a:bodyPr/>
                    <a:lstStyle/>
                    <a:p>
                      <a:endParaRPr lang="es-MX"/>
                    </a:p>
                  </a:txBody>
                  <a:tcPr/>
                </a:tc>
                <a:tc>
                  <a:txBody>
                    <a:bodyPr/>
                    <a:lstStyle/>
                    <a:p>
                      <a:pPr marL="0" marR="0" algn="ctr">
                        <a:lnSpc>
                          <a:spcPct val="115000"/>
                        </a:lnSpc>
                        <a:spcBef>
                          <a:spcPts val="0"/>
                        </a:spcBef>
                        <a:spcAft>
                          <a:spcPts val="0"/>
                        </a:spcAft>
                      </a:pPr>
                      <a:r>
                        <a:rPr lang="es-MX" sz="1600" dirty="0">
                          <a:solidFill>
                            <a:srgbClr val="000000"/>
                          </a:solidFill>
                          <a:latin typeface="Century Gothic" pitchFamily="34" charset="0"/>
                          <a:ea typeface="Times New Roman"/>
                          <a:cs typeface="Calibri"/>
                        </a:rPr>
                        <a:t>3.8.12 V</a:t>
                      </a:r>
                      <a:endParaRPr lang="en-US" sz="1600" dirty="0">
                        <a:latin typeface="Century Gothic" pitchFamily="34" charset="0"/>
                        <a:ea typeface="Calibri"/>
                        <a:cs typeface="Times New Roman"/>
                      </a:endParaRPr>
                    </a:p>
                  </a:txBody>
                  <a:tcPr marL="58967" marR="58967" marT="0" marB="0">
                    <a:lnL>
                      <a:noFill/>
                    </a:lnL>
                    <a:lnR w="3175" cap="flat" cmpd="sng" algn="ctr">
                      <a:solidFill>
                        <a:schemeClr val="tx1"/>
                      </a:solidFill>
                      <a:prstDash val="solid"/>
                      <a:round/>
                      <a:headEnd type="none" w="med" len="med"/>
                      <a:tailEnd type="none" w="med" len="med"/>
                    </a:lnR>
                    <a:lnT>
                      <a:noFill/>
                    </a:lnT>
                    <a:lnB>
                      <a:noFill/>
                    </a:lnB>
                    <a:solidFill>
                      <a:srgbClr val="D8D8D8"/>
                    </a:solidFill>
                  </a:tcPr>
                </a:tc>
                <a:tc>
                  <a:txBody>
                    <a:bodyPr/>
                    <a:lstStyle/>
                    <a:p>
                      <a:pPr marL="0" marR="0" algn="ctr">
                        <a:lnSpc>
                          <a:spcPct val="115000"/>
                        </a:lnSpc>
                        <a:spcBef>
                          <a:spcPts val="0"/>
                        </a:spcBef>
                        <a:spcAft>
                          <a:spcPts val="0"/>
                        </a:spcAft>
                      </a:pPr>
                      <a:r>
                        <a:rPr lang="es-MX" sz="1600" dirty="0">
                          <a:solidFill>
                            <a:srgbClr val="000000"/>
                          </a:solidFill>
                          <a:latin typeface="Century Gothic" pitchFamily="34" charset="0"/>
                          <a:ea typeface="Times New Roman"/>
                          <a:cs typeface="Calibri"/>
                        </a:rPr>
                        <a:t>3.8.4 XX e)</a:t>
                      </a:r>
                      <a:endParaRPr lang="en-US" sz="1600" dirty="0">
                        <a:latin typeface="Century Gothic" pitchFamily="34" charset="0"/>
                        <a:ea typeface="Calibri"/>
                        <a:cs typeface="Times New Roman"/>
                      </a:endParaRPr>
                    </a:p>
                  </a:txBody>
                  <a:tcPr marL="58967" marR="58967"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a:noFill/>
                    </a:lnB>
                    <a:solidFill>
                      <a:srgbClr val="D8D8D8"/>
                    </a:solidFill>
                  </a:tcPr>
                </a:tc>
                <a:tc>
                  <a:txBody>
                    <a:bodyPr/>
                    <a:lstStyle/>
                    <a:p>
                      <a:pPr marL="0" marR="0">
                        <a:lnSpc>
                          <a:spcPct val="115000"/>
                        </a:lnSpc>
                        <a:spcBef>
                          <a:spcPts val="0"/>
                        </a:spcBef>
                        <a:spcAft>
                          <a:spcPts val="0"/>
                        </a:spcAft>
                      </a:pPr>
                      <a:r>
                        <a:rPr lang="es-MX" sz="1600" dirty="0">
                          <a:solidFill>
                            <a:srgbClr val="000000"/>
                          </a:solidFill>
                          <a:latin typeface="Century Gothic" pitchFamily="34" charset="0"/>
                          <a:ea typeface="Times New Roman"/>
                          <a:cs typeface="Calibri"/>
                        </a:rPr>
                        <a:t>No obligación de otorgar la manifestación de valor y hoja de cálculo</a:t>
                      </a:r>
                      <a:endParaRPr lang="en-US" sz="1600" dirty="0">
                        <a:latin typeface="Century Gothic" pitchFamily="34" charset="0"/>
                        <a:ea typeface="Calibri"/>
                        <a:cs typeface="Times New Roman"/>
                      </a:endParaRPr>
                    </a:p>
                  </a:txBody>
                  <a:tcPr marL="58967" marR="58967" marT="0" marB="0">
                    <a:lnL w="3175" cap="flat" cmpd="sng" algn="ctr">
                      <a:solidFill>
                        <a:schemeClr val="tx1"/>
                      </a:solidFill>
                      <a:prstDash val="solid"/>
                      <a:round/>
                      <a:headEnd type="none" w="med" len="med"/>
                      <a:tailEnd type="none" w="med" len="med"/>
                    </a:lnL>
                    <a:lnR>
                      <a:noFill/>
                    </a:lnR>
                    <a:lnT>
                      <a:noFill/>
                    </a:lnT>
                    <a:lnB>
                      <a:noFill/>
                    </a:lnB>
                    <a:solidFill>
                      <a:srgbClr val="D8D8D8"/>
                    </a:solidFill>
                  </a:tcPr>
                </a:tc>
              </a:tr>
              <a:tr h="571500">
                <a:tc vMerge="1">
                  <a:txBody>
                    <a:bodyPr/>
                    <a:lstStyle/>
                    <a:p>
                      <a:pPr marL="0" marR="0">
                        <a:lnSpc>
                          <a:spcPct val="115000"/>
                        </a:lnSpc>
                        <a:spcBef>
                          <a:spcPts val="0"/>
                        </a:spcBef>
                        <a:spcAft>
                          <a:spcPts val="0"/>
                        </a:spcAft>
                      </a:pPr>
                      <a:endParaRPr lang="es-MX" sz="1600">
                        <a:solidFill>
                          <a:srgbClr val="000000"/>
                        </a:solidFill>
                        <a:latin typeface="Century Gothic" pitchFamily="34" charset="0"/>
                        <a:ea typeface="Times New Roman"/>
                        <a:cs typeface="Calibri"/>
                      </a:endParaRPr>
                    </a:p>
                  </a:txBody>
                  <a:tcPr marL="58967" marR="58967" marT="0" marB="0">
                    <a:lnL>
                      <a:noFill/>
                    </a:lnL>
                    <a:lnR>
                      <a:noFill/>
                    </a:lnR>
                    <a:lnT>
                      <a:noFill/>
                    </a:lnT>
                    <a:lnB w="28575" cap="flat" cmpd="sng" algn="ctr">
                      <a:solidFill>
                        <a:srgbClr val="000000"/>
                      </a:solidFill>
                      <a:prstDash val="solid"/>
                      <a:round/>
                      <a:headEnd type="none" w="med" len="med"/>
                      <a:tailEnd type="none" w="med" len="med"/>
                    </a:lnB>
                    <a:solidFill>
                      <a:srgbClr val="4F81BD"/>
                    </a:solidFill>
                  </a:tcPr>
                </a:tc>
                <a:tc>
                  <a:txBody>
                    <a:bodyPr/>
                    <a:lstStyle/>
                    <a:p>
                      <a:pPr marL="0" marR="0" algn="ctr">
                        <a:lnSpc>
                          <a:spcPct val="115000"/>
                        </a:lnSpc>
                        <a:spcBef>
                          <a:spcPts val="0"/>
                        </a:spcBef>
                        <a:spcAft>
                          <a:spcPts val="0"/>
                        </a:spcAft>
                      </a:pPr>
                      <a:r>
                        <a:rPr lang="es-MX" sz="1600" dirty="0">
                          <a:solidFill>
                            <a:srgbClr val="000000"/>
                          </a:solidFill>
                          <a:latin typeface="Century Gothic" pitchFamily="34" charset="0"/>
                          <a:ea typeface="Times New Roman"/>
                          <a:cs typeface="Calibri"/>
                        </a:rPr>
                        <a:t>3.8.12 VI</a:t>
                      </a:r>
                      <a:endParaRPr lang="en-US" sz="1600" dirty="0">
                        <a:latin typeface="Century Gothic" pitchFamily="34" charset="0"/>
                        <a:ea typeface="Calibri"/>
                        <a:cs typeface="Times New Roman"/>
                      </a:endParaRPr>
                    </a:p>
                  </a:txBody>
                  <a:tcPr marL="58967" marR="58967" marT="0" marB="0">
                    <a:lnL>
                      <a:noFill/>
                    </a:lnL>
                    <a:lnR w="3175" cap="flat" cmpd="sng" algn="ctr">
                      <a:solidFill>
                        <a:schemeClr val="tx1"/>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MX" sz="1600" dirty="0">
                          <a:solidFill>
                            <a:srgbClr val="000000"/>
                          </a:solidFill>
                          <a:latin typeface="Century Gothic" pitchFamily="34" charset="0"/>
                          <a:ea typeface="Times New Roman"/>
                          <a:cs typeface="Calibri"/>
                        </a:rPr>
                        <a:t>3.8.4 XXV</a:t>
                      </a:r>
                      <a:endParaRPr lang="en-US" sz="1600" dirty="0">
                        <a:latin typeface="Century Gothic" pitchFamily="34" charset="0"/>
                        <a:ea typeface="Calibri"/>
                        <a:cs typeface="Times New Roman"/>
                      </a:endParaRPr>
                    </a:p>
                  </a:txBody>
                  <a:tcPr marL="58967" marR="58967"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s-MX" sz="1600" dirty="0">
                          <a:solidFill>
                            <a:srgbClr val="000000"/>
                          </a:solidFill>
                          <a:latin typeface="Century Gothic" pitchFamily="34" charset="0"/>
                          <a:ea typeface="Times New Roman"/>
                          <a:cs typeface="Calibri"/>
                        </a:rPr>
                        <a:t>Plazo de retorno de importaciones temporales: 60 meses</a:t>
                      </a:r>
                      <a:endParaRPr lang="en-US" sz="1600" dirty="0">
                        <a:latin typeface="Century Gothic" pitchFamily="34" charset="0"/>
                        <a:ea typeface="Calibri"/>
                        <a:cs typeface="Times New Roman"/>
                      </a:endParaRPr>
                    </a:p>
                  </a:txBody>
                  <a:tcPr marL="58967" marR="58967" marT="0" marB="0">
                    <a:lnL w="3175" cap="flat" cmpd="sng" algn="ctr">
                      <a:solidFill>
                        <a:schemeClr val="tx1"/>
                      </a:solidFill>
                      <a:prstDash val="solid"/>
                      <a:round/>
                      <a:headEnd type="none" w="med" len="med"/>
                      <a:tailEnd type="none" w="med" len="med"/>
                    </a:lnL>
                    <a:lnR>
                      <a:noFill/>
                    </a:lnR>
                    <a:lnT>
                      <a:noFill/>
                    </a:lnT>
                    <a:lnB w="28575" cap="flat" cmpd="sng" algn="ctr">
                      <a:solidFill>
                        <a:srgbClr val="000000"/>
                      </a:solidFill>
                      <a:prstDash val="solid"/>
                      <a:round/>
                      <a:headEnd type="none" w="med" len="med"/>
                      <a:tailEnd type="none" w="med" len="med"/>
                    </a:lnB>
                  </a:tcPr>
                </a:tc>
              </a:tr>
            </a:tbl>
          </a:graphicData>
        </a:graphic>
      </p:graphicFrame>
      <p:pic>
        <p:nvPicPr>
          <p:cNvPr id="127014" name="Picture 5"/>
          <p:cNvPicPr>
            <a:picLocks noChangeAspect="1" noChangeArrowheads="1"/>
          </p:cNvPicPr>
          <p:nvPr/>
        </p:nvPicPr>
        <p:blipFill>
          <a:blip r:embed="rId3" cstate="print"/>
          <a:srcRect l="2022" t="39258" r="65993" b="28516"/>
          <a:stretch>
            <a:fillRect/>
          </a:stretch>
        </p:blipFill>
        <p:spPr bwMode="auto">
          <a:xfrm>
            <a:off x="1571625" y="6286500"/>
            <a:ext cx="1004888" cy="571500"/>
          </a:xfrm>
          <a:prstGeom prst="rect">
            <a:avLst/>
          </a:prstGeom>
          <a:noFill/>
          <a:ln w="9525">
            <a:noFill/>
            <a:miter lim="800000"/>
            <a:headEnd/>
            <a:tailEnd/>
          </a:ln>
        </p:spPr>
      </p:pic>
      <p:sp>
        <p:nvSpPr>
          <p:cNvPr id="19" name="18 CuadroTexto"/>
          <p:cNvSpPr txBox="1">
            <a:spLocks noChangeArrowheads="1"/>
          </p:cNvSpPr>
          <p:nvPr/>
        </p:nvSpPr>
        <p:spPr bwMode="auto">
          <a:xfrm>
            <a:off x="857250" y="500063"/>
            <a:ext cx="7429500" cy="554037"/>
          </a:xfrm>
          <a:prstGeom prst="rect">
            <a:avLst/>
          </a:prstGeom>
          <a:noFill/>
          <a:ln w="9525">
            <a:noFill/>
            <a:miter lim="800000"/>
            <a:headEnd/>
            <a:tailEnd/>
          </a:ln>
        </p:spPr>
        <p:txBody>
          <a:bodyPr>
            <a:spAutoFit/>
          </a:bodyPr>
          <a:lstStyle/>
          <a:p>
            <a:pPr algn="ctr" eaLnBrk="0" hangingPunct="0"/>
            <a:r>
              <a:rPr lang="es-MX" sz="3000" b="1">
                <a:solidFill>
                  <a:srgbClr val="00478E"/>
                </a:solidFill>
                <a:latin typeface="Century Gothic" pitchFamily="34" charset="0"/>
              </a:rPr>
              <a:t>COMPARATIVO DE FACILIDADES </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anim calcmode="lin" valueType="num">
                                      <p:cBhvr>
                                        <p:cTn id="13" dur="1000" fill="hold"/>
                                        <p:tgtEl>
                                          <p:spTgt spid="19"/>
                                        </p:tgtEl>
                                        <p:attrNameLst>
                                          <p:attrName>ppt_x</p:attrName>
                                        </p:attrNameLst>
                                      </p:cBhvr>
                                      <p:tavLst>
                                        <p:tav tm="0">
                                          <p:val>
                                            <p:strVal val="#ppt_x"/>
                                          </p:val>
                                        </p:tav>
                                        <p:tav tm="100000">
                                          <p:val>
                                            <p:strVal val="#ppt_x"/>
                                          </p:val>
                                        </p:tav>
                                      </p:tavLst>
                                    </p:anim>
                                    <p:anim calcmode="lin" valueType="num">
                                      <p:cBhvr>
                                        <p:cTn id="14"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11"/>
          <p:cNvSpPr txBox="1">
            <a:spLocks noChangeArrowheads="1"/>
          </p:cNvSpPr>
          <p:nvPr/>
        </p:nvSpPr>
        <p:spPr bwMode="auto">
          <a:xfrm>
            <a:off x="1403350" y="1341438"/>
            <a:ext cx="6192838" cy="366712"/>
          </a:xfrm>
          <a:prstGeom prst="rect">
            <a:avLst/>
          </a:prstGeom>
          <a:noFill/>
          <a:ln w="9525">
            <a:noFill/>
            <a:miter lim="800000"/>
            <a:headEnd/>
            <a:tailEnd/>
          </a:ln>
        </p:spPr>
        <p:txBody>
          <a:bodyPr>
            <a:spAutoFit/>
          </a:bodyPr>
          <a:lstStyle/>
          <a:p>
            <a:pPr eaLnBrk="0" hangingPunct="0">
              <a:spcBef>
                <a:spcPct val="50000"/>
              </a:spcBef>
            </a:pPr>
            <a:endParaRPr lang="en-US"/>
          </a:p>
        </p:txBody>
      </p:sp>
      <p:cxnSp>
        <p:nvCxnSpPr>
          <p:cNvPr id="11" name="10 Conector recto"/>
          <p:cNvCxnSpPr/>
          <p:nvPr/>
        </p:nvCxnSpPr>
        <p:spPr>
          <a:xfrm rot="5400000">
            <a:off x="7786688" y="5572125"/>
            <a:ext cx="2571750"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3" name="12 Conector recto"/>
          <p:cNvCxnSpPr/>
          <p:nvPr/>
        </p:nvCxnSpPr>
        <p:spPr>
          <a:xfrm rot="5400000">
            <a:off x="7786687" y="5643563"/>
            <a:ext cx="24288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4" name="13 Conector recto"/>
          <p:cNvCxnSpPr/>
          <p:nvPr/>
        </p:nvCxnSpPr>
        <p:spPr>
          <a:xfrm rot="5400000">
            <a:off x="7858125" y="5786438"/>
            <a:ext cx="214312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5" name="14 Conector recto"/>
          <p:cNvCxnSpPr/>
          <p:nvPr/>
        </p:nvCxnSpPr>
        <p:spPr>
          <a:xfrm>
            <a:off x="5429250" y="6715125"/>
            <a:ext cx="3714750"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6" name="15 Conector recto"/>
          <p:cNvCxnSpPr/>
          <p:nvPr/>
        </p:nvCxnSpPr>
        <p:spPr>
          <a:xfrm>
            <a:off x="6143625" y="6643688"/>
            <a:ext cx="30003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7" name="16 Conector recto"/>
          <p:cNvCxnSpPr/>
          <p:nvPr/>
        </p:nvCxnSpPr>
        <p:spPr>
          <a:xfrm>
            <a:off x="6715125" y="6572250"/>
            <a:ext cx="24288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pic>
        <p:nvPicPr>
          <p:cNvPr id="13321" name="Picture 2"/>
          <p:cNvPicPr>
            <a:picLocks noChangeAspect="1" noChangeArrowheads="1"/>
          </p:cNvPicPr>
          <p:nvPr/>
        </p:nvPicPr>
        <p:blipFill>
          <a:blip r:embed="rId2" cstate="print"/>
          <a:srcRect/>
          <a:stretch>
            <a:fillRect/>
          </a:stretch>
        </p:blipFill>
        <p:spPr bwMode="auto">
          <a:xfrm>
            <a:off x="1563688" y="6230938"/>
            <a:ext cx="631825" cy="557212"/>
          </a:xfrm>
          <a:prstGeom prst="rect">
            <a:avLst/>
          </a:prstGeom>
          <a:noFill/>
          <a:ln w="9525">
            <a:noFill/>
            <a:miter lim="800000"/>
            <a:headEnd/>
            <a:tailEnd/>
          </a:ln>
        </p:spPr>
      </p:pic>
      <p:sp>
        <p:nvSpPr>
          <p:cNvPr id="19" name="Rectangle 2"/>
          <p:cNvSpPr txBox="1">
            <a:spLocks noChangeArrowheads="1"/>
          </p:cNvSpPr>
          <p:nvPr/>
        </p:nvSpPr>
        <p:spPr>
          <a:xfrm>
            <a:off x="0" y="0"/>
            <a:ext cx="9144000" cy="704850"/>
          </a:xfrm>
          <a:prstGeom prst="rect">
            <a:avLst/>
          </a:prstGeom>
        </p:spPr>
        <p:txBody>
          <a:bodyPr/>
          <a:lstStyle/>
          <a:p>
            <a:pPr algn="ctr" eaLnBrk="0" hangingPunct="0">
              <a:defRPr/>
            </a:pPr>
            <a:r>
              <a:rPr lang="es-MX" sz="2400" kern="0" dirty="0">
                <a:solidFill>
                  <a:srgbClr val="00478E"/>
                </a:solidFill>
                <a:effectLst>
                  <a:outerShdw blurRad="38100" dist="38100" dir="2700000" algn="tl">
                    <a:srgbClr val="C0C0C0"/>
                  </a:outerShdw>
                </a:effectLst>
                <a:latin typeface="Century Gothic" pitchFamily="34" charset="0"/>
                <a:cs typeface="+mn-cs"/>
              </a:rPr>
              <a:t>Almanza Villarreal Agencia Aduanal, S.C.</a:t>
            </a:r>
          </a:p>
          <a:p>
            <a:pPr algn="ctr" eaLnBrk="0" hangingPunct="0">
              <a:defRPr/>
            </a:pPr>
            <a:endParaRPr lang="es-MX" sz="2400" kern="0" dirty="0">
              <a:solidFill>
                <a:srgbClr val="00478E"/>
              </a:solidFill>
              <a:effectLst>
                <a:outerShdw blurRad="38100" dist="38100" dir="2700000" algn="tl">
                  <a:srgbClr val="C0C0C0"/>
                </a:outerShdw>
              </a:effectLst>
              <a:latin typeface="Century Gothic" pitchFamily="34" charset="0"/>
              <a:ea typeface="+mj-ea"/>
              <a:cs typeface="+mj-cs"/>
            </a:endParaRPr>
          </a:p>
          <a:p>
            <a:pPr algn="ctr" eaLnBrk="0" hangingPunct="0">
              <a:defRPr/>
            </a:pPr>
            <a:endParaRPr lang="es-MX" sz="2400" kern="0" dirty="0">
              <a:solidFill>
                <a:srgbClr val="00478E"/>
              </a:solidFill>
              <a:effectLst>
                <a:outerShdw blurRad="38100" dist="38100" dir="2700000" algn="tl">
                  <a:srgbClr val="C0C0C0"/>
                </a:outerShdw>
              </a:effectLst>
              <a:latin typeface="Century Gothic" pitchFamily="34" charset="0"/>
              <a:ea typeface="+mj-ea"/>
              <a:cs typeface="+mj-cs"/>
            </a:endParaRPr>
          </a:p>
        </p:txBody>
      </p:sp>
      <p:sp>
        <p:nvSpPr>
          <p:cNvPr id="12" name="Rectangle 2"/>
          <p:cNvSpPr txBox="1">
            <a:spLocks noChangeArrowheads="1"/>
          </p:cNvSpPr>
          <p:nvPr/>
        </p:nvSpPr>
        <p:spPr>
          <a:xfrm>
            <a:off x="179388" y="476250"/>
            <a:ext cx="8629650" cy="704850"/>
          </a:xfrm>
          <a:prstGeom prst="rect">
            <a:avLst/>
          </a:prstGeom>
        </p:spPr>
        <p:txBody>
          <a:bodyPr/>
          <a:lstStyle/>
          <a:p>
            <a:pPr algn="ctr" eaLnBrk="0" hangingPunct="0">
              <a:defRPr/>
            </a:pPr>
            <a:r>
              <a:rPr lang="es-MX" sz="3200" b="1" kern="0" dirty="0" smtClean="0">
                <a:solidFill>
                  <a:srgbClr val="00478E"/>
                </a:solidFill>
                <a:latin typeface="Century Gothic" pitchFamily="34" charset="0"/>
                <a:ea typeface="+mj-ea"/>
                <a:cs typeface="+mj-cs"/>
              </a:rPr>
              <a:t>Registrar Usuarios sin </a:t>
            </a:r>
            <a:r>
              <a:rPr lang="es-MX" sz="3200" b="1" kern="0" dirty="0">
                <a:solidFill>
                  <a:srgbClr val="00478E"/>
                </a:solidFill>
                <a:latin typeface="Century Gothic" pitchFamily="34" charset="0"/>
                <a:ea typeface="+mj-ea"/>
                <a:cs typeface="+mj-cs"/>
              </a:rPr>
              <a:t>FIEL</a:t>
            </a:r>
          </a:p>
        </p:txBody>
      </p:sp>
      <p:sp>
        <p:nvSpPr>
          <p:cNvPr id="18" name="Rectangle 2"/>
          <p:cNvSpPr txBox="1">
            <a:spLocks noChangeArrowheads="1"/>
          </p:cNvSpPr>
          <p:nvPr/>
        </p:nvSpPr>
        <p:spPr>
          <a:xfrm>
            <a:off x="152400" y="1556792"/>
            <a:ext cx="8848724" cy="792088"/>
          </a:xfrm>
          <a:prstGeom prst="rect">
            <a:avLst/>
          </a:prstGeom>
        </p:spPr>
        <p:txBody>
          <a:bodyPr/>
          <a:lstStyle/>
          <a:p>
            <a:pPr eaLnBrk="0" hangingPunct="0">
              <a:defRPr/>
            </a:pPr>
            <a:r>
              <a:rPr lang="es-MX" sz="2400" kern="0" dirty="0" smtClean="0">
                <a:solidFill>
                  <a:srgbClr val="00478E"/>
                </a:solidFill>
                <a:effectLst>
                  <a:outerShdw blurRad="38100" dist="38100" dir="2700000" algn="tl">
                    <a:srgbClr val="C0C0C0"/>
                  </a:outerShdw>
                </a:effectLst>
                <a:latin typeface="Century Gothic" pitchFamily="34" charset="0"/>
                <a:cs typeface="+mn-cs"/>
              </a:rPr>
              <a:t>Confirmar datos que muestra el sistema de manera automática y seleccionar la opción de correo.</a:t>
            </a:r>
            <a:endParaRPr lang="es-MX" sz="2400" kern="0" dirty="0">
              <a:solidFill>
                <a:srgbClr val="00478E"/>
              </a:solidFill>
              <a:effectLst>
                <a:outerShdw blurRad="38100" dist="38100" dir="2700000" algn="tl">
                  <a:srgbClr val="C0C0C0"/>
                </a:outerShdw>
              </a:effectLst>
              <a:latin typeface="Century Gothic" pitchFamily="34" charset="0"/>
              <a:ea typeface="+mj-ea"/>
              <a:cs typeface="+mj-cs"/>
            </a:endParaRPr>
          </a:p>
          <a:p>
            <a:pPr algn="ctr" eaLnBrk="0" hangingPunct="0">
              <a:defRPr/>
            </a:pPr>
            <a:endParaRPr lang="es-MX" sz="2400" kern="0" dirty="0">
              <a:solidFill>
                <a:srgbClr val="00478E"/>
              </a:solidFill>
              <a:effectLst>
                <a:outerShdw blurRad="38100" dist="38100" dir="2700000" algn="tl">
                  <a:srgbClr val="C0C0C0"/>
                </a:outerShdw>
              </a:effectLst>
              <a:latin typeface="Century Gothic" pitchFamily="34" charset="0"/>
              <a:ea typeface="+mj-ea"/>
              <a:cs typeface="+mj-cs"/>
            </a:endParaRPr>
          </a:p>
        </p:txBody>
      </p:sp>
      <p:pic>
        <p:nvPicPr>
          <p:cNvPr id="20"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b="33997"/>
          <a:stretch/>
        </p:blipFill>
        <p:spPr bwMode="auto">
          <a:xfrm>
            <a:off x="0" y="2564904"/>
            <a:ext cx="9072563" cy="32507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childTnLst>
                                </p:cTn>
                              </p:par>
                              <p:par>
                                <p:cTn id="8" presetID="47" presetClass="entr" presetSubtype="0" fill="hold" grpId="1"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1000"/>
                                        <p:tgtEl>
                                          <p:spTgt spid="12"/>
                                        </p:tgtEl>
                                      </p:cBhvr>
                                    </p:animEffect>
                                    <p:anim calcmode="lin" valueType="num">
                                      <p:cBhvr>
                                        <p:cTn id="11" dur="1000" fill="hold"/>
                                        <p:tgtEl>
                                          <p:spTgt spid="12"/>
                                        </p:tgtEl>
                                        <p:attrNameLst>
                                          <p:attrName>ppt_x</p:attrName>
                                        </p:attrNameLst>
                                      </p:cBhvr>
                                      <p:tavLst>
                                        <p:tav tm="0">
                                          <p:val>
                                            <p:strVal val="#ppt_x"/>
                                          </p:val>
                                        </p:tav>
                                        <p:tav tm="100000">
                                          <p:val>
                                            <p:strVal val="#ppt_x"/>
                                          </p:val>
                                        </p:tav>
                                      </p:tavLst>
                                    </p:anim>
                                    <p:anim calcmode="lin" valueType="num">
                                      <p:cBhvr>
                                        <p:cTn id="12" dur="1000" fill="hold"/>
                                        <p:tgtEl>
                                          <p:spTgt spid="12"/>
                                        </p:tgtEl>
                                        <p:attrNameLst>
                                          <p:attrName>ppt_y</p:attrName>
                                        </p:attrNameLst>
                                      </p:cBhvr>
                                      <p:tavLst>
                                        <p:tav tm="0">
                                          <p:val>
                                            <p:strVal val="#ppt_y-.1"/>
                                          </p:val>
                                        </p:tav>
                                        <p:tav tm="100000">
                                          <p:val>
                                            <p:strVal val="#ppt_y"/>
                                          </p:val>
                                        </p:tav>
                                      </p:tavLst>
                                    </p:anim>
                                  </p:childTnLst>
                                </p:cTn>
                              </p:par>
                              <p:par>
                                <p:cTn id="13" presetID="47" presetClass="entr" presetSubtype="0" fill="hold" grpId="2"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1000"/>
                                        <p:tgtEl>
                                          <p:spTgt spid="12"/>
                                        </p:tgtEl>
                                      </p:cBhvr>
                                    </p:animEffect>
                                    <p:anim calcmode="lin" valueType="num">
                                      <p:cBhvr>
                                        <p:cTn id="16" dur="1000" fill="hold"/>
                                        <p:tgtEl>
                                          <p:spTgt spid="12"/>
                                        </p:tgtEl>
                                        <p:attrNameLst>
                                          <p:attrName>ppt_x</p:attrName>
                                        </p:attrNameLst>
                                      </p:cBhvr>
                                      <p:tavLst>
                                        <p:tav tm="0">
                                          <p:val>
                                            <p:strVal val="#ppt_x"/>
                                          </p:val>
                                        </p:tav>
                                        <p:tav tm="100000">
                                          <p:val>
                                            <p:strVal val="#ppt_x"/>
                                          </p:val>
                                        </p:tav>
                                      </p:tavLst>
                                    </p:anim>
                                    <p:anim calcmode="lin" valueType="num">
                                      <p:cBhvr>
                                        <p:cTn id="17" dur="1000" fill="hold"/>
                                        <p:tgtEl>
                                          <p:spTgt spid="12"/>
                                        </p:tgtEl>
                                        <p:attrNameLst>
                                          <p:attrName>ppt_y</p:attrName>
                                        </p:attrNameLst>
                                      </p:cBhvr>
                                      <p:tavLst>
                                        <p:tav tm="0">
                                          <p:val>
                                            <p:strVal val="#ppt_y-.1"/>
                                          </p:val>
                                        </p:tav>
                                        <p:tav tm="100000">
                                          <p:val>
                                            <p:strVal val="#ppt_y"/>
                                          </p:val>
                                        </p:tav>
                                      </p:tavLst>
                                    </p:anim>
                                  </p:childTnLst>
                                </p:cTn>
                              </p:par>
                              <p:par>
                                <p:cTn id="18" presetID="47" presetClass="entr" presetSubtype="0" fill="hold" grpId="0" nodeType="with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1000" fill="hold"/>
                                        <p:tgtEl>
                                          <p:spTgt spid="18"/>
                                        </p:tgtEl>
                                        <p:attrNameLst>
                                          <p:attrName>ppt_y</p:attrName>
                                        </p:attrNameLst>
                                      </p:cBhvr>
                                      <p:tavLst>
                                        <p:tav tm="0">
                                          <p:val>
                                            <p:strVal val="#ppt_y-.1"/>
                                          </p:val>
                                        </p:tav>
                                        <p:tav tm="100000">
                                          <p:val>
                                            <p:strVal val="#ppt_y"/>
                                          </p:val>
                                        </p:tav>
                                      </p:tavLst>
                                    </p:anim>
                                  </p:childTnLst>
                                </p:cTn>
                              </p:par>
                              <p:par>
                                <p:cTn id="23" presetID="47" presetClass="entr" presetSubtype="0" fill="hold"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P spid="18" grpId="0"/>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p:cNvSpPr txBox="1">
            <a:spLocks noChangeArrowheads="1"/>
          </p:cNvSpPr>
          <p:nvPr/>
        </p:nvSpPr>
        <p:spPr>
          <a:xfrm>
            <a:off x="1490663" y="347663"/>
            <a:ext cx="6321425" cy="704850"/>
          </a:xfrm>
          <a:prstGeom prst="rect">
            <a:avLst/>
          </a:prstGeom>
        </p:spPr>
        <p:txBody>
          <a:bodyPr/>
          <a:lstStyle/>
          <a:p>
            <a:pPr algn="ctr" eaLnBrk="0" hangingPunct="0">
              <a:defRPr/>
            </a:pPr>
            <a:endParaRPr lang="es-ES" sz="3800" kern="0" dirty="0">
              <a:solidFill>
                <a:srgbClr val="00478E"/>
              </a:solidFill>
              <a:effectLst>
                <a:outerShdw blurRad="38100" dist="38100" dir="2700000" algn="tl">
                  <a:srgbClr val="C0C0C0"/>
                </a:outerShdw>
              </a:effectLst>
              <a:latin typeface="Century Gothic" pitchFamily="34" charset="0"/>
              <a:ea typeface="+mj-ea"/>
              <a:cs typeface="+mj-cs"/>
            </a:endParaRPr>
          </a:p>
        </p:txBody>
      </p:sp>
      <p:cxnSp>
        <p:nvCxnSpPr>
          <p:cNvPr id="11" name="10 Conector recto"/>
          <p:cNvCxnSpPr/>
          <p:nvPr/>
        </p:nvCxnSpPr>
        <p:spPr>
          <a:xfrm rot="5400000">
            <a:off x="7786688" y="5572125"/>
            <a:ext cx="2571750"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3" name="12 Conector recto"/>
          <p:cNvCxnSpPr/>
          <p:nvPr/>
        </p:nvCxnSpPr>
        <p:spPr>
          <a:xfrm rot="5400000">
            <a:off x="7786687" y="5643563"/>
            <a:ext cx="24288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4" name="13 Conector recto"/>
          <p:cNvCxnSpPr/>
          <p:nvPr/>
        </p:nvCxnSpPr>
        <p:spPr>
          <a:xfrm rot="5400000">
            <a:off x="7858125" y="5786438"/>
            <a:ext cx="214312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5" name="14 Conector recto"/>
          <p:cNvCxnSpPr/>
          <p:nvPr/>
        </p:nvCxnSpPr>
        <p:spPr>
          <a:xfrm>
            <a:off x="5429250" y="6715125"/>
            <a:ext cx="3714750"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6" name="15 Conector recto"/>
          <p:cNvCxnSpPr/>
          <p:nvPr/>
        </p:nvCxnSpPr>
        <p:spPr>
          <a:xfrm>
            <a:off x="6143625" y="6643688"/>
            <a:ext cx="30003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7" name="16 Conector recto"/>
          <p:cNvCxnSpPr/>
          <p:nvPr/>
        </p:nvCxnSpPr>
        <p:spPr>
          <a:xfrm>
            <a:off x="6715125" y="6572250"/>
            <a:ext cx="24288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sp>
        <p:nvSpPr>
          <p:cNvPr id="18" name="Rectangle 2"/>
          <p:cNvSpPr txBox="1">
            <a:spLocks noChangeArrowheads="1"/>
          </p:cNvSpPr>
          <p:nvPr/>
        </p:nvSpPr>
        <p:spPr>
          <a:xfrm>
            <a:off x="0" y="0"/>
            <a:ext cx="9144000" cy="704850"/>
          </a:xfrm>
          <a:prstGeom prst="rect">
            <a:avLst/>
          </a:prstGeom>
        </p:spPr>
        <p:txBody>
          <a:bodyPr/>
          <a:lstStyle/>
          <a:p>
            <a:pPr algn="ctr" eaLnBrk="0" hangingPunct="0">
              <a:defRPr/>
            </a:pPr>
            <a:r>
              <a:rPr lang="es-MX" sz="2400" kern="0" dirty="0">
                <a:solidFill>
                  <a:srgbClr val="00478E"/>
                </a:solidFill>
                <a:effectLst>
                  <a:outerShdw blurRad="38100" dist="38100" dir="2700000" algn="tl">
                    <a:srgbClr val="C0C0C0"/>
                  </a:outerShdw>
                </a:effectLst>
                <a:latin typeface="Century Gothic" pitchFamily="34" charset="0"/>
                <a:cs typeface="+mn-cs"/>
              </a:rPr>
              <a:t>Almanza Villarreal Agencia Aduanal, S.C.</a:t>
            </a:r>
          </a:p>
        </p:txBody>
      </p:sp>
      <p:sp>
        <p:nvSpPr>
          <p:cNvPr id="26" name="25 Título"/>
          <p:cNvSpPr>
            <a:spLocks noGrp="1"/>
          </p:cNvSpPr>
          <p:nvPr>
            <p:ph type="title"/>
          </p:nvPr>
        </p:nvSpPr>
        <p:spPr>
          <a:xfrm>
            <a:off x="871538" y="1082675"/>
            <a:ext cx="7343775" cy="846138"/>
          </a:xfrm>
        </p:spPr>
        <p:txBody>
          <a:bodyPr/>
          <a:lstStyle/>
          <a:p>
            <a:pPr algn="ctr"/>
            <a:r>
              <a:rPr lang="es-MX" sz="2800" smtClean="0"/>
              <a:t>BENEFICIOS DE ECONOMIA PARA EMPRESAS IMMEX CERTIFICADAS </a:t>
            </a:r>
          </a:p>
        </p:txBody>
      </p:sp>
      <p:sp>
        <p:nvSpPr>
          <p:cNvPr id="32" name="31 CuadroTexto"/>
          <p:cNvSpPr txBox="1"/>
          <p:nvPr/>
        </p:nvSpPr>
        <p:spPr>
          <a:xfrm>
            <a:off x="571500" y="2357438"/>
            <a:ext cx="8072438" cy="3786187"/>
          </a:xfrm>
          <a:prstGeom prst="rect">
            <a:avLst/>
          </a:prstGeom>
          <a:noFill/>
          <a:ln w="3175">
            <a:noFill/>
          </a:ln>
        </p:spPr>
        <p:style>
          <a:lnRef idx="2">
            <a:schemeClr val="accent1"/>
          </a:lnRef>
          <a:fillRef idx="1">
            <a:schemeClr val="lt1"/>
          </a:fillRef>
          <a:effectRef idx="0">
            <a:schemeClr val="accent1"/>
          </a:effectRef>
          <a:fontRef idx="minor">
            <a:schemeClr val="dk1"/>
          </a:fontRef>
        </p:style>
        <p:txBody>
          <a:bodyPr>
            <a:spAutoFit/>
          </a:bodyPr>
          <a:lstStyle/>
          <a:p>
            <a:pPr algn="just" eaLnBrk="0" hangingPunct="0">
              <a:defRPr/>
            </a:pPr>
            <a:r>
              <a:rPr lang="es-ES" sz="2400" b="1" dirty="0">
                <a:solidFill>
                  <a:srgbClr val="00478E"/>
                </a:solidFill>
              </a:rPr>
              <a:t>ARTÍCULO 6.- Las empresas con Programa que cuenten con registro de </a:t>
            </a:r>
            <a:r>
              <a:rPr lang="es-ES" sz="2400" b="1" u="sng" dirty="0">
                <a:solidFill>
                  <a:srgbClr val="00478E"/>
                </a:solidFill>
              </a:rPr>
              <a:t>empresa certificada</a:t>
            </a:r>
            <a:r>
              <a:rPr lang="es-ES" sz="2400" b="1" dirty="0">
                <a:solidFill>
                  <a:srgbClr val="00478E"/>
                </a:solidFill>
              </a:rPr>
              <a:t> gozarán de los beneficios siguientes: </a:t>
            </a:r>
          </a:p>
          <a:p>
            <a:pPr algn="just" eaLnBrk="0" hangingPunct="0">
              <a:defRPr/>
            </a:pPr>
            <a:endParaRPr lang="es-ES" sz="2400" b="1" dirty="0">
              <a:solidFill>
                <a:srgbClr val="00478E"/>
              </a:solidFill>
            </a:endParaRPr>
          </a:p>
          <a:p>
            <a:pPr algn="just" eaLnBrk="0" hangingPunct="0">
              <a:defRPr/>
            </a:pPr>
            <a:r>
              <a:rPr lang="es-ES" sz="2400" b="1" dirty="0">
                <a:solidFill>
                  <a:srgbClr val="00478E"/>
                </a:solidFill>
              </a:rPr>
              <a:t>II.- Estar exentas del cumplimiento del Acuerdo a que se refiere el Art. 5 del presente Decreto</a:t>
            </a:r>
          </a:p>
          <a:p>
            <a:pPr algn="just" eaLnBrk="0" hangingPunct="0">
              <a:defRPr/>
            </a:pPr>
            <a:endParaRPr lang="en-US" sz="2400" b="1" dirty="0">
              <a:solidFill>
                <a:srgbClr val="00478E"/>
              </a:solidFill>
            </a:endParaRPr>
          </a:p>
          <a:p>
            <a:pPr algn="just" eaLnBrk="0" hangingPunct="0">
              <a:defRPr/>
            </a:pPr>
            <a:r>
              <a:rPr lang="es-ES" sz="2400" b="1" dirty="0">
                <a:solidFill>
                  <a:srgbClr val="00478E"/>
                </a:solidFill>
              </a:rPr>
              <a:t>Para efectos de esta fracción, las empresas certificadas tienen autorización automática como IMMEX modalidad de servicios</a:t>
            </a:r>
            <a:r>
              <a:rPr lang="en-US" sz="2400" b="1" dirty="0">
                <a:solidFill>
                  <a:srgbClr val="00478E"/>
                </a:solidFill>
              </a:rPr>
              <a:t>.</a:t>
            </a:r>
          </a:p>
        </p:txBody>
      </p:sp>
      <p:pic>
        <p:nvPicPr>
          <p:cNvPr id="128012" name="Picture 5"/>
          <p:cNvPicPr>
            <a:picLocks noChangeAspect="1" noChangeArrowheads="1"/>
          </p:cNvPicPr>
          <p:nvPr/>
        </p:nvPicPr>
        <p:blipFill>
          <a:blip r:embed="rId3" cstate="print"/>
          <a:srcRect l="2022" t="39258" r="65993" b="28516"/>
          <a:stretch>
            <a:fillRect/>
          </a:stretch>
        </p:blipFill>
        <p:spPr bwMode="auto">
          <a:xfrm>
            <a:off x="1571625" y="6286500"/>
            <a:ext cx="1004888" cy="571500"/>
          </a:xfrm>
          <a:prstGeom prst="rect">
            <a:avLst/>
          </a:prstGeom>
          <a:noFill/>
          <a:ln w="9525">
            <a:noFill/>
            <a:miter lim="800000"/>
            <a:headEnd/>
            <a:tailEnd/>
          </a:ln>
        </p:spPr>
      </p:pic>
      <p:sp>
        <p:nvSpPr>
          <p:cNvPr id="2" name="Action Button: Document 1">
            <a:hlinkClick r:id="" action="ppaction://hlinkshowjump?jump=nextslide" highlightClick="1"/>
          </p:cNvPr>
          <p:cNvSpPr/>
          <p:nvPr/>
        </p:nvSpPr>
        <p:spPr bwMode="auto">
          <a:xfrm>
            <a:off x="7643813" y="5827713"/>
            <a:ext cx="360362" cy="265112"/>
          </a:xfrm>
          <a:prstGeom prst="actionButtonDocumen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a:lstStyle/>
          <a:p>
            <a:pPr algn="ctr" eaLnBrk="0" hangingPunct="0">
              <a:defRPr/>
            </a:pPr>
            <a:endParaRPr lang="es-MX">
              <a:solidFill>
                <a:schemeClr val="tx1"/>
              </a:solidFill>
              <a:latin typeface="Arial" charset="0"/>
            </a:endParaRPr>
          </a:p>
        </p:txBody>
      </p:sp>
      <p:sp>
        <p:nvSpPr>
          <p:cNvPr id="3" name="TextBox 2"/>
          <p:cNvSpPr txBox="1"/>
          <p:nvPr/>
        </p:nvSpPr>
        <p:spPr>
          <a:xfrm>
            <a:off x="7077075" y="6202363"/>
            <a:ext cx="1704975" cy="369887"/>
          </a:xfrm>
          <a:prstGeom prst="rect">
            <a:avLst/>
          </a:prstGeom>
          <a:noFill/>
        </p:spPr>
        <p:txBody>
          <a:bodyPr>
            <a:spAutoFit/>
          </a:bodyPr>
          <a:lstStyle/>
          <a:p>
            <a:pPr>
              <a:defRPr/>
            </a:pPr>
            <a:r>
              <a:rPr lang="es-MX" dirty="0">
                <a:solidFill>
                  <a:schemeClr val="tx2"/>
                </a:solidFill>
                <a:latin typeface="+mn-lt"/>
              </a:rPr>
              <a:t>Regla 3.3.15 </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1000"/>
                                        <p:tgtEl>
                                          <p:spTgt spid="32"/>
                                        </p:tgtEl>
                                      </p:cBhvr>
                                    </p:animEffect>
                                    <p:anim calcmode="lin" valueType="num">
                                      <p:cBhvr>
                                        <p:cTn id="13" dur="1000" fill="hold"/>
                                        <p:tgtEl>
                                          <p:spTgt spid="32"/>
                                        </p:tgtEl>
                                        <p:attrNameLst>
                                          <p:attrName>ppt_x</p:attrName>
                                        </p:attrNameLst>
                                      </p:cBhvr>
                                      <p:tavLst>
                                        <p:tav tm="0">
                                          <p:val>
                                            <p:strVal val="#ppt_x"/>
                                          </p:val>
                                        </p:tav>
                                        <p:tav tm="100000">
                                          <p:val>
                                            <p:strVal val="#ppt_x"/>
                                          </p:val>
                                        </p:tav>
                                      </p:tavLst>
                                    </p:anim>
                                    <p:anim calcmode="lin" valueType="num">
                                      <p:cBhvr>
                                        <p:cTn id="14"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2" grpId="0"/>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p:cNvSpPr txBox="1">
            <a:spLocks noChangeArrowheads="1"/>
          </p:cNvSpPr>
          <p:nvPr/>
        </p:nvSpPr>
        <p:spPr>
          <a:xfrm>
            <a:off x="1490663" y="347663"/>
            <a:ext cx="6321425" cy="704850"/>
          </a:xfrm>
          <a:prstGeom prst="rect">
            <a:avLst/>
          </a:prstGeom>
        </p:spPr>
        <p:txBody>
          <a:bodyPr/>
          <a:lstStyle/>
          <a:p>
            <a:pPr algn="ctr" eaLnBrk="0" hangingPunct="0">
              <a:defRPr/>
            </a:pPr>
            <a:endParaRPr lang="es-ES" sz="3800" kern="0" dirty="0">
              <a:solidFill>
                <a:srgbClr val="00478E"/>
              </a:solidFill>
              <a:effectLst>
                <a:outerShdw blurRad="38100" dist="38100" dir="2700000" algn="tl">
                  <a:srgbClr val="C0C0C0"/>
                </a:outerShdw>
              </a:effectLst>
              <a:latin typeface="Century Gothic" pitchFamily="34" charset="0"/>
              <a:ea typeface="+mj-ea"/>
              <a:cs typeface="+mj-cs"/>
            </a:endParaRPr>
          </a:p>
        </p:txBody>
      </p:sp>
      <p:cxnSp>
        <p:nvCxnSpPr>
          <p:cNvPr id="11" name="10 Conector recto"/>
          <p:cNvCxnSpPr/>
          <p:nvPr/>
        </p:nvCxnSpPr>
        <p:spPr>
          <a:xfrm rot="5400000">
            <a:off x="7786688" y="5572125"/>
            <a:ext cx="2571750"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3" name="12 Conector recto"/>
          <p:cNvCxnSpPr/>
          <p:nvPr/>
        </p:nvCxnSpPr>
        <p:spPr>
          <a:xfrm rot="5400000">
            <a:off x="7786687" y="5643563"/>
            <a:ext cx="24288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4" name="13 Conector recto"/>
          <p:cNvCxnSpPr/>
          <p:nvPr/>
        </p:nvCxnSpPr>
        <p:spPr>
          <a:xfrm rot="5400000">
            <a:off x="7858125" y="5786438"/>
            <a:ext cx="214312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5" name="14 Conector recto"/>
          <p:cNvCxnSpPr/>
          <p:nvPr/>
        </p:nvCxnSpPr>
        <p:spPr>
          <a:xfrm>
            <a:off x="5429250" y="6715125"/>
            <a:ext cx="3714750"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6" name="15 Conector recto"/>
          <p:cNvCxnSpPr/>
          <p:nvPr/>
        </p:nvCxnSpPr>
        <p:spPr>
          <a:xfrm>
            <a:off x="6143625" y="6643688"/>
            <a:ext cx="30003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7" name="16 Conector recto"/>
          <p:cNvCxnSpPr/>
          <p:nvPr/>
        </p:nvCxnSpPr>
        <p:spPr>
          <a:xfrm>
            <a:off x="6715125" y="6572250"/>
            <a:ext cx="24288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sp>
        <p:nvSpPr>
          <p:cNvPr id="18" name="Rectangle 2"/>
          <p:cNvSpPr txBox="1">
            <a:spLocks noChangeArrowheads="1"/>
          </p:cNvSpPr>
          <p:nvPr/>
        </p:nvSpPr>
        <p:spPr>
          <a:xfrm>
            <a:off x="0" y="0"/>
            <a:ext cx="9144000" cy="704850"/>
          </a:xfrm>
          <a:prstGeom prst="rect">
            <a:avLst/>
          </a:prstGeom>
        </p:spPr>
        <p:txBody>
          <a:bodyPr/>
          <a:lstStyle/>
          <a:p>
            <a:pPr algn="ctr" eaLnBrk="0" hangingPunct="0">
              <a:defRPr/>
            </a:pPr>
            <a:r>
              <a:rPr lang="es-MX" sz="2400" kern="0" dirty="0">
                <a:solidFill>
                  <a:srgbClr val="00478E"/>
                </a:solidFill>
                <a:effectLst>
                  <a:outerShdw blurRad="38100" dist="38100" dir="2700000" algn="tl">
                    <a:srgbClr val="C0C0C0"/>
                  </a:outerShdw>
                </a:effectLst>
                <a:latin typeface="Century Gothic" pitchFamily="34" charset="0"/>
                <a:cs typeface="+mn-cs"/>
              </a:rPr>
              <a:t>Almanza Villarreal Agencia Aduanal, S.C.</a:t>
            </a:r>
          </a:p>
        </p:txBody>
      </p:sp>
      <p:sp>
        <p:nvSpPr>
          <p:cNvPr id="32" name="31 CuadroTexto"/>
          <p:cNvSpPr txBox="1"/>
          <p:nvPr/>
        </p:nvSpPr>
        <p:spPr>
          <a:xfrm>
            <a:off x="714375" y="3071813"/>
            <a:ext cx="7858125" cy="2554287"/>
          </a:xfrm>
          <a:prstGeom prst="rect">
            <a:avLst/>
          </a:prstGeom>
          <a:noFill/>
          <a:ln w="3175">
            <a:noFill/>
          </a:ln>
        </p:spPr>
        <p:style>
          <a:lnRef idx="2">
            <a:schemeClr val="accent1"/>
          </a:lnRef>
          <a:fillRef idx="1">
            <a:schemeClr val="lt1"/>
          </a:fillRef>
          <a:effectRef idx="0">
            <a:schemeClr val="accent1"/>
          </a:effectRef>
          <a:fontRef idx="minor">
            <a:schemeClr val="dk1"/>
          </a:fontRef>
        </p:style>
        <p:txBody>
          <a:bodyPr>
            <a:spAutoFit/>
          </a:bodyPr>
          <a:lstStyle/>
          <a:p>
            <a:pPr algn="just" eaLnBrk="0" hangingPunct="0">
              <a:defRPr/>
            </a:pPr>
            <a:r>
              <a:rPr lang="es-ES" sz="2000" b="1" dirty="0">
                <a:solidFill>
                  <a:srgbClr val="00478E"/>
                </a:solidFill>
              </a:rPr>
              <a:t>3.3.15 Para los efectos de los artículos 5, fracción III y 6, fracción II del Decreto IMMEX, las empresas certificadas tienen autorizada al amparo de su programa IMMEX, la modalidad de servicios, así como las actividades respectivas que se relacionen con la operación de la empresa, por lo que no requieren solicitar la ampliación del programa para poder realizar las actividades correspondientes a la modalidad de servicios. </a:t>
            </a:r>
            <a:endParaRPr lang="en-US" sz="2000" b="1" dirty="0">
              <a:solidFill>
                <a:srgbClr val="00478E"/>
              </a:solidFill>
            </a:endParaRPr>
          </a:p>
        </p:txBody>
      </p:sp>
      <p:graphicFrame>
        <p:nvGraphicFramePr>
          <p:cNvPr id="19" name="3 Marcador de contenido"/>
          <p:cNvGraphicFramePr>
            <a:graphicFrameLocks/>
          </p:cNvGraphicFramePr>
          <p:nvPr/>
        </p:nvGraphicFramePr>
        <p:xfrm>
          <a:off x="1500166" y="1571612"/>
          <a:ext cx="6215106" cy="924676"/>
        </p:xfrm>
        <a:graphic>
          <a:graphicData uri="http://schemas.openxmlformats.org/drawingml/2006/table">
            <a:tbl>
              <a:tblPr>
                <a:tableStyleId>{D113A9D2-9D6B-4929-AA2D-F23B5EE8CBE7}</a:tableStyleId>
              </a:tblPr>
              <a:tblGrid>
                <a:gridCol w="1285884"/>
                <a:gridCol w="4929222"/>
              </a:tblGrid>
              <a:tr h="297387">
                <a:tc>
                  <a:txBody>
                    <a:bodyPr/>
                    <a:lstStyle/>
                    <a:p>
                      <a:pPr algn="ctr" fontAlgn="b"/>
                      <a:r>
                        <a:rPr lang="es-MX" sz="2800" b="1" i="0" u="none" strike="noStrike" noProof="0" dirty="0" smtClean="0">
                          <a:solidFill>
                            <a:schemeClr val="lt1"/>
                          </a:solidFill>
                          <a:latin typeface="Century Gothic" pitchFamily="34" charset="0"/>
                        </a:rPr>
                        <a:t>Regla</a:t>
                      </a:r>
                      <a:endParaRPr lang="es-MX" sz="2800" b="1" i="0" u="none" strike="noStrike" noProof="0" dirty="0">
                        <a:solidFill>
                          <a:srgbClr val="FFFFFF"/>
                        </a:solidFill>
                        <a:latin typeface="Century Gothic" pitchFamily="34" charset="0"/>
                      </a:endParaRPr>
                    </a:p>
                  </a:txBody>
                  <a:tcPr marL="9525" marR="9525" marT="9525" marB="0" anchor="b">
                    <a:lnL w="12700" cap="flat" cmpd="sng" algn="ctr">
                      <a:solidFill>
                        <a:schemeClr val="tx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l" fontAlgn="b"/>
                      <a:endParaRPr lang="es-MX" sz="2800" b="1" i="0" u="none" strike="noStrike" noProof="0" dirty="0">
                        <a:solidFill>
                          <a:srgbClr val="FFFFFF"/>
                        </a:solidFill>
                        <a:latin typeface="Century Gothic" pitchFamily="34" charset="0"/>
                      </a:endParaRPr>
                    </a:p>
                  </a:txBody>
                  <a:tcPr marL="9525" marR="9525" marT="9525" marB="0" anchor="b">
                    <a:lnL w="28575"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r>
              <a:tr h="488431">
                <a:tc>
                  <a:txBody>
                    <a:bodyPr/>
                    <a:lstStyle/>
                    <a:p>
                      <a:pPr algn="ctr" fontAlgn="b"/>
                      <a:r>
                        <a:rPr lang="es-MX" sz="2800" b="1" i="0" u="none" strike="noStrike" noProof="0" dirty="0" smtClean="0">
                          <a:solidFill>
                            <a:schemeClr val="bg1"/>
                          </a:solidFill>
                          <a:latin typeface="Century Gothic" pitchFamily="34" charset="0"/>
                        </a:rPr>
                        <a:t>3.3.15</a:t>
                      </a:r>
                      <a:endParaRPr lang="es-MX" sz="2800" b="1" i="0" u="none" strike="noStrike" noProof="0" dirty="0">
                        <a:solidFill>
                          <a:schemeClr val="bg1"/>
                        </a:solidFill>
                        <a:latin typeface="Century Gothic" pitchFamily="34" charset="0"/>
                      </a:endParaRPr>
                    </a:p>
                  </a:txBody>
                  <a:tcPr marL="9525" marR="9525" marT="9525" marB="0" anchor="b">
                    <a:lnL w="12700" cap="flat" cmpd="sng" algn="ctr">
                      <a:solidFill>
                        <a:schemeClr val="tx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MX" sz="2800" b="1" i="0" u="none" strike="noStrike" noProof="0" dirty="0" smtClean="0">
                          <a:solidFill>
                            <a:schemeClr val="bg1"/>
                          </a:solidFill>
                          <a:latin typeface="Century Gothic" pitchFamily="34" charset="0"/>
                        </a:rPr>
                        <a:t>Beneficios de Economía. </a:t>
                      </a:r>
                      <a:endParaRPr lang="es-MX" sz="2800" b="1" i="0" u="none" strike="noStrike" noProof="0" dirty="0">
                        <a:solidFill>
                          <a:schemeClr val="bg1"/>
                        </a:solidFill>
                        <a:latin typeface="Century Gothic" pitchFamily="34" charset="0"/>
                      </a:endParaRPr>
                    </a:p>
                  </a:txBody>
                  <a:tcPr marL="9525" marR="9525" marT="9525" marB="0" anchor="b">
                    <a:lnL w="28575"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129036" name="Picture 5"/>
          <p:cNvPicPr>
            <a:picLocks noChangeAspect="1" noChangeArrowheads="1"/>
          </p:cNvPicPr>
          <p:nvPr/>
        </p:nvPicPr>
        <p:blipFill>
          <a:blip r:embed="rId3" cstate="print"/>
          <a:srcRect l="2022" t="39258" r="65993" b="28516"/>
          <a:stretch>
            <a:fillRect/>
          </a:stretch>
        </p:blipFill>
        <p:spPr bwMode="auto">
          <a:xfrm>
            <a:off x="1571625" y="6286500"/>
            <a:ext cx="1004888" cy="571500"/>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1000"/>
                                        <p:tgtEl>
                                          <p:spTgt spid="32"/>
                                        </p:tgtEl>
                                      </p:cBhvr>
                                    </p:animEffect>
                                    <p:anim calcmode="lin" valueType="num">
                                      <p:cBhvr>
                                        <p:cTn id="13" dur="1000" fill="hold"/>
                                        <p:tgtEl>
                                          <p:spTgt spid="32"/>
                                        </p:tgtEl>
                                        <p:attrNameLst>
                                          <p:attrName>ppt_x</p:attrName>
                                        </p:attrNameLst>
                                      </p:cBhvr>
                                      <p:tavLst>
                                        <p:tav tm="0">
                                          <p:val>
                                            <p:strVal val="#ppt_x"/>
                                          </p:val>
                                        </p:tav>
                                        <p:tav tm="100000">
                                          <p:val>
                                            <p:strVal val="#ppt_x"/>
                                          </p:val>
                                        </p:tav>
                                      </p:tavLst>
                                    </p:anim>
                                    <p:anim calcmode="lin" valueType="num">
                                      <p:cBhvr>
                                        <p:cTn id="14"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p:cNvSpPr txBox="1">
            <a:spLocks noChangeArrowheads="1"/>
          </p:cNvSpPr>
          <p:nvPr/>
        </p:nvSpPr>
        <p:spPr>
          <a:xfrm>
            <a:off x="1490663" y="347663"/>
            <a:ext cx="6321425" cy="704850"/>
          </a:xfrm>
          <a:prstGeom prst="rect">
            <a:avLst/>
          </a:prstGeom>
        </p:spPr>
        <p:txBody>
          <a:bodyPr/>
          <a:lstStyle/>
          <a:p>
            <a:pPr algn="ctr" eaLnBrk="0" hangingPunct="0">
              <a:defRPr/>
            </a:pPr>
            <a:endParaRPr lang="es-ES" sz="3800" kern="0" dirty="0">
              <a:solidFill>
                <a:srgbClr val="00478E"/>
              </a:solidFill>
              <a:effectLst>
                <a:outerShdw blurRad="38100" dist="38100" dir="2700000" algn="tl">
                  <a:srgbClr val="C0C0C0"/>
                </a:outerShdw>
              </a:effectLst>
              <a:latin typeface="Century Gothic" pitchFamily="34" charset="0"/>
              <a:ea typeface="+mj-ea"/>
              <a:cs typeface="+mj-cs"/>
            </a:endParaRPr>
          </a:p>
        </p:txBody>
      </p:sp>
      <p:cxnSp>
        <p:nvCxnSpPr>
          <p:cNvPr id="11" name="10 Conector recto"/>
          <p:cNvCxnSpPr/>
          <p:nvPr/>
        </p:nvCxnSpPr>
        <p:spPr>
          <a:xfrm rot="5400000">
            <a:off x="7786688" y="5572125"/>
            <a:ext cx="2571750"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3" name="12 Conector recto"/>
          <p:cNvCxnSpPr/>
          <p:nvPr/>
        </p:nvCxnSpPr>
        <p:spPr>
          <a:xfrm rot="5400000">
            <a:off x="7786687" y="5643563"/>
            <a:ext cx="24288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4" name="13 Conector recto"/>
          <p:cNvCxnSpPr/>
          <p:nvPr/>
        </p:nvCxnSpPr>
        <p:spPr>
          <a:xfrm rot="5400000">
            <a:off x="7858125" y="5786438"/>
            <a:ext cx="214312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5" name="14 Conector recto"/>
          <p:cNvCxnSpPr/>
          <p:nvPr/>
        </p:nvCxnSpPr>
        <p:spPr>
          <a:xfrm>
            <a:off x="5429250" y="6715125"/>
            <a:ext cx="3714750"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6" name="15 Conector recto"/>
          <p:cNvCxnSpPr/>
          <p:nvPr/>
        </p:nvCxnSpPr>
        <p:spPr>
          <a:xfrm>
            <a:off x="6143625" y="6643688"/>
            <a:ext cx="30003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7" name="16 Conector recto"/>
          <p:cNvCxnSpPr/>
          <p:nvPr/>
        </p:nvCxnSpPr>
        <p:spPr>
          <a:xfrm>
            <a:off x="6715125" y="6572250"/>
            <a:ext cx="24288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sp>
        <p:nvSpPr>
          <p:cNvPr id="18" name="Rectangle 2"/>
          <p:cNvSpPr txBox="1">
            <a:spLocks noChangeArrowheads="1"/>
          </p:cNvSpPr>
          <p:nvPr/>
        </p:nvSpPr>
        <p:spPr>
          <a:xfrm>
            <a:off x="0" y="0"/>
            <a:ext cx="9144000" cy="704850"/>
          </a:xfrm>
          <a:prstGeom prst="rect">
            <a:avLst/>
          </a:prstGeom>
        </p:spPr>
        <p:txBody>
          <a:bodyPr/>
          <a:lstStyle/>
          <a:p>
            <a:pPr algn="ctr" eaLnBrk="0" hangingPunct="0">
              <a:defRPr/>
            </a:pPr>
            <a:r>
              <a:rPr lang="es-MX" sz="2400" kern="0" dirty="0">
                <a:solidFill>
                  <a:srgbClr val="00478E"/>
                </a:solidFill>
                <a:effectLst>
                  <a:outerShdw blurRad="38100" dist="38100" dir="2700000" algn="tl">
                    <a:srgbClr val="C0C0C0"/>
                  </a:outerShdw>
                </a:effectLst>
                <a:latin typeface="Century Gothic" pitchFamily="34" charset="0"/>
                <a:cs typeface="+mn-cs"/>
              </a:rPr>
              <a:t>Almanza Villarreal Agencia Aduanal, S.C.</a:t>
            </a:r>
          </a:p>
        </p:txBody>
      </p:sp>
      <p:sp>
        <p:nvSpPr>
          <p:cNvPr id="26" name="25 Título"/>
          <p:cNvSpPr>
            <a:spLocks noGrp="1"/>
          </p:cNvSpPr>
          <p:nvPr>
            <p:ph type="title"/>
          </p:nvPr>
        </p:nvSpPr>
        <p:spPr>
          <a:xfrm>
            <a:off x="785813" y="1143000"/>
            <a:ext cx="7343775" cy="846138"/>
          </a:xfrm>
        </p:spPr>
        <p:txBody>
          <a:bodyPr/>
          <a:lstStyle/>
          <a:p>
            <a:pPr algn="ctr"/>
            <a:r>
              <a:rPr lang="es-MX" sz="2800" smtClean="0"/>
              <a:t>BENEFICIOS DE ECONOMIA PARA EMPRESAS IMMEX CERTIFICADAS </a:t>
            </a:r>
          </a:p>
        </p:txBody>
      </p:sp>
      <p:sp>
        <p:nvSpPr>
          <p:cNvPr id="32" name="31 CuadroTexto"/>
          <p:cNvSpPr txBox="1"/>
          <p:nvPr/>
        </p:nvSpPr>
        <p:spPr>
          <a:xfrm>
            <a:off x="727075" y="2817813"/>
            <a:ext cx="7858125" cy="1938337"/>
          </a:xfrm>
          <a:prstGeom prst="rect">
            <a:avLst/>
          </a:prstGeom>
          <a:noFill/>
          <a:ln w="3175">
            <a:noFill/>
          </a:ln>
        </p:spPr>
        <p:style>
          <a:lnRef idx="2">
            <a:schemeClr val="accent1"/>
          </a:lnRef>
          <a:fillRef idx="1">
            <a:schemeClr val="lt1"/>
          </a:fillRef>
          <a:effectRef idx="0">
            <a:schemeClr val="accent1"/>
          </a:effectRef>
          <a:fontRef idx="minor">
            <a:schemeClr val="dk1"/>
          </a:fontRef>
        </p:style>
        <p:txBody>
          <a:bodyPr>
            <a:spAutoFit/>
          </a:bodyPr>
          <a:lstStyle/>
          <a:p>
            <a:pPr algn="just" eaLnBrk="0" hangingPunct="0">
              <a:defRPr/>
            </a:pPr>
            <a:endParaRPr lang="en-US" sz="2000" b="1" dirty="0">
              <a:solidFill>
                <a:srgbClr val="00478E"/>
              </a:solidFill>
            </a:endParaRPr>
          </a:p>
          <a:p>
            <a:pPr algn="just" eaLnBrk="0" hangingPunct="0">
              <a:defRPr/>
            </a:pPr>
            <a:r>
              <a:rPr lang="es-ES" sz="2000" b="1" dirty="0">
                <a:solidFill>
                  <a:srgbClr val="00478E"/>
                </a:solidFill>
              </a:rPr>
              <a:t>IX.- </a:t>
            </a:r>
            <a:r>
              <a:rPr lang="es-ES" sz="2000" b="1" u="sng" dirty="0">
                <a:solidFill>
                  <a:srgbClr val="00478E"/>
                </a:solidFill>
              </a:rPr>
              <a:t>Cuando exporten mercancías, tendrán derecho a la devolución del IVA cuando obtengan saldo a favor en sus declaraciones, en un plazo que no excederá de cinco días hábiles.</a:t>
            </a:r>
          </a:p>
          <a:p>
            <a:pPr algn="just" eaLnBrk="0" hangingPunct="0">
              <a:defRPr/>
            </a:pPr>
            <a:endParaRPr lang="en-US" sz="2000" b="1" dirty="0">
              <a:solidFill>
                <a:srgbClr val="00478E"/>
              </a:solidFill>
            </a:endParaRPr>
          </a:p>
        </p:txBody>
      </p:sp>
      <p:pic>
        <p:nvPicPr>
          <p:cNvPr id="130060" name="Picture 5"/>
          <p:cNvPicPr>
            <a:picLocks noChangeAspect="1" noChangeArrowheads="1"/>
          </p:cNvPicPr>
          <p:nvPr/>
        </p:nvPicPr>
        <p:blipFill>
          <a:blip r:embed="rId3" cstate="print"/>
          <a:srcRect l="2022" t="39258" r="65993" b="28516"/>
          <a:stretch>
            <a:fillRect/>
          </a:stretch>
        </p:blipFill>
        <p:spPr bwMode="auto">
          <a:xfrm>
            <a:off x="1571625" y="6286500"/>
            <a:ext cx="1004888" cy="571500"/>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1000"/>
                                        <p:tgtEl>
                                          <p:spTgt spid="32"/>
                                        </p:tgtEl>
                                      </p:cBhvr>
                                    </p:animEffect>
                                    <p:anim calcmode="lin" valueType="num">
                                      <p:cBhvr>
                                        <p:cTn id="13" dur="1000" fill="hold"/>
                                        <p:tgtEl>
                                          <p:spTgt spid="32"/>
                                        </p:tgtEl>
                                        <p:attrNameLst>
                                          <p:attrName>ppt_x</p:attrName>
                                        </p:attrNameLst>
                                      </p:cBhvr>
                                      <p:tavLst>
                                        <p:tav tm="0">
                                          <p:val>
                                            <p:strVal val="#ppt_x"/>
                                          </p:val>
                                        </p:tav>
                                        <p:tav tm="100000">
                                          <p:val>
                                            <p:strVal val="#ppt_x"/>
                                          </p:val>
                                        </p:tav>
                                      </p:tavLst>
                                    </p:anim>
                                    <p:anim calcmode="lin" valueType="num">
                                      <p:cBhvr>
                                        <p:cTn id="14"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2" grpId="0"/>
    </p:bld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Text Box 11"/>
          <p:cNvSpPr txBox="1">
            <a:spLocks noChangeArrowheads="1"/>
          </p:cNvSpPr>
          <p:nvPr/>
        </p:nvSpPr>
        <p:spPr bwMode="auto">
          <a:xfrm>
            <a:off x="1403350" y="1341438"/>
            <a:ext cx="6192838" cy="366712"/>
          </a:xfrm>
          <a:prstGeom prst="rect">
            <a:avLst/>
          </a:prstGeom>
          <a:noFill/>
          <a:ln w="9525">
            <a:noFill/>
            <a:miter lim="800000"/>
            <a:headEnd/>
            <a:tailEnd/>
          </a:ln>
        </p:spPr>
        <p:txBody>
          <a:bodyPr>
            <a:spAutoFit/>
          </a:bodyPr>
          <a:lstStyle/>
          <a:p>
            <a:pPr eaLnBrk="0" hangingPunct="0">
              <a:spcBef>
                <a:spcPct val="50000"/>
              </a:spcBef>
            </a:pPr>
            <a:endParaRPr lang="en-US"/>
          </a:p>
        </p:txBody>
      </p:sp>
      <p:sp>
        <p:nvSpPr>
          <p:cNvPr id="12" name="Rectangle 2"/>
          <p:cNvSpPr txBox="1">
            <a:spLocks noChangeArrowheads="1"/>
          </p:cNvSpPr>
          <p:nvPr/>
        </p:nvSpPr>
        <p:spPr>
          <a:xfrm>
            <a:off x="1490663" y="347663"/>
            <a:ext cx="6321425" cy="704850"/>
          </a:xfrm>
          <a:prstGeom prst="rect">
            <a:avLst/>
          </a:prstGeom>
        </p:spPr>
        <p:txBody>
          <a:bodyPr/>
          <a:lstStyle/>
          <a:p>
            <a:pPr algn="ctr" eaLnBrk="0" hangingPunct="0">
              <a:defRPr/>
            </a:pPr>
            <a:endParaRPr lang="es-ES" sz="3800" kern="0" dirty="0">
              <a:solidFill>
                <a:srgbClr val="00478E"/>
              </a:solidFill>
              <a:effectLst>
                <a:outerShdw blurRad="38100" dist="38100" dir="2700000" algn="tl">
                  <a:srgbClr val="C0C0C0"/>
                </a:outerShdw>
              </a:effectLst>
              <a:latin typeface="Century Gothic" pitchFamily="34" charset="0"/>
              <a:ea typeface="+mj-ea"/>
              <a:cs typeface="+mj-cs"/>
            </a:endParaRPr>
          </a:p>
        </p:txBody>
      </p:sp>
      <p:cxnSp>
        <p:nvCxnSpPr>
          <p:cNvPr id="11" name="10 Conector recto"/>
          <p:cNvCxnSpPr/>
          <p:nvPr/>
        </p:nvCxnSpPr>
        <p:spPr>
          <a:xfrm rot="5400000">
            <a:off x="7786688" y="5572125"/>
            <a:ext cx="2571750"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3" name="12 Conector recto"/>
          <p:cNvCxnSpPr/>
          <p:nvPr/>
        </p:nvCxnSpPr>
        <p:spPr>
          <a:xfrm rot="5400000">
            <a:off x="7786687" y="5643563"/>
            <a:ext cx="24288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4" name="13 Conector recto"/>
          <p:cNvCxnSpPr/>
          <p:nvPr/>
        </p:nvCxnSpPr>
        <p:spPr>
          <a:xfrm rot="5400000">
            <a:off x="7858125" y="5786438"/>
            <a:ext cx="214312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5" name="14 Conector recto"/>
          <p:cNvCxnSpPr/>
          <p:nvPr/>
        </p:nvCxnSpPr>
        <p:spPr>
          <a:xfrm>
            <a:off x="5429250" y="6715125"/>
            <a:ext cx="3714750"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6" name="15 Conector recto"/>
          <p:cNvCxnSpPr/>
          <p:nvPr/>
        </p:nvCxnSpPr>
        <p:spPr>
          <a:xfrm>
            <a:off x="6143625" y="6643688"/>
            <a:ext cx="30003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7" name="16 Conector recto"/>
          <p:cNvCxnSpPr/>
          <p:nvPr/>
        </p:nvCxnSpPr>
        <p:spPr>
          <a:xfrm>
            <a:off x="6715125" y="6572250"/>
            <a:ext cx="24288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sp>
        <p:nvSpPr>
          <p:cNvPr id="21" name="1 Título"/>
          <p:cNvSpPr>
            <a:spLocks noGrp="1"/>
          </p:cNvSpPr>
          <p:nvPr>
            <p:ph type="title"/>
          </p:nvPr>
        </p:nvSpPr>
        <p:spPr>
          <a:xfrm>
            <a:off x="785813" y="428625"/>
            <a:ext cx="7343775" cy="846138"/>
          </a:xfrm>
        </p:spPr>
        <p:txBody>
          <a:bodyPr/>
          <a:lstStyle/>
          <a:p>
            <a:pPr algn="ctr"/>
            <a:r>
              <a:rPr lang="es-MX" sz="2800" smtClean="0"/>
              <a:t>ETAPAS DEL PROCESO NEEC</a:t>
            </a:r>
          </a:p>
        </p:txBody>
      </p:sp>
      <p:sp>
        <p:nvSpPr>
          <p:cNvPr id="20" name="19 CuadroTexto"/>
          <p:cNvSpPr txBox="1">
            <a:spLocks noChangeArrowheads="1"/>
          </p:cNvSpPr>
          <p:nvPr/>
        </p:nvSpPr>
        <p:spPr bwMode="auto">
          <a:xfrm>
            <a:off x="285750" y="1285875"/>
            <a:ext cx="3889375" cy="461963"/>
          </a:xfrm>
          <a:prstGeom prst="rect">
            <a:avLst/>
          </a:prstGeom>
          <a:noFill/>
          <a:ln w="9525">
            <a:noFill/>
            <a:miter lim="800000"/>
            <a:headEnd/>
            <a:tailEnd/>
          </a:ln>
        </p:spPr>
        <p:txBody>
          <a:bodyPr>
            <a:spAutoFit/>
          </a:bodyPr>
          <a:lstStyle/>
          <a:p>
            <a:pPr marL="342900" indent="-342900" algn="ctr" eaLnBrk="0" hangingPunct="0">
              <a:buFont typeface="Century Gothic" pitchFamily="34" charset="0"/>
              <a:buAutoNum type="arabicPeriod"/>
            </a:pPr>
            <a:r>
              <a:rPr lang="es-MX" sz="2400" b="1">
                <a:solidFill>
                  <a:srgbClr val="003D7A"/>
                </a:solidFill>
                <a:latin typeface="Century Gothic" pitchFamily="34" charset="0"/>
              </a:rPr>
              <a:t> DICTAMEN (100 días)</a:t>
            </a:r>
          </a:p>
        </p:txBody>
      </p:sp>
      <p:sp>
        <p:nvSpPr>
          <p:cNvPr id="24" name="23 CuadroTexto"/>
          <p:cNvSpPr txBox="1">
            <a:spLocks noChangeArrowheads="1"/>
          </p:cNvSpPr>
          <p:nvPr/>
        </p:nvSpPr>
        <p:spPr bwMode="auto">
          <a:xfrm>
            <a:off x="357188" y="4143375"/>
            <a:ext cx="4257675" cy="461963"/>
          </a:xfrm>
          <a:prstGeom prst="rect">
            <a:avLst/>
          </a:prstGeom>
          <a:noFill/>
          <a:ln w="9525">
            <a:noFill/>
            <a:miter lim="800000"/>
            <a:headEnd/>
            <a:tailEnd/>
          </a:ln>
        </p:spPr>
        <p:txBody>
          <a:bodyPr wrap="none">
            <a:spAutoFit/>
          </a:bodyPr>
          <a:lstStyle/>
          <a:p>
            <a:pPr marL="342900" indent="-342900" algn="ctr" eaLnBrk="0" hangingPunct="0">
              <a:buFont typeface="Century Gothic" pitchFamily="34" charset="0"/>
              <a:buAutoNum type="arabicPeriod" startAt="2"/>
            </a:pPr>
            <a:r>
              <a:rPr lang="es-MX" sz="2400" b="1">
                <a:solidFill>
                  <a:srgbClr val="003D7A"/>
                </a:solidFill>
                <a:latin typeface="Century Gothic" pitchFamily="34" charset="0"/>
              </a:rPr>
              <a:t> AUTORIZACIÓN (40 días)</a:t>
            </a:r>
          </a:p>
        </p:txBody>
      </p:sp>
      <p:sp>
        <p:nvSpPr>
          <p:cNvPr id="25" name="24 CuadroTexto"/>
          <p:cNvSpPr txBox="1"/>
          <p:nvPr/>
        </p:nvSpPr>
        <p:spPr>
          <a:xfrm>
            <a:off x="1285875" y="1928813"/>
            <a:ext cx="6500813" cy="1938337"/>
          </a:xfrm>
          <a:prstGeom prst="rect">
            <a:avLst/>
          </a:prstGeom>
          <a:noFill/>
          <a:ln w="3175"/>
        </p:spPr>
        <p:style>
          <a:lnRef idx="2">
            <a:schemeClr val="accent1"/>
          </a:lnRef>
          <a:fillRef idx="1">
            <a:schemeClr val="lt1"/>
          </a:fillRef>
          <a:effectRef idx="0">
            <a:schemeClr val="accent1"/>
          </a:effectRef>
          <a:fontRef idx="minor">
            <a:schemeClr val="dk1"/>
          </a:fontRef>
        </p:style>
        <p:txBody>
          <a:bodyPr>
            <a:spAutoFit/>
          </a:bodyPr>
          <a:lstStyle/>
          <a:p>
            <a:pPr algn="just" eaLnBrk="0" hangingPunct="0">
              <a:buFont typeface="Arial" pitchFamily="34" charset="0"/>
              <a:buChar char="•"/>
              <a:defRPr/>
            </a:pPr>
            <a:r>
              <a:rPr lang="es-MX" sz="2000" b="1" dirty="0">
                <a:solidFill>
                  <a:srgbClr val="003D7A"/>
                </a:solidFill>
              </a:rPr>
              <a:t> Presentación de la Solicitud de Dictamen por RFC </a:t>
            </a:r>
          </a:p>
          <a:p>
            <a:pPr algn="just" eaLnBrk="0" hangingPunct="0">
              <a:buFont typeface="Arial" pitchFamily="34" charset="0"/>
              <a:buChar char="•"/>
              <a:defRPr/>
            </a:pPr>
            <a:r>
              <a:rPr lang="es-MX" sz="2000" b="1" dirty="0">
                <a:solidFill>
                  <a:srgbClr val="003D7A"/>
                </a:solidFill>
              </a:rPr>
              <a:t> Perfil de la empresa por planta. C-TPAT</a:t>
            </a:r>
          </a:p>
          <a:p>
            <a:pPr algn="just" eaLnBrk="0" hangingPunct="0">
              <a:buFont typeface="Arial" pitchFamily="34" charset="0"/>
              <a:buChar char="•"/>
              <a:defRPr/>
            </a:pPr>
            <a:r>
              <a:rPr lang="es-MX" sz="2000" b="1" dirty="0">
                <a:solidFill>
                  <a:srgbClr val="003D7A"/>
                </a:solidFill>
              </a:rPr>
              <a:t> Análisis del cumplimiento fiscal y aduanero. </a:t>
            </a:r>
          </a:p>
          <a:p>
            <a:pPr algn="just" eaLnBrk="0" hangingPunct="0">
              <a:buFont typeface="Arial" pitchFamily="34" charset="0"/>
              <a:buChar char="•"/>
              <a:defRPr/>
            </a:pPr>
            <a:r>
              <a:rPr lang="es-MX" sz="2000" b="1" dirty="0">
                <a:solidFill>
                  <a:srgbClr val="003D7A"/>
                </a:solidFill>
              </a:rPr>
              <a:t> Análisis documental del Perfil de la empresa. </a:t>
            </a:r>
          </a:p>
          <a:p>
            <a:pPr algn="just" eaLnBrk="0" hangingPunct="0">
              <a:buFont typeface="Arial" pitchFamily="34" charset="0"/>
              <a:buChar char="•"/>
              <a:defRPr/>
            </a:pPr>
            <a:r>
              <a:rPr lang="es-MX" sz="2000" b="1" dirty="0">
                <a:solidFill>
                  <a:srgbClr val="003D7A"/>
                </a:solidFill>
              </a:rPr>
              <a:t> Visita. </a:t>
            </a:r>
          </a:p>
          <a:p>
            <a:pPr algn="just" eaLnBrk="0" hangingPunct="0">
              <a:buFont typeface="Arial" pitchFamily="34" charset="0"/>
              <a:buChar char="•"/>
              <a:defRPr/>
            </a:pPr>
            <a:r>
              <a:rPr lang="es-MX" sz="2000" b="1" dirty="0">
                <a:solidFill>
                  <a:srgbClr val="003D7A"/>
                </a:solidFill>
              </a:rPr>
              <a:t> Dictamen. </a:t>
            </a:r>
          </a:p>
        </p:txBody>
      </p:sp>
      <p:sp>
        <p:nvSpPr>
          <p:cNvPr id="26" name="25 CuadroTexto"/>
          <p:cNvSpPr txBox="1"/>
          <p:nvPr/>
        </p:nvSpPr>
        <p:spPr>
          <a:xfrm>
            <a:off x="1285875" y="4857750"/>
            <a:ext cx="6572250" cy="1323975"/>
          </a:xfrm>
          <a:prstGeom prst="rect">
            <a:avLst/>
          </a:prstGeom>
          <a:noFill/>
          <a:ln w="3175"/>
        </p:spPr>
        <p:style>
          <a:lnRef idx="2">
            <a:schemeClr val="accent1"/>
          </a:lnRef>
          <a:fillRef idx="1">
            <a:schemeClr val="lt1"/>
          </a:fillRef>
          <a:effectRef idx="0">
            <a:schemeClr val="accent1"/>
          </a:effectRef>
          <a:fontRef idx="minor">
            <a:schemeClr val="dk1"/>
          </a:fontRef>
        </p:style>
        <p:txBody>
          <a:bodyPr>
            <a:spAutoFit/>
          </a:bodyPr>
          <a:lstStyle/>
          <a:p>
            <a:pPr algn="just" eaLnBrk="0" hangingPunct="0">
              <a:buFont typeface="Arial" pitchFamily="34" charset="0"/>
              <a:buChar char="•"/>
              <a:defRPr/>
            </a:pPr>
            <a:r>
              <a:rPr lang="es-ES" sz="2000" b="1" dirty="0">
                <a:solidFill>
                  <a:srgbClr val="003D7A"/>
                </a:solidFill>
              </a:rPr>
              <a:t> Una vez que el interesado cuente con el dictamen favorable, lo presentará ante la autoridad aduanera, directamente a la Administración Central de Regulación Aduanera </a:t>
            </a:r>
            <a:endParaRPr lang="es-MX" sz="2000" b="1" dirty="0">
              <a:solidFill>
                <a:srgbClr val="003D7A"/>
              </a:solidFill>
            </a:endParaRPr>
          </a:p>
        </p:txBody>
      </p:sp>
      <p:sp>
        <p:nvSpPr>
          <p:cNvPr id="18" name="Rectangle 2"/>
          <p:cNvSpPr txBox="1">
            <a:spLocks noChangeArrowheads="1"/>
          </p:cNvSpPr>
          <p:nvPr/>
        </p:nvSpPr>
        <p:spPr>
          <a:xfrm>
            <a:off x="0" y="0"/>
            <a:ext cx="9144000" cy="704850"/>
          </a:xfrm>
          <a:prstGeom prst="rect">
            <a:avLst/>
          </a:prstGeom>
        </p:spPr>
        <p:txBody>
          <a:bodyPr/>
          <a:lstStyle/>
          <a:p>
            <a:pPr algn="ctr" eaLnBrk="0" hangingPunct="0">
              <a:defRPr/>
            </a:pPr>
            <a:r>
              <a:rPr lang="es-MX" sz="2400" kern="0" dirty="0">
                <a:solidFill>
                  <a:srgbClr val="00478E"/>
                </a:solidFill>
                <a:effectLst>
                  <a:outerShdw blurRad="38100" dist="38100" dir="2700000" algn="tl">
                    <a:srgbClr val="C0C0C0"/>
                  </a:outerShdw>
                </a:effectLst>
                <a:latin typeface="Century Gothic" pitchFamily="34" charset="0"/>
                <a:cs typeface="+mn-cs"/>
              </a:rPr>
              <a:t>Almanza Villarreal Agencia Aduanal, S.C.</a:t>
            </a:r>
          </a:p>
        </p:txBody>
      </p:sp>
      <p:pic>
        <p:nvPicPr>
          <p:cNvPr id="131088" name="Picture 5"/>
          <p:cNvPicPr>
            <a:picLocks noChangeAspect="1" noChangeArrowheads="1"/>
          </p:cNvPicPr>
          <p:nvPr/>
        </p:nvPicPr>
        <p:blipFill>
          <a:blip r:embed="rId3" cstate="print"/>
          <a:srcRect l="2022" t="39258" r="65993" b="28516"/>
          <a:stretch>
            <a:fillRect/>
          </a:stretch>
        </p:blipFill>
        <p:spPr bwMode="auto">
          <a:xfrm>
            <a:off x="1571625" y="6286500"/>
            <a:ext cx="1004888" cy="571500"/>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47"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animEffect transition="in" filter="fade">
                                      <p:cBhvr>
                                        <p:cTn id="9" dur="1000"/>
                                        <p:tgtEl>
                                          <p:spTgt spid="20"/>
                                        </p:tgtEl>
                                      </p:cBhvr>
                                    </p:animEffect>
                                    <p:anim calcmode="lin" valueType="num">
                                      <p:cBhvr>
                                        <p:cTn id="10" dur="1000" fill="hold"/>
                                        <p:tgtEl>
                                          <p:spTgt spid="20"/>
                                        </p:tgtEl>
                                        <p:attrNameLst>
                                          <p:attrName>ppt_x</p:attrName>
                                        </p:attrNameLst>
                                      </p:cBhvr>
                                      <p:tavLst>
                                        <p:tav tm="0">
                                          <p:val>
                                            <p:strVal val="#ppt_x"/>
                                          </p:val>
                                        </p:tav>
                                        <p:tav tm="100000">
                                          <p:val>
                                            <p:strVal val="#ppt_x"/>
                                          </p:val>
                                        </p:tav>
                                      </p:tavLst>
                                    </p:anim>
                                    <p:anim calcmode="lin" valueType="num">
                                      <p:cBhvr>
                                        <p:cTn id="11" dur="1000" fill="hold"/>
                                        <p:tgtEl>
                                          <p:spTgt spid="20"/>
                                        </p:tgtEl>
                                        <p:attrNameLst>
                                          <p:attrName>ppt_y</p:attrName>
                                        </p:attrNameLst>
                                      </p:cBhvr>
                                      <p:tavLst>
                                        <p:tav tm="0">
                                          <p:val>
                                            <p:strVal val="#ppt_y-.1"/>
                                          </p:val>
                                        </p:tav>
                                        <p:tav tm="100000">
                                          <p:val>
                                            <p:strVal val="#ppt_y"/>
                                          </p:val>
                                        </p:tav>
                                      </p:tavLst>
                                    </p:anim>
                                  </p:childTnLst>
                                </p:cTn>
                              </p:par>
                              <p:par>
                                <p:cTn id="12" presetID="47" presetClass="entr" presetSubtype="0" fill="hold" grpId="0" nodeType="with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fade">
                                      <p:cBhvr>
                                        <p:cTn id="14" dur="1000"/>
                                        <p:tgtEl>
                                          <p:spTgt spid="25"/>
                                        </p:tgtEl>
                                      </p:cBhvr>
                                    </p:animEffect>
                                    <p:anim calcmode="lin" valueType="num">
                                      <p:cBhvr>
                                        <p:cTn id="15" dur="1000" fill="hold"/>
                                        <p:tgtEl>
                                          <p:spTgt spid="25"/>
                                        </p:tgtEl>
                                        <p:attrNameLst>
                                          <p:attrName>ppt_x</p:attrName>
                                        </p:attrNameLst>
                                      </p:cBhvr>
                                      <p:tavLst>
                                        <p:tav tm="0">
                                          <p:val>
                                            <p:strVal val="#ppt_x"/>
                                          </p:val>
                                        </p:tav>
                                        <p:tav tm="100000">
                                          <p:val>
                                            <p:strVal val="#ppt_x"/>
                                          </p:val>
                                        </p:tav>
                                      </p:tavLst>
                                    </p:anim>
                                    <p:anim calcmode="lin" valueType="num">
                                      <p:cBhvr>
                                        <p:cTn id="1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fade">
                                      <p:cBhvr>
                                        <p:cTn id="26" dur="1000"/>
                                        <p:tgtEl>
                                          <p:spTgt spid="26"/>
                                        </p:tgtEl>
                                      </p:cBhvr>
                                    </p:animEffect>
                                    <p:anim calcmode="lin" valueType="num">
                                      <p:cBhvr>
                                        <p:cTn id="27" dur="1000" fill="hold"/>
                                        <p:tgtEl>
                                          <p:spTgt spid="26"/>
                                        </p:tgtEl>
                                        <p:attrNameLst>
                                          <p:attrName>ppt_x</p:attrName>
                                        </p:attrNameLst>
                                      </p:cBhvr>
                                      <p:tavLst>
                                        <p:tav tm="0">
                                          <p:val>
                                            <p:strVal val="#ppt_x"/>
                                          </p:val>
                                        </p:tav>
                                        <p:tav tm="100000">
                                          <p:val>
                                            <p:strVal val="#ppt_x"/>
                                          </p:val>
                                        </p:tav>
                                      </p:tavLst>
                                    </p:anim>
                                    <p:anim calcmode="lin" valueType="num">
                                      <p:cBhvr>
                                        <p:cTn id="2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0" grpId="0"/>
      <p:bldP spid="24" grpId="0"/>
      <p:bldP spid="25" grpId="0" animBg="1"/>
      <p:bldP spid="26" grpId="0" animBg="1"/>
    </p:bld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p:cNvSpPr txBox="1">
            <a:spLocks noChangeArrowheads="1"/>
          </p:cNvSpPr>
          <p:nvPr/>
        </p:nvSpPr>
        <p:spPr>
          <a:xfrm>
            <a:off x="1490663" y="347663"/>
            <a:ext cx="6321425" cy="704850"/>
          </a:xfrm>
          <a:prstGeom prst="rect">
            <a:avLst/>
          </a:prstGeom>
        </p:spPr>
        <p:txBody>
          <a:bodyPr/>
          <a:lstStyle/>
          <a:p>
            <a:pPr algn="ctr" eaLnBrk="0" hangingPunct="0">
              <a:defRPr/>
            </a:pPr>
            <a:endParaRPr lang="es-ES" sz="3800" kern="0" dirty="0">
              <a:solidFill>
                <a:srgbClr val="00478E"/>
              </a:solidFill>
              <a:effectLst>
                <a:outerShdw blurRad="38100" dist="38100" dir="2700000" algn="tl">
                  <a:srgbClr val="C0C0C0"/>
                </a:outerShdw>
              </a:effectLst>
              <a:latin typeface="Century Gothic" pitchFamily="34" charset="0"/>
              <a:ea typeface="+mj-ea"/>
              <a:cs typeface="+mj-cs"/>
            </a:endParaRPr>
          </a:p>
        </p:txBody>
      </p:sp>
      <p:cxnSp>
        <p:nvCxnSpPr>
          <p:cNvPr id="11" name="10 Conector recto"/>
          <p:cNvCxnSpPr/>
          <p:nvPr/>
        </p:nvCxnSpPr>
        <p:spPr>
          <a:xfrm rot="5400000">
            <a:off x="7786688" y="5572125"/>
            <a:ext cx="2571750"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3" name="12 Conector recto"/>
          <p:cNvCxnSpPr/>
          <p:nvPr/>
        </p:nvCxnSpPr>
        <p:spPr>
          <a:xfrm rot="5400000">
            <a:off x="7786687" y="5643563"/>
            <a:ext cx="24288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4" name="13 Conector recto"/>
          <p:cNvCxnSpPr/>
          <p:nvPr/>
        </p:nvCxnSpPr>
        <p:spPr>
          <a:xfrm rot="5400000">
            <a:off x="7858125" y="5786438"/>
            <a:ext cx="214312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5" name="14 Conector recto"/>
          <p:cNvCxnSpPr/>
          <p:nvPr/>
        </p:nvCxnSpPr>
        <p:spPr>
          <a:xfrm>
            <a:off x="5429250" y="6715125"/>
            <a:ext cx="3714750"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6" name="15 Conector recto"/>
          <p:cNvCxnSpPr/>
          <p:nvPr/>
        </p:nvCxnSpPr>
        <p:spPr>
          <a:xfrm>
            <a:off x="6143625" y="6643688"/>
            <a:ext cx="30003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7" name="16 Conector recto"/>
          <p:cNvCxnSpPr/>
          <p:nvPr/>
        </p:nvCxnSpPr>
        <p:spPr>
          <a:xfrm>
            <a:off x="6715125" y="6572250"/>
            <a:ext cx="24288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sp>
        <p:nvSpPr>
          <p:cNvPr id="18" name="Rectangle 2"/>
          <p:cNvSpPr txBox="1">
            <a:spLocks noChangeArrowheads="1"/>
          </p:cNvSpPr>
          <p:nvPr/>
        </p:nvSpPr>
        <p:spPr>
          <a:xfrm>
            <a:off x="0" y="0"/>
            <a:ext cx="9144000" cy="704850"/>
          </a:xfrm>
          <a:prstGeom prst="rect">
            <a:avLst/>
          </a:prstGeom>
        </p:spPr>
        <p:txBody>
          <a:bodyPr/>
          <a:lstStyle/>
          <a:p>
            <a:pPr algn="ctr" eaLnBrk="0" hangingPunct="0">
              <a:defRPr/>
            </a:pPr>
            <a:r>
              <a:rPr lang="es-MX" sz="2400" kern="0" dirty="0">
                <a:solidFill>
                  <a:srgbClr val="00478E"/>
                </a:solidFill>
                <a:effectLst>
                  <a:outerShdw blurRad="38100" dist="38100" dir="2700000" algn="tl">
                    <a:srgbClr val="C0C0C0"/>
                  </a:outerShdw>
                </a:effectLst>
                <a:latin typeface="Century Gothic" pitchFamily="34" charset="0"/>
                <a:cs typeface="+mn-cs"/>
              </a:rPr>
              <a:t>Almanza Villarreal Agencia Aduanal, S.C.</a:t>
            </a:r>
          </a:p>
        </p:txBody>
      </p:sp>
      <p:sp>
        <p:nvSpPr>
          <p:cNvPr id="19" name="18 CuadroTexto"/>
          <p:cNvSpPr txBox="1">
            <a:spLocks noChangeArrowheads="1"/>
          </p:cNvSpPr>
          <p:nvPr/>
        </p:nvSpPr>
        <p:spPr bwMode="auto">
          <a:xfrm>
            <a:off x="539750" y="1844675"/>
            <a:ext cx="8072438" cy="1108075"/>
          </a:xfrm>
          <a:prstGeom prst="rect">
            <a:avLst/>
          </a:prstGeom>
          <a:noFill/>
          <a:ln w="9525">
            <a:noFill/>
            <a:miter lim="800000"/>
            <a:headEnd/>
            <a:tailEnd/>
          </a:ln>
        </p:spPr>
        <p:txBody>
          <a:bodyPr>
            <a:spAutoFit/>
          </a:bodyPr>
          <a:lstStyle/>
          <a:p>
            <a:pPr algn="just" eaLnBrk="0" hangingPunct="0">
              <a:buFont typeface="Wingdings" pitchFamily="2" charset="2"/>
              <a:buChar char="Ø"/>
            </a:pPr>
            <a:r>
              <a:rPr lang="es-MX" sz="2200" b="1">
                <a:solidFill>
                  <a:srgbClr val="003D7A"/>
                </a:solidFill>
                <a:latin typeface="Century Gothic" pitchFamily="34" charset="0"/>
              </a:rPr>
              <a:t>La visita  de autoridades del NEEC se enfoca a la revisión de los estándares mínimos en materia de seguridad. </a:t>
            </a:r>
          </a:p>
        </p:txBody>
      </p:sp>
      <p:sp>
        <p:nvSpPr>
          <p:cNvPr id="21" name="20 CuadroTexto"/>
          <p:cNvSpPr txBox="1">
            <a:spLocks noChangeArrowheads="1"/>
          </p:cNvSpPr>
          <p:nvPr/>
        </p:nvSpPr>
        <p:spPr bwMode="auto">
          <a:xfrm>
            <a:off x="468313" y="3230563"/>
            <a:ext cx="8072437" cy="769937"/>
          </a:xfrm>
          <a:prstGeom prst="rect">
            <a:avLst/>
          </a:prstGeom>
          <a:noFill/>
          <a:ln w="9525">
            <a:noFill/>
            <a:miter lim="800000"/>
            <a:headEnd/>
            <a:tailEnd/>
          </a:ln>
        </p:spPr>
        <p:txBody>
          <a:bodyPr>
            <a:spAutoFit/>
          </a:bodyPr>
          <a:lstStyle/>
          <a:p>
            <a:pPr algn="just" eaLnBrk="0" hangingPunct="0">
              <a:buFont typeface="Wingdings" pitchFamily="2" charset="2"/>
              <a:buChar char="Ø"/>
            </a:pPr>
            <a:r>
              <a:rPr lang="es-MX" sz="2200" b="1">
                <a:solidFill>
                  <a:srgbClr val="003D7A"/>
                </a:solidFill>
                <a:latin typeface="Century Gothic" pitchFamily="34" charset="0"/>
              </a:rPr>
              <a:t>El NEEC, no tendrá un régimen sancionatorio adicional al que ya existe dentro de la legislación nacional.</a:t>
            </a:r>
          </a:p>
        </p:txBody>
      </p:sp>
      <p:sp>
        <p:nvSpPr>
          <p:cNvPr id="22" name="21 CuadroTexto"/>
          <p:cNvSpPr txBox="1">
            <a:spLocks noChangeArrowheads="1"/>
          </p:cNvSpPr>
          <p:nvPr/>
        </p:nvSpPr>
        <p:spPr bwMode="auto">
          <a:xfrm>
            <a:off x="465138" y="4214813"/>
            <a:ext cx="8001000" cy="1784350"/>
          </a:xfrm>
          <a:prstGeom prst="rect">
            <a:avLst/>
          </a:prstGeom>
          <a:noFill/>
          <a:ln w="9525">
            <a:noFill/>
            <a:miter lim="800000"/>
            <a:headEnd/>
            <a:tailEnd/>
          </a:ln>
        </p:spPr>
        <p:txBody>
          <a:bodyPr>
            <a:spAutoFit/>
          </a:bodyPr>
          <a:lstStyle/>
          <a:p>
            <a:pPr algn="just" eaLnBrk="0" hangingPunct="0"/>
            <a:endParaRPr lang="es-MX" sz="2200" b="1">
              <a:solidFill>
                <a:srgbClr val="003D7A"/>
              </a:solidFill>
              <a:latin typeface="Century Gothic" pitchFamily="34" charset="0"/>
            </a:endParaRPr>
          </a:p>
          <a:p>
            <a:pPr algn="just" eaLnBrk="0" hangingPunct="0">
              <a:buFont typeface="Wingdings" pitchFamily="2" charset="2"/>
              <a:buChar char="Ø"/>
            </a:pPr>
            <a:r>
              <a:rPr lang="es-MX" sz="2200" b="1">
                <a:solidFill>
                  <a:srgbClr val="003D7A"/>
                </a:solidFill>
                <a:latin typeface="Century Gothic" pitchFamily="34" charset="0"/>
              </a:rPr>
              <a:t>El NEEC iniciará en su primera etapa con empresas importadoras y exportadoras, con el tiempo se irán incluyendo los demás actores de la cadena de suministros.</a:t>
            </a:r>
          </a:p>
        </p:txBody>
      </p:sp>
      <p:sp>
        <p:nvSpPr>
          <p:cNvPr id="132109" name="1 Título"/>
          <p:cNvSpPr>
            <a:spLocks noGrp="1"/>
          </p:cNvSpPr>
          <p:nvPr>
            <p:ph type="title"/>
          </p:nvPr>
        </p:nvSpPr>
        <p:spPr>
          <a:xfrm>
            <a:off x="1643063" y="333375"/>
            <a:ext cx="5835650" cy="846138"/>
          </a:xfrm>
        </p:spPr>
        <p:txBody>
          <a:bodyPr/>
          <a:lstStyle/>
          <a:p>
            <a:pPr algn="ctr"/>
            <a:r>
              <a:rPr lang="es-MX" smtClean="0"/>
              <a:t>Notas:</a:t>
            </a:r>
          </a:p>
        </p:txBody>
      </p:sp>
      <p:pic>
        <p:nvPicPr>
          <p:cNvPr id="132110" name="Picture 5"/>
          <p:cNvPicPr>
            <a:picLocks noChangeAspect="1" noChangeArrowheads="1"/>
          </p:cNvPicPr>
          <p:nvPr/>
        </p:nvPicPr>
        <p:blipFill>
          <a:blip r:embed="rId3" cstate="print"/>
          <a:srcRect l="2022" t="39258" r="65993" b="28516"/>
          <a:stretch>
            <a:fillRect/>
          </a:stretch>
        </p:blipFill>
        <p:spPr bwMode="auto">
          <a:xfrm>
            <a:off x="1571625" y="6286500"/>
            <a:ext cx="1004888" cy="571500"/>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fade">
                                      <p:cBhvr>
                                        <p:cTn id="14" dur="1000"/>
                                        <p:tgtEl>
                                          <p:spTgt spid="21"/>
                                        </p:tgtEl>
                                      </p:cBhvr>
                                    </p:animEffect>
                                    <p:anim calcmode="lin" valueType="num">
                                      <p:cBhvr>
                                        <p:cTn id="15" dur="1000" fill="hold"/>
                                        <p:tgtEl>
                                          <p:spTgt spid="21"/>
                                        </p:tgtEl>
                                        <p:attrNameLst>
                                          <p:attrName>ppt_x</p:attrName>
                                        </p:attrNameLst>
                                      </p:cBhvr>
                                      <p:tavLst>
                                        <p:tav tm="0">
                                          <p:val>
                                            <p:strVal val="#ppt_x"/>
                                          </p:val>
                                        </p:tav>
                                        <p:tav tm="100000">
                                          <p:val>
                                            <p:strVal val="#ppt_x"/>
                                          </p:val>
                                        </p:tav>
                                      </p:tavLst>
                                    </p:anim>
                                    <p:anim calcmode="lin" valueType="num">
                                      <p:cBhvr>
                                        <p:cTn id="16"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1000"/>
                                        <p:tgtEl>
                                          <p:spTgt spid="22"/>
                                        </p:tgtEl>
                                      </p:cBhvr>
                                    </p:animEffect>
                                    <p:anim calcmode="lin" valueType="num">
                                      <p:cBhvr>
                                        <p:cTn id="22" dur="1000" fill="hold"/>
                                        <p:tgtEl>
                                          <p:spTgt spid="22"/>
                                        </p:tgtEl>
                                        <p:attrNameLst>
                                          <p:attrName>ppt_x</p:attrName>
                                        </p:attrNameLst>
                                      </p:cBhvr>
                                      <p:tavLst>
                                        <p:tav tm="0">
                                          <p:val>
                                            <p:strVal val="#ppt_x"/>
                                          </p:val>
                                        </p:tav>
                                        <p:tav tm="100000">
                                          <p:val>
                                            <p:strVal val="#ppt_x"/>
                                          </p:val>
                                        </p:tav>
                                      </p:tavLst>
                                    </p:anim>
                                    <p:anim calcmode="lin" valueType="num">
                                      <p:cBhvr>
                                        <p:cTn id="23"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1" grpId="0"/>
      <p:bldP spid="22" grpId="0"/>
    </p:bld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Text Box 11"/>
          <p:cNvSpPr txBox="1">
            <a:spLocks noChangeArrowheads="1"/>
          </p:cNvSpPr>
          <p:nvPr/>
        </p:nvSpPr>
        <p:spPr bwMode="auto">
          <a:xfrm>
            <a:off x="1403350" y="981075"/>
            <a:ext cx="6192838" cy="366713"/>
          </a:xfrm>
          <a:prstGeom prst="rect">
            <a:avLst/>
          </a:prstGeom>
          <a:noFill/>
          <a:ln w="9525">
            <a:noFill/>
            <a:miter lim="800000"/>
            <a:headEnd/>
            <a:tailEnd/>
          </a:ln>
        </p:spPr>
        <p:txBody>
          <a:bodyPr>
            <a:spAutoFit/>
          </a:bodyPr>
          <a:lstStyle/>
          <a:p>
            <a:pPr eaLnBrk="0" hangingPunct="0">
              <a:spcBef>
                <a:spcPct val="50000"/>
              </a:spcBef>
            </a:pPr>
            <a:endParaRPr lang="en-US"/>
          </a:p>
        </p:txBody>
      </p:sp>
      <p:sp>
        <p:nvSpPr>
          <p:cNvPr id="12" name="Rectangle 2"/>
          <p:cNvSpPr txBox="1">
            <a:spLocks noChangeArrowheads="1"/>
          </p:cNvSpPr>
          <p:nvPr/>
        </p:nvSpPr>
        <p:spPr>
          <a:xfrm>
            <a:off x="1490663" y="347663"/>
            <a:ext cx="6321425" cy="704850"/>
          </a:xfrm>
          <a:prstGeom prst="rect">
            <a:avLst/>
          </a:prstGeom>
        </p:spPr>
        <p:txBody>
          <a:bodyPr/>
          <a:lstStyle/>
          <a:p>
            <a:pPr algn="ctr" eaLnBrk="0" hangingPunct="0">
              <a:defRPr/>
            </a:pPr>
            <a:endParaRPr lang="es-ES" sz="3800" kern="0" dirty="0">
              <a:solidFill>
                <a:srgbClr val="00478E"/>
              </a:solidFill>
              <a:effectLst>
                <a:outerShdw blurRad="38100" dist="38100" dir="2700000" algn="tl">
                  <a:srgbClr val="C0C0C0"/>
                </a:outerShdw>
              </a:effectLst>
              <a:latin typeface="Century Gothic" pitchFamily="34" charset="0"/>
              <a:ea typeface="+mj-ea"/>
              <a:cs typeface="+mj-cs"/>
            </a:endParaRPr>
          </a:p>
        </p:txBody>
      </p:sp>
      <p:cxnSp>
        <p:nvCxnSpPr>
          <p:cNvPr id="11" name="10 Conector recto"/>
          <p:cNvCxnSpPr/>
          <p:nvPr/>
        </p:nvCxnSpPr>
        <p:spPr>
          <a:xfrm rot="5400000">
            <a:off x="7786688" y="5572125"/>
            <a:ext cx="2571750"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3" name="12 Conector recto"/>
          <p:cNvCxnSpPr/>
          <p:nvPr/>
        </p:nvCxnSpPr>
        <p:spPr>
          <a:xfrm rot="5400000">
            <a:off x="7786687" y="5643563"/>
            <a:ext cx="24288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4" name="13 Conector recto"/>
          <p:cNvCxnSpPr/>
          <p:nvPr/>
        </p:nvCxnSpPr>
        <p:spPr>
          <a:xfrm rot="5400000">
            <a:off x="7858125" y="5786438"/>
            <a:ext cx="214312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5" name="14 Conector recto"/>
          <p:cNvCxnSpPr/>
          <p:nvPr/>
        </p:nvCxnSpPr>
        <p:spPr>
          <a:xfrm>
            <a:off x="5429250" y="6715125"/>
            <a:ext cx="3714750"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6" name="15 Conector recto"/>
          <p:cNvCxnSpPr/>
          <p:nvPr/>
        </p:nvCxnSpPr>
        <p:spPr>
          <a:xfrm>
            <a:off x="6143625" y="6643688"/>
            <a:ext cx="30003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7" name="16 Conector recto"/>
          <p:cNvCxnSpPr/>
          <p:nvPr/>
        </p:nvCxnSpPr>
        <p:spPr>
          <a:xfrm>
            <a:off x="6715125" y="6572250"/>
            <a:ext cx="24288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sp>
        <p:nvSpPr>
          <p:cNvPr id="18" name="Rectangle 2"/>
          <p:cNvSpPr txBox="1">
            <a:spLocks noChangeArrowheads="1"/>
          </p:cNvSpPr>
          <p:nvPr/>
        </p:nvSpPr>
        <p:spPr>
          <a:xfrm>
            <a:off x="0" y="0"/>
            <a:ext cx="9144000" cy="704850"/>
          </a:xfrm>
          <a:prstGeom prst="rect">
            <a:avLst/>
          </a:prstGeom>
        </p:spPr>
        <p:txBody>
          <a:bodyPr/>
          <a:lstStyle/>
          <a:p>
            <a:pPr algn="ctr" eaLnBrk="0" hangingPunct="0">
              <a:defRPr/>
            </a:pPr>
            <a:r>
              <a:rPr lang="es-MX" sz="2400" kern="0" dirty="0">
                <a:solidFill>
                  <a:srgbClr val="00478E"/>
                </a:solidFill>
                <a:effectLst>
                  <a:outerShdw blurRad="38100" dist="38100" dir="2700000" algn="tl">
                    <a:srgbClr val="C0C0C0"/>
                  </a:outerShdw>
                </a:effectLst>
                <a:latin typeface="Century Gothic" pitchFamily="34" charset="0"/>
                <a:cs typeface="+mn-cs"/>
              </a:rPr>
              <a:t>Almanza Villarreal Agencia Aduanal, S.C.</a:t>
            </a:r>
          </a:p>
        </p:txBody>
      </p:sp>
      <p:sp>
        <p:nvSpPr>
          <p:cNvPr id="23" name="22 CuadroTexto"/>
          <p:cNvSpPr txBox="1">
            <a:spLocks noChangeArrowheads="1"/>
          </p:cNvSpPr>
          <p:nvPr/>
        </p:nvSpPr>
        <p:spPr bwMode="auto">
          <a:xfrm>
            <a:off x="646113" y="3389313"/>
            <a:ext cx="8001000" cy="769937"/>
          </a:xfrm>
          <a:prstGeom prst="rect">
            <a:avLst/>
          </a:prstGeom>
          <a:noFill/>
          <a:ln w="9525">
            <a:noFill/>
            <a:miter lim="800000"/>
            <a:headEnd/>
            <a:tailEnd/>
          </a:ln>
        </p:spPr>
        <p:txBody>
          <a:bodyPr>
            <a:spAutoFit/>
          </a:bodyPr>
          <a:lstStyle/>
          <a:p>
            <a:pPr algn="just" eaLnBrk="0" hangingPunct="0"/>
            <a:endParaRPr lang="es-MX" sz="2200" b="1">
              <a:solidFill>
                <a:srgbClr val="003D7A"/>
              </a:solidFill>
              <a:latin typeface="Century Gothic" pitchFamily="34" charset="0"/>
            </a:endParaRPr>
          </a:p>
          <a:p>
            <a:pPr algn="just" eaLnBrk="0" hangingPunct="0">
              <a:buFont typeface="Wingdings" pitchFamily="2" charset="2"/>
              <a:buChar char="Ø"/>
            </a:pPr>
            <a:r>
              <a:rPr lang="es-MX" sz="2200" b="1">
                <a:solidFill>
                  <a:srgbClr val="003D7A"/>
                </a:solidFill>
                <a:latin typeface="Century Gothic" pitchFamily="34" charset="0"/>
              </a:rPr>
              <a:t>El NEEC tendrá una vigencia de un año.</a:t>
            </a:r>
          </a:p>
        </p:txBody>
      </p:sp>
      <p:sp>
        <p:nvSpPr>
          <p:cNvPr id="133132" name="1 Título"/>
          <p:cNvSpPr>
            <a:spLocks noGrp="1"/>
          </p:cNvSpPr>
          <p:nvPr>
            <p:ph type="title"/>
          </p:nvPr>
        </p:nvSpPr>
        <p:spPr>
          <a:xfrm>
            <a:off x="1571625" y="404813"/>
            <a:ext cx="5835650" cy="846137"/>
          </a:xfrm>
        </p:spPr>
        <p:txBody>
          <a:bodyPr/>
          <a:lstStyle/>
          <a:p>
            <a:pPr algn="ctr"/>
            <a:r>
              <a:rPr lang="es-MX" smtClean="0"/>
              <a:t>Notas:</a:t>
            </a:r>
          </a:p>
        </p:txBody>
      </p:sp>
      <p:sp>
        <p:nvSpPr>
          <p:cNvPr id="25" name="24 CuadroTexto"/>
          <p:cNvSpPr txBox="1">
            <a:spLocks noChangeArrowheads="1"/>
          </p:cNvSpPr>
          <p:nvPr/>
        </p:nvSpPr>
        <p:spPr bwMode="auto">
          <a:xfrm>
            <a:off x="650875" y="4359275"/>
            <a:ext cx="8001000" cy="769938"/>
          </a:xfrm>
          <a:prstGeom prst="rect">
            <a:avLst/>
          </a:prstGeom>
          <a:noFill/>
          <a:ln w="9525">
            <a:noFill/>
            <a:miter lim="800000"/>
            <a:headEnd/>
            <a:tailEnd/>
          </a:ln>
        </p:spPr>
        <p:txBody>
          <a:bodyPr>
            <a:spAutoFit/>
          </a:bodyPr>
          <a:lstStyle/>
          <a:p>
            <a:pPr algn="just" eaLnBrk="0" hangingPunct="0"/>
            <a:endParaRPr lang="es-MX" sz="2200" b="1">
              <a:solidFill>
                <a:srgbClr val="003D7A"/>
              </a:solidFill>
              <a:latin typeface="Century Gothic" pitchFamily="34" charset="0"/>
            </a:endParaRPr>
          </a:p>
          <a:p>
            <a:pPr algn="just" eaLnBrk="0" hangingPunct="0">
              <a:buFont typeface="Wingdings" pitchFamily="2" charset="2"/>
              <a:buChar char="Ø"/>
            </a:pPr>
            <a:r>
              <a:rPr lang="es-MX" sz="2200" b="1">
                <a:solidFill>
                  <a:srgbClr val="003D7A"/>
                </a:solidFill>
                <a:latin typeface="Century Gothic" pitchFamily="34" charset="0"/>
              </a:rPr>
              <a:t>El NEEC entra en vigor el día 2 de Enero del 2012.</a:t>
            </a:r>
          </a:p>
        </p:txBody>
      </p:sp>
      <p:pic>
        <p:nvPicPr>
          <p:cNvPr id="133134" name="Picture 5"/>
          <p:cNvPicPr>
            <a:picLocks noChangeAspect="1" noChangeArrowheads="1"/>
          </p:cNvPicPr>
          <p:nvPr/>
        </p:nvPicPr>
        <p:blipFill>
          <a:blip r:embed="rId3" cstate="print"/>
          <a:srcRect l="2022" t="39258" r="65993" b="28516"/>
          <a:stretch>
            <a:fillRect/>
          </a:stretch>
        </p:blipFill>
        <p:spPr bwMode="auto">
          <a:xfrm>
            <a:off x="1571625" y="6286500"/>
            <a:ext cx="1004888" cy="571500"/>
          </a:xfrm>
          <a:prstGeom prst="rect">
            <a:avLst/>
          </a:prstGeom>
          <a:noFill/>
          <a:ln w="9525">
            <a:noFill/>
            <a:miter lim="800000"/>
            <a:headEnd/>
            <a:tailEnd/>
          </a:ln>
        </p:spPr>
      </p:pic>
      <p:sp>
        <p:nvSpPr>
          <p:cNvPr id="20" name="24 CuadroTexto"/>
          <p:cNvSpPr txBox="1">
            <a:spLocks noChangeArrowheads="1"/>
          </p:cNvSpPr>
          <p:nvPr/>
        </p:nvSpPr>
        <p:spPr bwMode="auto">
          <a:xfrm>
            <a:off x="650875" y="2133600"/>
            <a:ext cx="8169275" cy="1108075"/>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a:defRPr/>
            </a:pPr>
            <a:endParaRPr lang="es-MX" sz="2200" b="1" dirty="0" smtClean="0">
              <a:solidFill>
                <a:srgbClr val="003D7A"/>
              </a:solidFill>
              <a:latin typeface="Century Gothic" pitchFamily="34" charset="0"/>
            </a:endParaRPr>
          </a:p>
          <a:p>
            <a:pPr algn="just">
              <a:buFont typeface="Wingdings" pitchFamily="2" charset="2"/>
              <a:buChar char="Ø"/>
              <a:defRPr/>
            </a:pPr>
            <a:r>
              <a:rPr lang="es-MX" sz="2200" b="1" dirty="0" smtClean="0">
                <a:solidFill>
                  <a:schemeClr val="tx2"/>
                </a:solidFill>
                <a:latin typeface="+mn-lt"/>
              </a:rPr>
              <a:t>Es necesario obtener </a:t>
            </a:r>
            <a:r>
              <a:rPr lang="en-US" sz="2200" b="1" dirty="0" err="1" smtClean="0">
                <a:solidFill>
                  <a:schemeClr val="tx2"/>
                </a:solidFill>
                <a:latin typeface="+mn-lt"/>
              </a:rPr>
              <a:t>opinión</a:t>
            </a:r>
            <a:r>
              <a:rPr lang="en-US" sz="2200" b="1" dirty="0" smtClean="0">
                <a:solidFill>
                  <a:schemeClr val="tx2"/>
                </a:solidFill>
                <a:latin typeface="+mn-lt"/>
              </a:rPr>
              <a:t> </a:t>
            </a:r>
            <a:r>
              <a:rPr lang="en-US" sz="2200" b="1" dirty="0" err="1" smtClean="0">
                <a:solidFill>
                  <a:schemeClr val="tx2"/>
                </a:solidFill>
                <a:latin typeface="+mn-lt"/>
              </a:rPr>
              <a:t>positiva</a:t>
            </a:r>
            <a:r>
              <a:rPr lang="en-US" sz="2200" b="1" dirty="0" smtClean="0">
                <a:solidFill>
                  <a:schemeClr val="tx2"/>
                </a:solidFill>
                <a:latin typeface="+mn-lt"/>
              </a:rPr>
              <a:t> </a:t>
            </a:r>
            <a:r>
              <a:rPr lang="en-US" sz="2200" b="1" dirty="0" err="1" smtClean="0">
                <a:solidFill>
                  <a:schemeClr val="tx2"/>
                </a:solidFill>
                <a:latin typeface="+mn-lt"/>
              </a:rPr>
              <a:t>sobre</a:t>
            </a:r>
            <a:r>
              <a:rPr lang="en-US" sz="2200" b="1" dirty="0" smtClean="0">
                <a:solidFill>
                  <a:schemeClr val="tx2"/>
                </a:solidFill>
                <a:latin typeface="+mn-lt"/>
              </a:rPr>
              <a:t> el </a:t>
            </a:r>
            <a:r>
              <a:rPr lang="en-US" sz="2200" b="1" dirty="0" err="1" smtClean="0">
                <a:solidFill>
                  <a:schemeClr val="tx2"/>
                </a:solidFill>
                <a:latin typeface="+mn-lt"/>
              </a:rPr>
              <a:t>cumplimiento</a:t>
            </a:r>
            <a:r>
              <a:rPr lang="en-US" sz="2200" b="1" dirty="0" smtClean="0">
                <a:solidFill>
                  <a:schemeClr val="tx2"/>
                </a:solidFill>
                <a:latin typeface="+mn-lt"/>
              </a:rPr>
              <a:t> de </a:t>
            </a:r>
            <a:r>
              <a:rPr lang="en-US" sz="2200" b="1" dirty="0" err="1" smtClean="0">
                <a:solidFill>
                  <a:schemeClr val="tx2"/>
                </a:solidFill>
                <a:latin typeface="+mn-lt"/>
              </a:rPr>
              <a:t>obligaciones</a:t>
            </a:r>
            <a:r>
              <a:rPr lang="en-US" sz="2200" b="1" dirty="0" smtClean="0">
                <a:solidFill>
                  <a:schemeClr val="tx2"/>
                </a:solidFill>
                <a:latin typeface="+mn-lt"/>
              </a:rPr>
              <a:t> </a:t>
            </a:r>
            <a:r>
              <a:rPr lang="en-US" sz="2200" b="1" dirty="0" err="1" smtClean="0">
                <a:solidFill>
                  <a:schemeClr val="tx2"/>
                </a:solidFill>
                <a:latin typeface="+mn-lt"/>
              </a:rPr>
              <a:t>fiscales</a:t>
            </a:r>
            <a:r>
              <a:rPr lang="en-US" sz="2200" b="1" dirty="0" smtClean="0">
                <a:solidFill>
                  <a:schemeClr val="tx2"/>
                </a:solidFill>
                <a:latin typeface="+mn-lt"/>
              </a:rPr>
              <a:t>.</a:t>
            </a:r>
            <a:endParaRPr lang="es-MX" sz="2200" b="1" dirty="0" smtClean="0">
              <a:solidFill>
                <a:schemeClr val="tx2"/>
              </a:solidFill>
              <a:latin typeface="+mn-lt"/>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1000"/>
                                        <p:tgtEl>
                                          <p:spTgt spid="23"/>
                                        </p:tgtEl>
                                      </p:cBhvr>
                                    </p:animEffect>
                                    <p:anim calcmode="lin" valueType="num">
                                      <p:cBhvr>
                                        <p:cTn id="15" dur="1000" fill="hold"/>
                                        <p:tgtEl>
                                          <p:spTgt spid="23"/>
                                        </p:tgtEl>
                                        <p:attrNameLst>
                                          <p:attrName>ppt_x</p:attrName>
                                        </p:attrNameLst>
                                      </p:cBhvr>
                                      <p:tavLst>
                                        <p:tav tm="0">
                                          <p:val>
                                            <p:strVal val="#ppt_x"/>
                                          </p:val>
                                        </p:tav>
                                        <p:tav tm="100000">
                                          <p:val>
                                            <p:strVal val="#ppt_x"/>
                                          </p:val>
                                        </p:tav>
                                      </p:tavLst>
                                    </p:anim>
                                    <p:anim calcmode="lin" valueType="num">
                                      <p:cBhvr>
                                        <p:cTn id="16"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1000"/>
                                        <p:tgtEl>
                                          <p:spTgt spid="25"/>
                                        </p:tgtEl>
                                      </p:cBhvr>
                                    </p:animEffect>
                                    <p:anim calcmode="lin" valueType="num">
                                      <p:cBhvr>
                                        <p:cTn id="22" dur="1000" fill="hold"/>
                                        <p:tgtEl>
                                          <p:spTgt spid="25"/>
                                        </p:tgtEl>
                                        <p:attrNameLst>
                                          <p:attrName>ppt_x</p:attrName>
                                        </p:attrNameLst>
                                      </p:cBhvr>
                                      <p:tavLst>
                                        <p:tav tm="0">
                                          <p:val>
                                            <p:strVal val="#ppt_x"/>
                                          </p:val>
                                        </p:tav>
                                        <p:tav tm="100000">
                                          <p:val>
                                            <p:strVal val="#ppt_x"/>
                                          </p:val>
                                        </p:tav>
                                      </p:tavLst>
                                    </p:anim>
                                    <p:anim calcmode="lin" valueType="num">
                                      <p:cBhvr>
                                        <p:cTn id="23"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0" grpId="0"/>
    </p:bld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Text Box 11"/>
          <p:cNvSpPr txBox="1">
            <a:spLocks noChangeArrowheads="1"/>
          </p:cNvSpPr>
          <p:nvPr/>
        </p:nvSpPr>
        <p:spPr bwMode="auto">
          <a:xfrm>
            <a:off x="1403350" y="1341438"/>
            <a:ext cx="6192838" cy="366712"/>
          </a:xfrm>
          <a:prstGeom prst="rect">
            <a:avLst/>
          </a:prstGeom>
          <a:noFill/>
          <a:ln w="9525">
            <a:noFill/>
            <a:miter lim="800000"/>
            <a:headEnd/>
            <a:tailEnd/>
          </a:ln>
        </p:spPr>
        <p:txBody>
          <a:bodyPr>
            <a:spAutoFit/>
          </a:bodyPr>
          <a:lstStyle/>
          <a:p>
            <a:pPr eaLnBrk="0" hangingPunct="0">
              <a:spcBef>
                <a:spcPct val="50000"/>
              </a:spcBef>
            </a:pPr>
            <a:endParaRPr lang="en-US"/>
          </a:p>
        </p:txBody>
      </p:sp>
      <p:sp>
        <p:nvSpPr>
          <p:cNvPr id="12" name="Rectangle 2"/>
          <p:cNvSpPr txBox="1">
            <a:spLocks noChangeArrowheads="1"/>
          </p:cNvSpPr>
          <p:nvPr/>
        </p:nvSpPr>
        <p:spPr>
          <a:xfrm>
            <a:off x="1490663" y="347663"/>
            <a:ext cx="6321425" cy="704850"/>
          </a:xfrm>
          <a:prstGeom prst="rect">
            <a:avLst/>
          </a:prstGeom>
        </p:spPr>
        <p:txBody>
          <a:bodyPr/>
          <a:lstStyle/>
          <a:p>
            <a:pPr algn="ctr" eaLnBrk="0" hangingPunct="0">
              <a:defRPr/>
            </a:pPr>
            <a:endParaRPr lang="es-ES" sz="3800" kern="0" dirty="0">
              <a:solidFill>
                <a:srgbClr val="00478E"/>
              </a:solidFill>
              <a:effectLst>
                <a:outerShdw blurRad="38100" dist="38100" dir="2700000" algn="tl">
                  <a:srgbClr val="C0C0C0"/>
                </a:outerShdw>
              </a:effectLst>
              <a:latin typeface="Century Gothic" pitchFamily="34" charset="0"/>
              <a:ea typeface="+mj-ea"/>
              <a:cs typeface="+mj-cs"/>
            </a:endParaRPr>
          </a:p>
        </p:txBody>
      </p:sp>
      <p:cxnSp>
        <p:nvCxnSpPr>
          <p:cNvPr id="11" name="10 Conector recto"/>
          <p:cNvCxnSpPr/>
          <p:nvPr/>
        </p:nvCxnSpPr>
        <p:spPr>
          <a:xfrm rot="5400000">
            <a:off x="7786688" y="5572125"/>
            <a:ext cx="2571750"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3" name="12 Conector recto"/>
          <p:cNvCxnSpPr/>
          <p:nvPr/>
        </p:nvCxnSpPr>
        <p:spPr>
          <a:xfrm rot="5400000">
            <a:off x="7786687" y="5643563"/>
            <a:ext cx="24288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4" name="13 Conector recto"/>
          <p:cNvCxnSpPr/>
          <p:nvPr/>
        </p:nvCxnSpPr>
        <p:spPr>
          <a:xfrm rot="5400000">
            <a:off x="7858125" y="5786438"/>
            <a:ext cx="214312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5" name="14 Conector recto"/>
          <p:cNvCxnSpPr/>
          <p:nvPr/>
        </p:nvCxnSpPr>
        <p:spPr>
          <a:xfrm>
            <a:off x="5429250" y="6715125"/>
            <a:ext cx="3714750"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6" name="15 Conector recto"/>
          <p:cNvCxnSpPr/>
          <p:nvPr/>
        </p:nvCxnSpPr>
        <p:spPr>
          <a:xfrm>
            <a:off x="6143625" y="6643688"/>
            <a:ext cx="30003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7" name="16 Conector recto"/>
          <p:cNvCxnSpPr/>
          <p:nvPr/>
        </p:nvCxnSpPr>
        <p:spPr>
          <a:xfrm>
            <a:off x="6715125" y="6572250"/>
            <a:ext cx="24288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sp>
        <p:nvSpPr>
          <p:cNvPr id="18" name="Rectangle 2"/>
          <p:cNvSpPr txBox="1">
            <a:spLocks noChangeArrowheads="1"/>
          </p:cNvSpPr>
          <p:nvPr/>
        </p:nvSpPr>
        <p:spPr>
          <a:xfrm>
            <a:off x="0" y="0"/>
            <a:ext cx="9144000" cy="704850"/>
          </a:xfrm>
          <a:prstGeom prst="rect">
            <a:avLst/>
          </a:prstGeom>
        </p:spPr>
        <p:txBody>
          <a:bodyPr/>
          <a:lstStyle/>
          <a:p>
            <a:pPr algn="ctr" eaLnBrk="0" hangingPunct="0">
              <a:defRPr/>
            </a:pPr>
            <a:r>
              <a:rPr lang="es-MX" sz="2400" kern="0" dirty="0">
                <a:solidFill>
                  <a:srgbClr val="00478E"/>
                </a:solidFill>
                <a:effectLst>
                  <a:outerShdw blurRad="38100" dist="38100" dir="2700000" algn="tl">
                    <a:srgbClr val="C0C0C0"/>
                  </a:outerShdw>
                </a:effectLst>
                <a:latin typeface="Century Gothic" pitchFamily="34" charset="0"/>
                <a:cs typeface="+mn-cs"/>
              </a:rPr>
              <a:t>Almanza Villarreal Agencia Aduanal, S.C.</a:t>
            </a:r>
          </a:p>
        </p:txBody>
      </p:sp>
      <p:sp>
        <p:nvSpPr>
          <p:cNvPr id="20" name="19 CuadroTexto"/>
          <p:cNvSpPr txBox="1"/>
          <p:nvPr/>
        </p:nvSpPr>
        <p:spPr>
          <a:xfrm>
            <a:off x="500063" y="3252788"/>
            <a:ext cx="8215312" cy="2462212"/>
          </a:xfrm>
          <a:prstGeom prst="rect">
            <a:avLst/>
          </a:prstGeom>
          <a:noFill/>
          <a:ln w="3175">
            <a:noFill/>
          </a:ln>
        </p:spPr>
        <p:style>
          <a:lnRef idx="2">
            <a:schemeClr val="accent1"/>
          </a:lnRef>
          <a:fillRef idx="1">
            <a:schemeClr val="lt1"/>
          </a:fillRef>
          <a:effectRef idx="0">
            <a:schemeClr val="accent1"/>
          </a:effectRef>
          <a:fontRef idx="minor">
            <a:schemeClr val="dk1"/>
          </a:fontRef>
        </p:style>
        <p:txBody>
          <a:bodyPr>
            <a:spAutoFit/>
          </a:bodyPr>
          <a:lstStyle/>
          <a:p>
            <a:pPr algn="just" eaLnBrk="0" hangingPunct="0">
              <a:defRPr/>
            </a:pPr>
            <a:r>
              <a:rPr lang="es-MX" sz="2200" b="1" dirty="0">
                <a:solidFill>
                  <a:srgbClr val="003D7A"/>
                </a:solidFill>
              </a:rPr>
              <a:t>Las empresas que a la entrada en vigor de la presente resolución cuenten con el registro de empresa certificada en los términos de la regla 3.8.1., podrán gozar de las facilidades administrativas que les corresponda, durante la vigencia de la autorización, establecidas en las reglas 3.8.3. y 3.8.4. e identificadores del apéndice 8 del Anexo 22 que correspondan. </a:t>
            </a:r>
          </a:p>
        </p:txBody>
      </p:sp>
      <p:graphicFrame>
        <p:nvGraphicFramePr>
          <p:cNvPr id="25" name="3 Marcador de contenido"/>
          <p:cNvGraphicFramePr>
            <a:graphicFrameLocks/>
          </p:cNvGraphicFramePr>
          <p:nvPr/>
        </p:nvGraphicFramePr>
        <p:xfrm>
          <a:off x="1500166" y="1357298"/>
          <a:ext cx="6286544" cy="1055370"/>
        </p:xfrm>
        <a:graphic>
          <a:graphicData uri="http://schemas.openxmlformats.org/drawingml/2006/table">
            <a:tbl>
              <a:tblPr>
                <a:tableStyleId>{D113A9D2-9D6B-4929-AA2D-F23B5EE8CBE7}</a:tableStyleId>
              </a:tblPr>
              <a:tblGrid>
                <a:gridCol w="1500198"/>
                <a:gridCol w="4786346"/>
              </a:tblGrid>
              <a:tr h="297387">
                <a:tc>
                  <a:txBody>
                    <a:bodyPr/>
                    <a:lstStyle/>
                    <a:p>
                      <a:pPr algn="ctr" fontAlgn="b"/>
                      <a:r>
                        <a:rPr lang="es-MX" sz="2400" b="1" i="0" u="none" strike="noStrike" noProof="0" dirty="0" smtClean="0">
                          <a:solidFill>
                            <a:schemeClr val="lt1"/>
                          </a:solidFill>
                          <a:latin typeface="Century Gothic" pitchFamily="34" charset="0"/>
                        </a:rPr>
                        <a:t>Artículo</a:t>
                      </a:r>
                      <a:endParaRPr lang="es-MX" sz="2400" b="1" i="0" u="none" strike="noStrike" noProof="0" dirty="0">
                        <a:solidFill>
                          <a:srgbClr val="FFFFFF"/>
                        </a:solidFill>
                        <a:latin typeface="Century Gothic" pitchFamily="34" charset="0"/>
                      </a:endParaRPr>
                    </a:p>
                  </a:txBody>
                  <a:tcPr marL="9525" marR="9525" marT="9525" marB="0" anchor="b">
                    <a:lnL w="12700" cap="flat" cmpd="sng" algn="ctr">
                      <a:solidFill>
                        <a:schemeClr val="tx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l" fontAlgn="b"/>
                      <a:endParaRPr lang="es-MX" sz="2200" b="1" i="0" u="none" strike="noStrike" noProof="0" dirty="0">
                        <a:solidFill>
                          <a:srgbClr val="FFFFFF"/>
                        </a:solidFill>
                        <a:latin typeface="Century Gothic" pitchFamily="34" charset="0"/>
                      </a:endParaRPr>
                    </a:p>
                  </a:txBody>
                  <a:tcPr marL="9525" marR="9525" marT="9525" marB="0" anchor="b">
                    <a:lnL w="28575"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r>
              <a:tr h="488431">
                <a:tc>
                  <a:txBody>
                    <a:bodyPr/>
                    <a:lstStyle/>
                    <a:p>
                      <a:pPr algn="ctr" fontAlgn="b"/>
                      <a:r>
                        <a:rPr lang="es-MX" sz="2400" b="1" i="0" u="none" strike="noStrike" noProof="0" dirty="0" smtClean="0">
                          <a:solidFill>
                            <a:schemeClr val="bg1"/>
                          </a:solidFill>
                          <a:latin typeface="Century Gothic" pitchFamily="34" charset="0"/>
                        </a:rPr>
                        <a:t>7°</a:t>
                      </a:r>
                      <a:endParaRPr lang="es-MX" sz="2400" b="1" i="0" u="none" strike="noStrike" noProof="0" dirty="0">
                        <a:solidFill>
                          <a:schemeClr val="bg1"/>
                        </a:solidFill>
                        <a:latin typeface="Century Gothic" pitchFamily="34" charset="0"/>
                      </a:endParaRPr>
                    </a:p>
                  </a:txBody>
                  <a:tcPr marL="9525" marR="9525" marT="9525" marB="0" anchor="b">
                    <a:lnL w="12700" cap="flat" cmpd="sng" algn="ctr">
                      <a:solidFill>
                        <a:schemeClr val="tx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MX" sz="2200" b="1" i="0" u="none" strike="noStrike" noProof="0" dirty="0" smtClean="0">
                          <a:solidFill>
                            <a:schemeClr val="bg1"/>
                          </a:solidFill>
                          <a:latin typeface="Century Gothic" pitchFamily="34" charset="0"/>
                        </a:rPr>
                        <a:t>Cuarta modificación a las RCGMCE Artículos Transitorios. </a:t>
                      </a:r>
                      <a:endParaRPr lang="es-MX" sz="2200" b="1" i="0" u="none" strike="noStrike" noProof="0" dirty="0">
                        <a:solidFill>
                          <a:schemeClr val="bg1"/>
                        </a:solidFill>
                        <a:latin typeface="Century Gothic" pitchFamily="34" charset="0"/>
                      </a:endParaRPr>
                    </a:p>
                  </a:txBody>
                  <a:tcPr marL="9525" marR="9525" marT="9525" marB="0" anchor="b">
                    <a:lnL w="28575"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134157" name="Picture 5"/>
          <p:cNvPicPr>
            <a:picLocks noChangeAspect="1" noChangeArrowheads="1"/>
          </p:cNvPicPr>
          <p:nvPr/>
        </p:nvPicPr>
        <p:blipFill>
          <a:blip r:embed="rId3" cstate="print"/>
          <a:srcRect l="2022" t="39258" r="65993" b="28516"/>
          <a:stretch>
            <a:fillRect/>
          </a:stretch>
        </p:blipFill>
        <p:spPr bwMode="auto">
          <a:xfrm>
            <a:off x="1571625" y="6286500"/>
            <a:ext cx="1004888" cy="571500"/>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Text Box 11"/>
          <p:cNvSpPr txBox="1">
            <a:spLocks noChangeArrowheads="1"/>
          </p:cNvSpPr>
          <p:nvPr/>
        </p:nvSpPr>
        <p:spPr bwMode="auto">
          <a:xfrm>
            <a:off x="1403350" y="1341438"/>
            <a:ext cx="6192838" cy="366712"/>
          </a:xfrm>
          <a:prstGeom prst="rect">
            <a:avLst/>
          </a:prstGeom>
          <a:noFill/>
          <a:ln w="9525">
            <a:noFill/>
            <a:miter lim="800000"/>
            <a:headEnd/>
            <a:tailEnd/>
          </a:ln>
        </p:spPr>
        <p:txBody>
          <a:bodyPr>
            <a:spAutoFit/>
          </a:bodyPr>
          <a:lstStyle/>
          <a:p>
            <a:pPr eaLnBrk="0" hangingPunct="0">
              <a:spcBef>
                <a:spcPct val="50000"/>
              </a:spcBef>
            </a:pPr>
            <a:endParaRPr lang="en-US"/>
          </a:p>
        </p:txBody>
      </p:sp>
      <p:sp>
        <p:nvSpPr>
          <p:cNvPr id="12" name="Rectangle 2"/>
          <p:cNvSpPr txBox="1">
            <a:spLocks noChangeArrowheads="1"/>
          </p:cNvSpPr>
          <p:nvPr/>
        </p:nvSpPr>
        <p:spPr>
          <a:xfrm>
            <a:off x="1490663" y="347663"/>
            <a:ext cx="6321425" cy="704850"/>
          </a:xfrm>
          <a:prstGeom prst="rect">
            <a:avLst/>
          </a:prstGeom>
        </p:spPr>
        <p:txBody>
          <a:bodyPr/>
          <a:lstStyle/>
          <a:p>
            <a:pPr algn="ctr" eaLnBrk="0" hangingPunct="0">
              <a:defRPr/>
            </a:pPr>
            <a:endParaRPr lang="es-ES" sz="3800" kern="0" dirty="0">
              <a:solidFill>
                <a:srgbClr val="00478E"/>
              </a:solidFill>
              <a:effectLst>
                <a:outerShdw blurRad="38100" dist="38100" dir="2700000" algn="tl">
                  <a:srgbClr val="C0C0C0"/>
                </a:outerShdw>
              </a:effectLst>
              <a:latin typeface="Century Gothic" pitchFamily="34" charset="0"/>
              <a:ea typeface="+mj-ea"/>
              <a:cs typeface="+mj-cs"/>
            </a:endParaRPr>
          </a:p>
        </p:txBody>
      </p:sp>
      <p:cxnSp>
        <p:nvCxnSpPr>
          <p:cNvPr id="11" name="10 Conector recto"/>
          <p:cNvCxnSpPr/>
          <p:nvPr/>
        </p:nvCxnSpPr>
        <p:spPr>
          <a:xfrm rot="5400000">
            <a:off x="7786688" y="5572125"/>
            <a:ext cx="2571750"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3" name="12 Conector recto"/>
          <p:cNvCxnSpPr/>
          <p:nvPr/>
        </p:nvCxnSpPr>
        <p:spPr>
          <a:xfrm rot="5400000">
            <a:off x="7786687" y="5643563"/>
            <a:ext cx="24288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4" name="13 Conector recto"/>
          <p:cNvCxnSpPr/>
          <p:nvPr/>
        </p:nvCxnSpPr>
        <p:spPr>
          <a:xfrm rot="5400000">
            <a:off x="7858125" y="5786438"/>
            <a:ext cx="214312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5" name="14 Conector recto"/>
          <p:cNvCxnSpPr/>
          <p:nvPr/>
        </p:nvCxnSpPr>
        <p:spPr>
          <a:xfrm>
            <a:off x="5429250" y="6715125"/>
            <a:ext cx="3714750"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6" name="15 Conector recto"/>
          <p:cNvCxnSpPr/>
          <p:nvPr/>
        </p:nvCxnSpPr>
        <p:spPr>
          <a:xfrm>
            <a:off x="6143625" y="6643688"/>
            <a:ext cx="30003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7" name="16 Conector recto"/>
          <p:cNvCxnSpPr/>
          <p:nvPr/>
        </p:nvCxnSpPr>
        <p:spPr>
          <a:xfrm>
            <a:off x="6715125" y="6572250"/>
            <a:ext cx="24288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sp>
        <p:nvSpPr>
          <p:cNvPr id="18" name="Rectangle 2"/>
          <p:cNvSpPr txBox="1">
            <a:spLocks noChangeArrowheads="1"/>
          </p:cNvSpPr>
          <p:nvPr/>
        </p:nvSpPr>
        <p:spPr>
          <a:xfrm>
            <a:off x="0" y="0"/>
            <a:ext cx="9144000" cy="704850"/>
          </a:xfrm>
          <a:prstGeom prst="rect">
            <a:avLst/>
          </a:prstGeom>
        </p:spPr>
        <p:txBody>
          <a:bodyPr/>
          <a:lstStyle/>
          <a:p>
            <a:pPr algn="ctr" eaLnBrk="0" hangingPunct="0">
              <a:defRPr/>
            </a:pPr>
            <a:r>
              <a:rPr lang="es-MX" sz="2400" kern="0" dirty="0">
                <a:solidFill>
                  <a:srgbClr val="00478E"/>
                </a:solidFill>
                <a:effectLst>
                  <a:outerShdw blurRad="38100" dist="38100" dir="2700000" algn="tl">
                    <a:srgbClr val="C0C0C0"/>
                  </a:outerShdw>
                </a:effectLst>
                <a:latin typeface="Century Gothic" pitchFamily="34" charset="0"/>
                <a:cs typeface="+mn-cs"/>
              </a:rPr>
              <a:t>Almanza Villarreal Agencia Aduanal, S.C.</a:t>
            </a:r>
          </a:p>
        </p:txBody>
      </p:sp>
      <p:sp>
        <p:nvSpPr>
          <p:cNvPr id="19" name="1 Título"/>
          <p:cNvSpPr txBox="1">
            <a:spLocks/>
          </p:cNvSpPr>
          <p:nvPr/>
        </p:nvSpPr>
        <p:spPr bwMode="auto">
          <a:xfrm>
            <a:off x="1214438" y="1143000"/>
            <a:ext cx="6572250" cy="846138"/>
          </a:xfrm>
          <a:prstGeom prst="rect">
            <a:avLst/>
          </a:prstGeom>
          <a:noFill/>
          <a:ln w="9525">
            <a:noFill/>
            <a:miter lim="800000"/>
            <a:headEnd/>
            <a:tailEnd/>
          </a:ln>
        </p:spPr>
        <p:txBody>
          <a:bodyPr lIns="91436" tIns="45718" rIns="91436" bIns="45718" anchor="ctr"/>
          <a:lstStyle/>
          <a:p>
            <a:pPr algn="ctr" eaLnBrk="0" hangingPunct="0">
              <a:defRPr/>
            </a:pPr>
            <a:r>
              <a:rPr lang="es-MX" sz="3200" b="1" kern="0" dirty="0">
                <a:solidFill>
                  <a:schemeClr val="tx2"/>
                </a:solidFill>
                <a:latin typeface="+mj-lt"/>
                <a:ea typeface="+mj-ea"/>
                <a:cs typeface="+mj-cs"/>
              </a:rPr>
              <a:t>RECOMENDACIONES AVAA PARA  NEEC:</a:t>
            </a:r>
          </a:p>
        </p:txBody>
      </p:sp>
      <p:sp>
        <p:nvSpPr>
          <p:cNvPr id="21" name="20 CuadroTexto"/>
          <p:cNvSpPr txBox="1"/>
          <p:nvPr/>
        </p:nvSpPr>
        <p:spPr>
          <a:xfrm>
            <a:off x="3000375" y="2143125"/>
            <a:ext cx="3000375" cy="1200150"/>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lgn="ctr" eaLnBrk="0" hangingPunct="0">
              <a:defRPr/>
            </a:pPr>
            <a:r>
              <a:rPr lang="es-MX" b="1" dirty="0">
                <a:solidFill>
                  <a:srgbClr val="003D7A"/>
                </a:solidFill>
              </a:rPr>
              <a:t>Revisar la vigencia del programa con el que cuentan actualmente de Empresa Certificada.</a:t>
            </a:r>
          </a:p>
        </p:txBody>
      </p:sp>
      <p:sp>
        <p:nvSpPr>
          <p:cNvPr id="22" name="21 CuadroTexto"/>
          <p:cNvSpPr txBox="1"/>
          <p:nvPr/>
        </p:nvSpPr>
        <p:spPr>
          <a:xfrm>
            <a:off x="3429000" y="3929063"/>
            <a:ext cx="2286000" cy="923925"/>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lgn="ctr" eaLnBrk="0" hangingPunct="0">
              <a:defRPr/>
            </a:pPr>
            <a:r>
              <a:rPr lang="es-MX" b="1" dirty="0">
                <a:solidFill>
                  <a:srgbClr val="003D7A"/>
                </a:solidFill>
              </a:rPr>
              <a:t>Si vence durante el 1° semestre 2012</a:t>
            </a:r>
          </a:p>
        </p:txBody>
      </p:sp>
      <p:sp>
        <p:nvSpPr>
          <p:cNvPr id="24" name="23 CuadroTexto"/>
          <p:cNvSpPr txBox="1"/>
          <p:nvPr/>
        </p:nvSpPr>
        <p:spPr>
          <a:xfrm>
            <a:off x="6215063" y="4929188"/>
            <a:ext cx="2214562" cy="642937"/>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lgn="ctr" eaLnBrk="0" hangingPunct="0">
              <a:defRPr/>
            </a:pPr>
            <a:r>
              <a:rPr lang="es-MX" b="1" dirty="0">
                <a:solidFill>
                  <a:srgbClr val="003D7A"/>
                </a:solidFill>
              </a:rPr>
              <a:t>Renovarlo al rubro B ó D</a:t>
            </a:r>
          </a:p>
        </p:txBody>
      </p:sp>
      <p:sp>
        <p:nvSpPr>
          <p:cNvPr id="27" name="26 Rectángulo"/>
          <p:cNvSpPr/>
          <p:nvPr/>
        </p:nvSpPr>
        <p:spPr>
          <a:xfrm>
            <a:off x="928688" y="4929188"/>
            <a:ext cx="2214562" cy="646112"/>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lgn="ctr" eaLnBrk="0" hangingPunct="0">
              <a:defRPr/>
            </a:pPr>
            <a:r>
              <a:rPr lang="es-MX" b="1" dirty="0">
                <a:solidFill>
                  <a:srgbClr val="003D7A"/>
                </a:solidFill>
              </a:rPr>
              <a:t>Aplicar para NEEC</a:t>
            </a:r>
          </a:p>
        </p:txBody>
      </p:sp>
      <p:cxnSp>
        <p:nvCxnSpPr>
          <p:cNvPr id="29" name="28 Conector recto de flecha"/>
          <p:cNvCxnSpPr>
            <a:cxnSpLocks noChangeShapeType="1"/>
          </p:cNvCxnSpPr>
          <p:nvPr/>
        </p:nvCxnSpPr>
        <p:spPr bwMode="auto">
          <a:xfrm rot="10800000">
            <a:off x="2857500" y="4291013"/>
            <a:ext cx="500063" cy="1587"/>
          </a:xfrm>
          <a:prstGeom prst="straightConnector1">
            <a:avLst/>
          </a:prstGeom>
          <a:noFill/>
          <a:ln w="9525" algn="ctr">
            <a:solidFill>
              <a:schemeClr val="tx1"/>
            </a:solidFill>
            <a:round/>
            <a:headEnd/>
            <a:tailEnd type="arrow" w="med" len="med"/>
          </a:ln>
        </p:spPr>
      </p:cxnSp>
      <p:cxnSp>
        <p:nvCxnSpPr>
          <p:cNvPr id="30" name="29 Conector recto"/>
          <p:cNvCxnSpPr>
            <a:cxnSpLocks noChangeShapeType="1"/>
          </p:cNvCxnSpPr>
          <p:nvPr/>
        </p:nvCxnSpPr>
        <p:spPr bwMode="auto">
          <a:xfrm rot="5400000">
            <a:off x="4250531" y="3607594"/>
            <a:ext cx="357188" cy="0"/>
          </a:xfrm>
          <a:prstGeom prst="line">
            <a:avLst/>
          </a:prstGeom>
          <a:noFill/>
          <a:ln w="9525" algn="ctr">
            <a:solidFill>
              <a:schemeClr val="tx1"/>
            </a:solidFill>
            <a:round/>
            <a:headEnd/>
            <a:tailEnd/>
          </a:ln>
        </p:spPr>
      </p:cxnSp>
      <p:cxnSp>
        <p:nvCxnSpPr>
          <p:cNvPr id="31" name="30 Conector recto"/>
          <p:cNvCxnSpPr>
            <a:cxnSpLocks noChangeShapeType="1"/>
          </p:cNvCxnSpPr>
          <p:nvPr/>
        </p:nvCxnSpPr>
        <p:spPr bwMode="auto">
          <a:xfrm rot="5400000">
            <a:off x="2035969" y="4679157"/>
            <a:ext cx="357187" cy="0"/>
          </a:xfrm>
          <a:prstGeom prst="line">
            <a:avLst/>
          </a:prstGeom>
          <a:noFill/>
          <a:ln w="9525" algn="ctr">
            <a:solidFill>
              <a:schemeClr val="tx1"/>
            </a:solidFill>
            <a:round/>
            <a:headEnd/>
            <a:tailEnd/>
          </a:ln>
        </p:spPr>
      </p:cxnSp>
      <p:sp>
        <p:nvSpPr>
          <p:cNvPr id="33" name="32 CuadroTexto"/>
          <p:cNvSpPr txBox="1"/>
          <p:nvPr/>
        </p:nvSpPr>
        <p:spPr>
          <a:xfrm>
            <a:off x="6572250" y="4071938"/>
            <a:ext cx="857250" cy="369887"/>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lgn="ctr" eaLnBrk="0" hangingPunct="0">
              <a:defRPr/>
            </a:pPr>
            <a:r>
              <a:rPr lang="es-MX" b="1" dirty="0">
                <a:solidFill>
                  <a:srgbClr val="00478E"/>
                </a:solidFill>
              </a:rPr>
              <a:t>Si</a:t>
            </a:r>
          </a:p>
        </p:txBody>
      </p:sp>
      <p:sp>
        <p:nvSpPr>
          <p:cNvPr id="34" name="33 CuadroTexto"/>
          <p:cNvSpPr txBox="1"/>
          <p:nvPr/>
        </p:nvSpPr>
        <p:spPr>
          <a:xfrm>
            <a:off x="1785938" y="4071938"/>
            <a:ext cx="857250" cy="369887"/>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lgn="ctr" eaLnBrk="0" hangingPunct="0">
              <a:defRPr/>
            </a:pPr>
            <a:r>
              <a:rPr lang="es-MX" b="1" dirty="0">
                <a:solidFill>
                  <a:srgbClr val="00478E"/>
                </a:solidFill>
              </a:rPr>
              <a:t>No</a:t>
            </a:r>
          </a:p>
        </p:txBody>
      </p:sp>
      <p:cxnSp>
        <p:nvCxnSpPr>
          <p:cNvPr id="36" name="35 Conector recto de flecha"/>
          <p:cNvCxnSpPr>
            <a:cxnSpLocks noChangeShapeType="1"/>
          </p:cNvCxnSpPr>
          <p:nvPr/>
        </p:nvCxnSpPr>
        <p:spPr bwMode="auto">
          <a:xfrm flipV="1">
            <a:off x="5786438" y="4291013"/>
            <a:ext cx="500062" cy="1587"/>
          </a:xfrm>
          <a:prstGeom prst="straightConnector1">
            <a:avLst/>
          </a:prstGeom>
          <a:noFill/>
          <a:ln w="9525" algn="ctr">
            <a:solidFill>
              <a:schemeClr val="tx1"/>
            </a:solidFill>
            <a:round/>
            <a:headEnd/>
            <a:tailEnd type="arrow" w="med" len="med"/>
          </a:ln>
        </p:spPr>
      </p:cxnSp>
      <p:cxnSp>
        <p:nvCxnSpPr>
          <p:cNvPr id="40" name="39 Conector recto"/>
          <p:cNvCxnSpPr>
            <a:cxnSpLocks noChangeShapeType="1"/>
          </p:cNvCxnSpPr>
          <p:nvPr/>
        </p:nvCxnSpPr>
        <p:spPr bwMode="auto">
          <a:xfrm rot="5400000">
            <a:off x="6893719" y="4679157"/>
            <a:ext cx="357187" cy="0"/>
          </a:xfrm>
          <a:prstGeom prst="line">
            <a:avLst/>
          </a:prstGeom>
          <a:noFill/>
          <a:ln w="9525" algn="ctr">
            <a:solidFill>
              <a:schemeClr val="tx1"/>
            </a:solidFill>
            <a:round/>
            <a:headEnd/>
            <a:tailEnd/>
          </a:ln>
        </p:spPr>
      </p:cxnSp>
      <p:pic>
        <p:nvPicPr>
          <p:cNvPr id="135191" name="Picture 5"/>
          <p:cNvPicPr>
            <a:picLocks noChangeAspect="1" noChangeArrowheads="1"/>
          </p:cNvPicPr>
          <p:nvPr/>
        </p:nvPicPr>
        <p:blipFill>
          <a:blip r:embed="rId3" cstate="print"/>
          <a:srcRect l="2022" t="39258" r="65993" b="28516"/>
          <a:stretch>
            <a:fillRect/>
          </a:stretch>
        </p:blipFill>
        <p:spPr bwMode="auto">
          <a:xfrm>
            <a:off x="1571625" y="6286500"/>
            <a:ext cx="1004888" cy="571500"/>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500"/>
                                        <p:tgtEl>
                                          <p:spTgt spid="30"/>
                                        </p:tgtEl>
                                      </p:cBhvr>
                                    </p:animEffect>
                                  </p:childTnLst>
                                </p:cTn>
                              </p:par>
                            </p:childTnLst>
                          </p:cTn>
                        </p:par>
                        <p:par>
                          <p:cTn id="12" fill="hold" nodeType="afterGroup">
                            <p:stCondLst>
                              <p:cond delay="1000"/>
                            </p:stCondLst>
                            <p:childTnLst>
                              <p:par>
                                <p:cTn id="13" presetID="47" presetClass="entr" presetSubtype="0"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anim calcmode="lin" valueType="num">
                                      <p:cBhvr>
                                        <p:cTn id="16" dur="500" fill="hold"/>
                                        <p:tgtEl>
                                          <p:spTgt spid="22"/>
                                        </p:tgtEl>
                                        <p:attrNameLst>
                                          <p:attrName>ppt_x</p:attrName>
                                        </p:attrNameLst>
                                      </p:cBhvr>
                                      <p:tavLst>
                                        <p:tav tm="0">
                                          <p:val>
                                            <p:strVal val="#ppt_x"/>
                                          </p:val>
                                        </p:tav>
                                        <p:tav tm="100000">
                                          <p:val>
                                            <p:strVal val="#ppt_x"/>
                                          </p:val>
                                        </p:tav>
                                      </p:tavLst>
                                    </p:anim>
                                    <p:anim calcmode="lin" valueType="num">
                                      <p:cBhvr>
                                        <p:cTn id="17" dur="500" fill="hold"/>
                                        <p:tgtEl>
                                          <p:spTgt spid="22"/>
                                        </p:tgtEl>
                                        <p:attrNameLst>
                                          <p:attrName>ppt_y</p:attrName>
                                        </p:attrNameLst>
                                      </p:cBhvr>
                                      <p:tavLst>
                                        <p:tav tm="0">
                                          <p:val>
                                            <p:strVal val="#ppt_y-.1"/>
                                          </p:val>
                                        </p:tav>
                                        <p:tav tm="100000">
                                          <p:val>
                                            <p:strVal val="#ppt_y"/>
                                          </p:val>
                                        </p:tav>
                                      </p:tavLst>
                                    </p:anim>
                                  </p:childTnLst>
                                </p:cTn>
                              </p:par>
                            </p:childTnLst>
                          </p:cTn>
                        </p:par>
                        <p:par>
                          <p:cTn id="18" fill="hold" nodeType="afterGroup">
                            <p:stCondLst>
                              <p:cond delay="1500"/>
                            </p:stCondLst>
                            <p:childTnLst>
                              <p:par>
                                <p:cTn id="19" presetID="47" presetClass="entr" presetSubtype="0" fill="hold" nodeType="after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fade">
                                      <p:cBhvr>
                                        <p:cTn id="21" dur="500"/>
                                        <p:tgtEl>
                                          <p:spTgt spid="36"/>
                                        </p:tgtEl>
                                      </p:cBhvr>
                                    </p:animEffect>
                                    <p:anim calcmode="lin" valueType="num">
                                      <p:cBhvr>
                                        <p:cTn id="22" dur="500" fill="hold"/>
                                        <p:tgtEl>
                                          <p:spTgt spid="36"/>
                                        </p:tgtEl>
                                        <p:attrNameLst>
                                          <p:attrName>ppt_x</p:attrName>
                                        </p:attrNameLst>
                                      </p:cBhvr>
                                      <p:tavLst>
                                        <p:tav tm="0">
                                          <p:val>
                                            <p:strVal val="#ppt_x"/>
                                          </p:val>
                                        </p:tav>
                                        <p:tav tm="100000">
                                          <p:val>
                                            <p:strVal val="#ppt_x"/>
                                          </p:val>
                                        </p:tav>
                                      </p:tavLst>
                                    </p:anim>
                                    <p:anim calcmode="lin" valueType="num">
                                      <p:cBhvr>
                                        <p:cTn id="23" dur="500" fill="hold"/>
                                        <p:tgtEl>
                                          <p:spTgt spid="36"/>
                                        </p:tgtEl>
                                        <p:attrNameLst>
                                          <p:attrName>ppt_y</p:attrName>
                                        </p:attrNameLst>
                                      </p:cBhvr>
                                      <p:tavLst>
                                        <p:tav tm="0">
                                          <p:val>
                                            <p:strVal val="#ppt_y-.1"/>
                                          </p:val>
                                        </p:tav>
                                        <p:tav tm="100000">
                                          <p:val>
                                            <p:strVal val="#ppt_y"/>
                                          </p:val>
                                        </p:tav>
                                      </p:tavLst>
                                    </p:anim>
                                  </p:childTnLst>
                                </p:cTn>
                              </p:par>
                            </p:childTnLst>
                          </p:cTn>
                        </p:par>
                        <p:par>
                          <p:cTn id="24" fill="hold" nodeType="afterGroup">
                            <p:stCondLst>
                              <p:cond delay="2000"/>
                            </p:stCondLst>
                            <p:childTnLst>
                              <p:par>
                                <p:cTn id="25" presetID="47" presetClass="entr" presetSubtype="0" fill="hold"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fade">
                                      <p:cBhvr>
                                        <p:cTn id="27" dur="500"/>
                                        <p:tgtEl>
                                          <p:spTgt spid="29"/>
                                        </p:tgtEl>
                                      </p:cBhvr>
                                    </p:animEffect>
                                    <p:anim calcmode="lin" valueType="num">
                                      <p:cBhvr>
                                        <p:cTn id="28" dur="500" fill="hold"/>
                                        <p:tgtEl>
                                          <p:spTgt spid="29"/>
                                        </p:tgtEl>
                                        <p:attrNameLst>
                                          <p:attrName>ppt_x</p:attrName>
                                        </p:attrNameLst>
                                      </p:cBhvr>
                                      <p:tavLst>
                                        <p:tav tm="0">
                                          <p:val>
                                            <p:strVal val="#ppt_x"/>
                                          </p:val>
                                        </p:tav>
                                        <p:tav tm="100000">
                                          <p:val>
                                            <p:strVal val="#ppt_x"/>
                                          </p:val>
                                        </p:tav>
                                      </p:tavLst>
                                    </p:anim>
                                    <p:anim calcmode="lin" valueType="num">
                                      <p:cBhvr>
                                        <p:cTn id="29" dur="500" fill="hold"/>
                                        <p:tgtEl>
                                          <p:spTgt spid="29"/>
                                        </p:tgtEl>
                                        <p:attrNameLst>
                                          <p:attrName>ppt_y</p:attrName>
                                        </p:attrNameLst>
                                      </p:cBhvr>
                                      <p:tavLst>
                                        <p:tav tm="0">
                                          <p:val>
                                            <p:strVal val="#ppt_y-.1"/>
                                          </p:val>
                                        </p:tav>
                                        <p:tav tm="100000">
                                          <p:val>
                                            <p:strVal val="#ppt_y"/>
                                          </p:val>
                                        </p:tav>
                                      </p:tavLst>
                                    </p:anim>
                                  </p:childTnLst>
                                </p:cTn>
                              </p:par>
                            </p:childTnLst>
                          </p:cTn>
                        </p:par>
                        <p:par>
                          <p:cTn id="30" fill="hold" nodeType="afterGroup">
                            <p:stCondLst>
                              <p:cond delay="2500"/>
                            </p:stCondLst>
                            <p:childTnLst>
                              <p:par>
                                <p:cTn id="31" presetID="47" presetClass="entr" presetSubtype="0"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fade">
                                      <p:cBhvr>
                                        <p:cTn id="33" dur="500"/>
                                        <p:tgtEl>
                                          <p:spTgt spid="33"/>
                                        </p:tgtEl>
                                      </p:cBhvr>
                                    </p:animEffect>
                                    <p:anim calcmode="lin" valueType="num">
                                      <p:cBhvr>
                                        <p:cTn id="34" dur="500" fill="hold"/>
                                        <p:tgtEl>
                                          <p:spTgt spid="33"/>
                                        </p:tgtEl>
                                        <p:attrNameLst>
                                          <p:attrName>ppt_x</p:attrName>
                                        </p:attrNameLst>
                                      </p:cBhvr>
                                      <p:tavLst>
                                        <p:tav tm="0">
                                          <p:val>
                                            <p:strVal val="#ppt_x"/>
                                          </p:val>
                                        </p:tav>
                                        <p:tav tm="100000">
                                          <p:val>
                                            <p:strVal val="#ppt_x"/>
                                          </p:val>
                                        </p:tav>
                                      </p:tavLst>
                                    </p:anim>
                                    <p:anim calcmode="lin" valueType="num">
                                      <p:cBhvr>
                                        <p:cTn id="35" dur="500" fill="hold"/>
                                        <p:tgtEl>
                                          <p:spTgt spid="33"/>
                                        </p:tgtEl>
                                        <p:attrNameLst>
                                          <p:attrName>ppt_y</p:attrName>
                                        </p:attrNameLst>
                                      </p:cBhvr>
                                      <p:tavLst>
                                        <p:tav tm="0">
                                          <p:val>
                                            <p:strVal val="#ppt_y-.1"/>
                                          </p:val>
                                        </p:tav>
                                        <p:tav tm="100000">
                                          <p:val>
                                            <p:strVal val="#ppt_y"/>
                                          </p:val>
                                        </p:tav>
                                      </p:tavLst>
                                    </p:anim>
                                  </p:childTnLst>
                                </p:cTn>
                              </p:par>
                            </p:childTnLst>
                          </p:cTn>
                        </p:par>
                        <p:par>
                          <p:cTn id="36" fill="hold" nodeType="afterGroup">
                            <p:stCondLst>
                              <p:cond delay="3000"/>
                            </p:stCondLst>
                            <p:childTnLst>
                              <p:par>
                                <p:cTn id="37" presetID="47" presetClass="entr" presetSubtype="0" fill="hold" nodeType="afterEffect">
                                  <p:stCondLst>
                                    <p:cond delay="0"/>
                                  </p:stCondLst>
                                  <p:childTnLst>
                                    <p:set>
                                      <p:cBhvr>
                                        <p:cTn id="38" dur="1" fill="hold">
                                          <p:stCondLst>
                                            <p:cond delay="0"/>
                                          </p:stCondLst>
                                        </p:cTn>
                                        <p:tgtEl>
                                          <p:spTgt spid="40"/>
                                        </p:tgtEl>
                                        <p:attrNameLst>
                                          <p:attrName>style.visibility</p:attrName>
                                        </p:attrNameLst>
                                      </p:cBhvr>
                                      <p:to>
                                        <p:strVal val="visible"/>
                                      </p:to>
                                    </p:set>
                                    <p:animEffect transition="in" filter="fade">
                                      <p:cBhvr>
                                        <p:cTn id="39" dur="500"/>
                                        <p:tgtEl>
                                          <p:spTgt spid="40"/>
                                        </p:tgtEl>
                                      </p:cBhvr>
                                    </p:animEffect>
                                    <p:anim calcmode="lin" valueType="num">
                                      <p:cBhvr>
                                        <p:cTn id="40" dur="500" fill="hold"/>
                                        <p:tgtEl>
                                          <p:spTgt spid="40"/>
                                        </p:tgtEl>
                                        <p:attrNameLst>
                                          <p:attrName>ppt_x</p:attrName>
                                        </p:attrNameLst>
                                      </p:cBhvr>
                                      <p:tavLst>
                                        <p:tav tm="0">
                                          <p:val>
                                            <p:strVal val="#ppt_x"/>
                                          </p:val>
                                        </p:tav>
                                        <p:tav tm="100000">
                                          <p:val>
                                            <p:strVal val="#ppt_x"/>
                                          </p:val>
                                        </p:tav>
                                      </p:tavLst>
                                    </p:anim>
                                    <p:anim calcmode="lin" valueType="num">
                                      <p:cBhvr>
                                        <p:cTn id="41" dur="500" fill="hold"/>
                                        <p:tgtEl>
                                          <p:spTgt spid="40"/>
                                        </p:tgtEl>
                                        <p:attrNameLst>
                                          <p:attrName>ppt_y</p:attrName>
                                        </p:attrNameLst>
                                      </p:cBhvr>
                                      <p:tavLst>
                                        <p:tav tm="0">
                                          <p:val>
                                            <p:strVal val="#ppt_y-.1"/>
                                          </p:val>
                                        </p:tav>
                                        <p:tav tm="100000">
                                          <p:val>
                                            <p:strVal val="#ppt_y"/>
                                          </p:val>
                                        </p:tav>
                                      </p:tavLst>
                                    </p:anim>
                                  </p:childTnLst>
                                </p:cTn>
                              </p:par>
                            </p:childTnLst>
                          </p:cTn>
                        </p:par>
                        <p:par>
                          <p:cTn id="42" fill="hold" nodeType="afterGroup">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fade">
                                      <p:cBhvr>
                                        <p:cTn id="45" dur="500"/>
                                        <p:tgtEl>
                                          <p:spTgt spid="24"/>
                                        </p:tgtEl>
                                      </p:cBhvr>
                                    </p:animEffect>
                                  </p:childTnLst>
                                </p:cTn>
                              </p:par>
                            </p:childTnLst>
                          </p:cTn>
                        </p:par>
                        <p:par>
                          <p:cTn id="46" fill="hold" nodeType="afterGroup">
                            <p:stCondLst>
                              <p:cond delay="4000"/>
                            </p:stCondLst>
                            <p:childTnLst>
                              <p:par>
                                <p:cTn id="47" presetID="10" presetClass="entr" presetSubtype="0" fill="hold" grpId="0" nodeType="after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fade">
                                      <p:cBhvr>
                                        <p:cTn id="49" dur="500"/>
                                        <p:tgtEl>
                                          <p:spTgt spid="34"/>
                                        </p:tgtEl>
                                      </p:cBhvr>
                                    </p:animEffect>
                                  </p:childTnLst>
                                </p:cTn>
                              </p:par>
                            </p:childTnLst>
                          </p:cTn>
                        </p:par>
                        <p:par>
                          <p:cTn id="50" fill="hold" nodeType="afterGroup">
                            <p:stCondLst>
                              <p:cond delay="4500"/>
                            </p:stCondLst>
                            <p:childTnLst>
                              <p:par>
                                <p:cTn id="51" presetID="10"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500"/>
                                        <p:tgtEl>
                                          <p:spTgt spid="31"/>
                                        </p:tgtEl>
                                      </p:cBhvr>
                                    </p:animEffect>
                                  </p:childTnLst>
                                </p:cTn>
                              </p:par>
                            </p:childTnLst>
                          </p:cTn>
                        </p:par>
                        <p:par>
                          <p:cTn id="54" fill="hold" nodeType="afterGroup">
                            <p:stCondLst>
                              <p:cond delay="5000"/>
                            </p:stCondLst>
                            <p:childTnLst>
                              <p:par>
                                <p:cTn id="55" presetID="10"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4" grpId="0" animBg="1"/>
      <p:bldP spid="27" grpId="0" animBg="1"/>
      <p:bldP spid="33" grpId="0" animBg="1"/>
      <p:bldP spid="34" grpId="0" animBg="1"/>
    </p:bld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Text Box 11"/>
          <p:cNvSpPr txBox="1">
            <a:spLocks noChangeArrowheads="1"/>
          </p:cNvSpPr>
          <p:nvPr/>
        </p:nvSpPr>
        <p:spPr bwMode="auto">
          <a:xfrm>
            <a:off x="1403350" y="1341438"/>
            <a:ext cx="6192838" cy="366712"/>
          </a:xfrm>
          <a:prstGeom prst="rect">
            <a:avLst/>
          </a:prstGeom>
          <a:noFill/>
          <a:ln w="9525">
            <a:noFill/>
            <a:miter lim="800000"/>
            <a:headEnd/>
            <a:tailEnd/>
          </a:ln>
        </p:spPr>
        <p:txBody>
          <a:bodyPr>
            <a:spAutoFit/>
          </a:bodyPr>
          <a:lstStyle/>
          <a:p>
            <a:pPr eaLnBrk="0" hangingPunct="0">
              <a:spcBef>
                <a:spcPct val="50000"/>
              </a:spcBef>
            </a:pPr>
            <a:endParaRPr lang="en-US"/>
          </a:p>
        </p:txBody>
      </p:sp>
      <p:sp>
        <p:nvSpPr>
          <p:cNvPr id="12" name="Rectangle 2"/>
          <p:cNvSpPr txBox="1">
            <a:spLocks noChangeArrowheads="1"/>
          </p:cNvSpPr>
          <p:nvPr/>
        </p:nvSpPr>
        <p:spPr>
          <a:xfrm>
            <a:off x="1490663" y="347663"/>
            <a:ext cx="6321425" cy="704850"/>
          </a:xfrm>
          <a:prstGeom prst="rect">
            <a:avLst/>
          </a:prstGeom>
        </p:spPr>
        <p:txBody>
          <a:bodyPr/>
          <a:lstStyle/>
          <a:p>
            <a:pPr algn="ctr" eaLnBrk="0" hangingPunct="0">
              <a:defRPr/>
            </a:pPr>
            <a:endParaRPr lang="es-ES" sz="3800" kern="0" dirty="0">
              <a:solidFill>
                <a:srgbClr val="00478E"/>
              </a:solidFill>
              <a:effectLst>
                <a:outerShdw blurRad="38100" dist="38100" dir="2700000" algn="tl">
                  <a:srgbClr val="C0C0C0"/>
                </a:outerShdw>
              </a:effectLst>
              <a:latin typeface="Century Gothic" pitchFamily="34" charset="0"/>
              <a:ea typeface="+mj-ea"/>
              <a:cs typeface="+mj-cs"/>
            </a:endParaRPr>
          </a:p>
        </p:txBody>
      </p:sp>
      <p:cxnSp>
        <p:nvCxnSpPr>
          <p:cNvPr id="11" name="10 Conector recto"/>
          <p:cNvCxnSpPr/>
          <p:nvPr/>
        </p:nvCxnSpPr>
        <p:spPr>
          <a:xfrm rot="5400000">
            <a:off x="7786688" y="5572125"/>
            <a:ext cx="2571750"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3" name="12 Conector recto"/>
          <p:cNvCxnSpPr/>
          <p:nvPr/>
        </p:nvCxnSpPr>
        <p:spPr>
          <a:xfrm rot="5400000">
            <a:off x="7786687" y="5643563"/>
            <a:ext cx="24288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4" name="13 Conector recto"/>
          <p:cNvCxnSpPr/>
          <p:nvPr/>
        </p:nvCxnSpPr>
        <p:spPr>
          <a:xfrm rot="5400000">
            <a:off x="7858125" y="5786438"/>
            <a:ext cx="214312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5" name="14 Conector recto"/>
          <p:cNvCxnSpPr/>
          <p:nvPr/>
        </p:nvCxnSpPr>
        <p:spPr>
          <a:xfrm>
            <a:off x="5429250" y="6715125"/>
            <a:ext cx="3714750"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6" name="15 Conector recto"/>
          <p:cNvCxnSpPr/>
          <p:nvPr/>
        </p:nvCxnSpPr>
        <p:spPr>
          <a:xfrm>
            <a:off x="6143625" y="6643688"/>
            <a:ext cx="30003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7" name="16 Conector recto"/>
          <p:cNvCxnSpPr/>
          <p:nvPr/>
        </p:nvCxnSpPr>
        <p:spPr>
          <a:xfrm>
            <a:off x="6715125" y="6572250"/>
            <a:ext cx="24288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sp>
        <p:nvSpPr>
          <p:cNvPr id="18" name="Rectangle 2"/>
          <p:cNvSpPr txBox="1">
            <a:spLocks noChangeArrowheads="1"/>
          </p:cNvSpPr>
          <p:nvPr/>
        </p:nvSpPr>
        <p:spPr>
          <a:xfrm>
            <a:off x="0" y="0"/>
            <a:ext cx="9144000" cy="704850"/>
          </a:xfrm>
          <a:prstGeom prst="rect">
            <a:avLst/>
          </a:prstGeom>
        </p:spPr>
        <p:txBody>
          <a:bodyPr/>
          <a:lstStyle/>
          <a:p>
            <a:pPr algn="ctr" eaLnBrk="0" hangingPunct="0">
              <a:defRPr/>
            </a:pPr>
            <a:r>
              <a:rPr lang="es-MX" sz="2400" kern="0" dirty="0">
                <a:solidFill>
                  <a:srgbClr val="00478E"/>
                </a:solidFill>
                <a:effectLst>
                  <a:outerShdw blurRad="38100" dist="38100" dir="2700000" algn="tl">
                    <a:srgbClr val="C0C0C0"/>
                  </a:outerShdw>
                </a:effectLst>
                <a:latin typeface="Century Gothic" pitchFamily="34" charset="0"/>
                <a:cs typeface="+mn-cs"/>
              </a:rPr>
              <a:t>Almanza Villarreal Agencia Aduanal, S.C.</a:t>
            </a:r>
          </a:p>
        </p:txBody>
      </p:sp>
      <p:sp>
        <p:nvSpPr>
          <p:cNvPr id="19" name="1 Título"/>
          <p:cNvSpPr txBox="1">
            <a:spLocks/>
          </p:cNvSpPr>
          <p:nvPr/>
        </p:nvSpPr>
        <p:spPr bwMode="auto">
          <a:xfrm>
            <a:off x="2643198" y="1142984"/>
            <a:ext cx="4071942" cy="846138"/>
          </a:xfrm>
          <a:prstGeom prst="rect">
            <a:avLst/>
          </a:prstGeom>
          <a:noFill/>
          <a:ln w="9525">
            <a:noFill/>
            <a:miter lim="800000"/>
            <a:headEnd/>
            <a:tailEnd/>
          </a:ln>
        </p:spPr>
        <p:txBody>
          <a:bodyPr lIns="91436" tIns="45718" rIns="91436" bIns="45718" anchor="ctr"/>
          <a:lstStyle/>
          <a:p>
            <a:pPr algn="ctr" eaLnBrk="0" hangingPunct="0">
              <a:defRPr/>
            </a:pPr>
            <a:r>
              <a:rPr lang="es-MX" sz="3600" b="1" kern="0" dirty="0" smtClean="0">
                <a:solidFill>
                  <a:schemeClr val="tx2"/>
                </a:solidFill>
                <a:latin typeface="+mj-lt"/>
                <a:ea typeface="+mj-ea"/>
                <a:cs typeface="+mj-cs"/>
              </a:rPr>
              <a:t>COMPARATIVO</a:t>
            </a:r>
            <a:endParaRPr lang="es-MX" sz="3600" b="1" kern="0" dirty="0">
              <a:solidFill>
                <a:schemeClr val="tx2"/>
              </a:solidFill>
              <a:latin typeface="+mj-lt"/>
              <a:ea typeface="+mj-ea"/>
              <a:cs typeface="+mj-cs"/>
            </a:endParaRPr>
          </a:p>
        </p:txBody>
      </p:sp>
      <p:pic>
        <p:nvPicPr>
          <p:cNvPr id="136204" name="Picture 5"/>
          <p:cNvPicPr>
            <a:picLocks noChangeAspect="1" noChangeArrowheads="1"/>
          </p:cNvPicPr>
          <p:nvPr/>
        </p:nvPicPr>
        <p:blipFill>
          <a:blip r:embed="rId3" cstate="print"/>
          <a:srcRect l="2022" t="39258" r="65993" b="28516"/>
          <a:stretch>
            <a:fillRect/>
          </a:stretch>
        </p:blipFill>
        <p:spPr bwMode="auto">
          <a:xfrm>
            <a:off x="1857356" y="2965161"/>
            <a:ext cx="2071702" cy="1178219"/>
          </a:xfrm>
          <a:prstGeom prst="rect">
            <a:avLst/>
          </a:prstGeom>
          <a:ln>
            <a:noFill/>
          </a:ln>
          <a:effectLst>
            <a:outerShdw blurRad="292100" dist="139700" dir="2700000" algn="tl" rotWithShape="0">
              <a:srgbClr val="333333">
                <a:alpha val="65000"/>
              </a:srgbClr>
            </a:outerShdw>
          </a:effectLst>
        </p:spPr>
      </p:pic>
      <p:pic>
        <p:nvPicPr>
          <p:cNvPr id="1026" name="il_fi" descr="http://www.taco.ca/C-TPAT-Logo.jpg"/>
          <p:cNvPicPr>
            <a:picLocks noChangeAspect="1" noChangeArrowheads="1"/>
          </p:cNvPicPr>
          <p:nvPr/>
        </p:nvPicPr>
        <p:blipFill>
          <a:blip r:embed="rId4" cstate="print"/>
          <a:srcRect l="3219" t="6466" r="3433" b="15948"/>
          <a:stretch>
            <a:fillRect/>
          </a:stretch>
        </p:blipFill>
        <p:spPr bwMode="auto">
          <a:xfrm>
            <a:off x="5500694" y="3000372"/>
            <a:ext cx="2071702" cy="1143008"/>
          </a:xfrm>
          <a:prstGeom prst="rect">
            <a:avLst/>
          </a:prstGeom>
          <a:ln>
            <a:noFill/>
          </a:ln>
          <a:effectLst>
            <a:outerShdw blurRad="292100" dist="139700" dir="2700000" algn="tl" rotWithShape="0">
              <a:srgbClr val="333333">
                <a:alpha val="65000"/>
              </a:srgbClr>
            </a:outerShdw>
          </a:effectLst>
        </p:spPr>
      </p:pic>
      <p:sp>
        <p:nvSpPr>
          <p:cNvPr id="20" name="19 CuadroTexto"/>
          <p:cNvSpPr txBox="1"/>
          <p:nvPr/>
        </p:nvSpPr>
        <p:spPr>
          <a:xfrm>
            <a:off x="4357686" y="3214686"/>
            <a:ext cx="928694" cy="584775"/>
          </a:xfrm>
          <a:prstGeom prst="rect">
            <a:avLst/>
          </a:prstGeom>
          <a:noFill/>
        </p:spPr>
        <p:txBody>
          <a:bodyPr wrap="square" rtlCol="0">
            <a:spAutoFit/>
          </a:bodyPr>
          <a:lstStyle/>
          <a:p>
            <a:r>
              <a:rPr lang="es-MX" sz="3200" b="1" dirty="0" smtClean="0">
                <a:solidFill>
                  <a:srgbClr val="003D7A"/>
                </a:solidFill>
                <a:latin typeface="+mn-lt"/>
              </a:rPr>
              <a:t>VS</a:t>
            </a:r>
            <a:endParaRPr lang="es-MX" sz="3200" b="1" dirty="0">
              <a:solidFill>
                <a:srgbClr val="003D7A"/>
              </a:solidFill>
              <a:latin typeface="+mn-lt"/>
            </a:endParaRPr>
          </a:p>
        </p:txBody>
      </p:sp>
    </p:spTree>
  </p:cSld>
  <p:clrMapOvr>
    <a:masterClrMapping/>
  </p:clrMapOvr>
  <p:transition spd="med"/>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10 Conector recto"/>
          <p:cNvCxnSpPr/>
          <p:nvPr/>
        </p:nvCxnSpPr>
        <p:spPr>
          <a:xfrm rot="5400000">
            <a:off x="7786688" y="5572125"/>
            <a:ext cx="2571750"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3" name="12 Conector recto"/>
          <p:cNvCxnSpPr/>
          <p:nvPr/>
        </p:nvCxnSpPr>
        <p:spPr>
          <a:xfrm rot="5400000">
            <a:off x="7786687" y="5643563"/>
            <a:ext cx="24288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4" name="13 Conector recto"/>
          <p:cNvCxnSpPr/>
          <p:nvPr/>
        </p:nvCxnSpPr>
        <p:spPr>
          <a:xfrm rot="5400000">
            <a:off x="7858125" y="5786438"/>
            <a:ext cx="214312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5" name="14 Conector recto"/>
          <p:cNvCxnSpPr/>
          <p:nvPr/>
        </p:nvCxnSpPr>
        <p:spPr>
          <a:xfrm>
            <a:off x="5429250" y="6715125"/>
            <a:ext cx="3714750"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6" name="15 Conector recto"/>
          <p:cNvCxnSpPr/>
          <p:nvPr/>
        </p:nvCxnSpPr>
        <p:spPr>
          <a:xfrm>
            <a:off x="6143625" y="6643688"/>
            <a:ext cx="30003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7" name="16 Conector recto"/>
          <p:cNvCxnSpPr/>
          <p:nvPr/>
        </p:nvCxnSpPr>
        <p:spPr>
          <a:xfrm>
            <a:off x="6715125" y="6572250"/>
            <a:ext cx="24288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sp>
        <p:nvSpPr>
          <p:cNvPr id="18" name="Rectangle 2"/>
          <p:cNvSpPr txBox="1">
            <a:spLocks noChangeArrowheads="1"/>
          </p:cNvSpPr>
          <p:nvPr/>
        </p:nvSpPr>
        <p:spPr>
          <a:xfrm>
            <a:off x="0" y="0"/>
            <a:ext cx="9144000" cy="704850"/>
          </a:xfrm>
          <a:prstGeom prst="rect">
            <a:avLst/>
          </a:prstGeom>
        </p:spPr>
        <p:txBody>
          <a:bodyPr/>
          <a:lstStyle/>
          <a:p>
            <a:pPr algn="ctr" eaLnBrk="0" hangingPunct="0">
              <a:defRPr/>
            </a:pPr>
            <a:r>
              <a:rPr lang="es-MX" sz="2400" kern="0" dirty="0">
                <a:solidFill>
                  <a:srgbClr val="00478E"/>
                </a:solidFill>
                <a:effectLst>
                  <a:outerShdw blurRad="38100" dist="38100" dir="2700000" algn="tl">
                    <a:srgbClr val="C0C0C0"/>
                  </a:outerShdw>
                </a:effectLst>
                <a:latin typeface="Century Gothic" pitchFamily="34" charset="0"/>
                <a:cs typeface="+mn-cs"/>
              </a:rPr>
              <a:t>Almanza Villarreal Agencia Aduanal, S.C.</a:t>
            </a:r>
          </a:p>
        </p:txBody>
      </p:sp>
      <p:pic>
        <p:nvPicPr>
          <p:cNvPr id="130060" name="Picture 5"/>
          <p:cNvPicPr>
            <a:picLocks noChangeAspect="1" noChangeArrowheads="1"/>
          </p:cNvPicPr>
          <p:nvPr/>
        </p:nvPicPr>
        <p:blipFill>
          <a:blip r:embed="rId3" cstate="print"/>
          <a:srcRect l="2022" t="39258" r="65993" b="28516"/>
          <a:stretch>
            <a:fillRect/>
          </a:stretch>
        </p:blipFill>
        <p:spPr bwMode="auto">
          <a:xfrm>
            <a:off x="1495410" y="6286500"/>
            <a:ext cx="1004888" cy="571500"/>
          </a:xfrm>
          <a:prstGeom prst="rect">
            <a:avLst/>
          </a:prstGeom>
          <a:noFill/>
          <a:ln w="9525">
            <a:noFill/>
            <a:miter lim="800000"/>
            <a:headEnd/>
            <a:tailEnd/>
          </a:ln>
        </p:spPr>
      </p:pic>
      <p:pic>
        <p:nvPicPr>
          <p:cNvPr id="349185" name="il_fi" descr="http://www.taco.ca/C-TPAT-Logo.jpg"/>
          <p:cNvPicPr>
            <a:picLocks noChangeAspect="1" noChangeArrowheads="1"/>
          </p:cNvPicPr>
          <p:nvPr/>
        </p:nvPicPr>
        <p:blipFill>
          <a:blip r:embed="rId4" cstate="print"/>
          <a:srcRect l="3597" t="3555" r="2877" b="7582"/>
          <a:stretch>
            <a:fillRect/>
          </a:stretch>
        </p:blipFill>
        <p:spPr bwMode="auto">
          <a:xfrm>
            <a:off x="2460293" y="6429396"/>
            <a:ext cx="754385" cy="362685"/>
          </a:xfrm>
          <a:prstGeom prst="rect">
            <a:avLst/>
          </a:prstGeom>
          <a:noFill/>
          <a:ln w="9525">
            <a:noFill/>
            <a:miter lim="800000"/>
            <a:headEnd/>
            <a:tailEnd/>
          </a:ln>
        </p:spPr>
      </p:pic>
      <p:graphicFrame>
        <p:nvGraphicFramePr>
          <p:cNvPr id="29" name="28 Tabla"/>
          <p:cNvGraphicFramePr>
            <a:graphicFrameLocks noGrp="1"/>
          </p:cNvGraphicFramePr>
          <p:nvPr/>
        </p:nvGraphicFramePr>
        <p:xfrm>
          <a:off x="714348" y="1543504"/>
          <a:ext cx="7786742" cy="4701294"/>
        </p:xfrm>
        <a:graphic>
          <a:graphicData uri="http://schemas.openxmlformats.org/drawingml/2006/table">
            <a:tbl>
              <a:tblPr/>
              <a:tblGrid>
                <a:gridCol w="714380"/>
                <a:gridCol w="5072098"/>
                <a:gridCol w="1071570"/>
                <a:gridCol w="928694"/>
              </a:tblGrid>
              <a:tr h="397639">
                <a:tc gridSpan="2">
                  <a:txBody>
                    <a:bodyPr/>
                    <a:lstStyle/>
                    <a:p>
                      <a:pPr marL="0" marR="0" algn="ctr">
                        <a:lnSpc>
                          <a:spcPct val="115000"/>
                        </a:lnSpc>
                        <a:spcBef>
                          <a:spcPts val="0"/>
                        </a:spcBef>
                        <a:spcAft>
                          <a:spcPts val="1000"/>
                        </a:spcAft>
                      </a:pPr>
                      <a:endParaRPr lang="en-US" sz="1800" b="1" dirty="0">
                        <a:solidFill>
                          <a:schemeClr val="bg1"/>
                        </a:solidFill>
                        <a:latin typeface="+mn-lt"/>
                        <a:ea typeface="Calibri"/>
                        <a:cs typeface="Times New Roman"/>
                      </a:endParaRPr>
                    </a:p>
                  </a:txBody>
                  <a:tcPr marL="68580" marR="68580" marT="0" marB="0">
                    <a:lnL>
                      <a:noFill/>
                    </a:lnL>
                    <a:lnR w="28575" cap="flat" cmpd="sng" algn="ctr">
                      <a:solidFill>
                        <a:schemeClr val="tx1"/>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4F81BD"/>
                    </a:solidFill>
                  </a:tcPr>
                </a:tc>
                <a:tc hMerge="1">
                  <a:txBody>
                    <a:bodyPr/>
                    <a:lstStyle/>
                    <a:p>
                      <a:endParaRPr lang="es-MX"/>
                    </a:p>
                  </a:txBody>
                  <a:tcPr/>
                </a:tc>
                <a:tc>
                  <a:txBody>
                    <a:bodyPr/>
                    <a:lstStyle/>
                    <a:p>
                      <a:pPr marL="0" marR="0" algn="ctr">
                        <a:lnSpc>
                          <a:spcPct val="115000"/>
                        </a:lnSpc>
                        <a:spcBef>
                          <a:spcPts val="0"/>
                        </a:spcBef>
                        <a:spcAft>
                          <a:spcPts val="1000"/>
                        </a:spcAft>
                      </a:pPr>
                      <a:r>
                        <a:rPr lang="en-US" sz="1800" b="1" dirty="0" smtClean="0">
                          <a:solidFill>
                            <a:schemeClr val="bg1"/>
                          </a:solidFill>
                          <a:latin typeface="+mn-lt"/>
                          <a:ea typeface="Calibri"/>
                          <a:cs typeface="Times New Roman"/>
                        </a:rPr>
                        <a:t>NEEC</a:t>
                      </a:r>
                      <a:endParaRPr lang="en-US" sz="1800" b="1" dirty="0">
                        <a:solidFill>
                          <a:schemeClr val="bg1"/>
                        </a:solidFill>
                        <a:latin typeface="+mn-lt"/>
                        <a:ea typeface="Calibri"/>
                        <a:cs typeface="Times New Roman"/>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4F81BD"/>
                    </a:solidFill>
                  </a:tcPr>
                </a:tc>
                <a:tc>
                  <a:txBody>
                    <a:bodyPr/>
                    <a:lstStyle/>
                    <a:p>
                      <a:pPr marL="0" marR="0">
                        <a:lnSpc>
                          <a:spcPct val="115000"/>
                        </a:lnSpc>
                        <a:spcBef>
                          <a:spcPts val="0"/>
                        </a:spcBef>
                        <a:spcAft>
                          <a:spcPts val="1000"/>
                        </a:spcAft>
                      </a:pPr>
                      <a:r>
                        <a:rPr lang="en-US" sz="1800" b="1" dirty="0" smtClean="0">
                          <a:solidFill>
                            <a:schemeClr val="bg1"/>
                          </a:solidFill>
                          <a:latin typeface="+mn-lt"/>
                          <a:ea typeface="Calibri"/>
                          <a:cs typeface="Times New Roman"/>
                        </a:rPr>
                        <a:t>C-TPAT</a:t>
                      </a:r>
                      <a:endParaRPr lang="en-US" sz="1800" b="1" dirty="0">
                        <a:solidFill>
                          <a:schemeClr val="bg1"/>
                        </a:solidFill>
                        <a:latin typeface="+mn-lt"/>
                        <a:ea typeface="Calibri"/>
                        <a:cs typeface="Times New Roman"/>
                      </a:endParaRPr>
                    </a:p>
                  </a:txBody>
                  <a:tcPr marL="68580" marR="68580" marT="0" marB="0">
                    <a:lnL w="28575" cap="flat" cmpd="sng" algn="ctr">
                      <a:solidFill>
                        <a:schemeClr val="tx1"/>
                      </a:solidFill>
                      <a:prstDash val="solid"/>
                      <a:round/>
                      <a:headEnd type="none" w="med" len="med"/>
                      <a:tailEnd type="none" w="med" len="med"/>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4F81BD"/>
                    </a:solidFill>
                  </a:tcPr>
                </a:tc>
              </a:tr>
              <a:tr h="397639">
                <a:tc>
                  <a:txBody>
                    <a:bodyPr/>
                    <a:lstStyle/>
                    <a:p>
                      <a:pPr marL="0" marR="0" algn="ctr">
                        <a:lnSpc>
                          <a:spcPct val="115000"/>
                        </a:lnSpc>
                        <a:spcBef>
                          <a:spcPts val="0"/>
                        </a:spcBef>
                        <a:spcAft>
                          <a:spcPts val="1000"/>
                        </a:spcAft>
                      </a:pPr>
                      <a:r>
                        <a:rPr lang="en-US" sz="1800" b="1">
                          <a:solidFill>
                            <a:srgbClr val="FFFFFF"/>
                          </a:solidFill>
                          <a:latin typeface="+mn-lt"/>
                          <a:ea typeface="Calibri"/>
                          <a:cs typeface="Times New Roman"/>
                        </a:rPr>
                        <a:t>1</a:t>
                      </a:r>
                      <a:endParaRPr lang="en-US" sz="1800" b="1">
                        <a:latin typeface="+mn-lt"/>
                        <a:ea typeface="Calibri"/>
                        <a:cs typeface="Times New Roman"/>
                      </a:endParaRPr>
                    </a:p>
                  </a:txBody>
                  <a:tcPr marL="68580" marR="68580" marT="0" marB="0">
                    <a:lnL>
                      <a:noFill/>
                    </a:lnL>
                    <a:lnR>
                      <a:noFill/>
                    </a:lnR>
                    <a:lnT w="28575" cap="flat" cmpd="sng" algn="ctr">
                      <a:solidFill>
                        <a:schemeClr val="tx1"/>
                      </a:solidFill>
                      <a:prstDash val="solid"/>
                      <a:round/>
                      <a:headEnd type="none" w="med" len="med"/>
                      <a:tailEnd type="none" w="med" len="med"/>
                    </a:lnT>
                    <a:lnB>
                      <a:noFill/>
                    </a:lnB>
                    <a:solidFill>
                      <a:srgbClr val="4F81BD"/>
                    </a:solidFill>
                  </a:tcPr>
                </a:tc>
                <a:tc>
                  <a:txBody>
                    <a:bodyPr/>
                    <a:lstStyle/>
                    <a:p>
                      <a:pPr marL="0" marR="0">
                        <a:lnSpc>
                          <a:spcPct val="115000"/>
                        </a:lnSpc>
                        <a:spcBef>
                          <a:spcPts val="0"/>
                        </a:spcBef>
                        <a:spcAft>
                          <a:spcPts val="1000"/>
                        </a:spcAft>
                      </a:pPr>
                      <a:r>
                        <a:rPr lang="es-MX" sz="1600" b="0" dirty="0">
                          <a:latin typeface="+mn-lt"/>
                          <a:ea typeface="Calibri"/>
                          <a:cs typeface="Times New Roman"/>
                        </a:rPr>
                        <a:t>Planeación de la Seguridad en la Cadena de Suministros</a:t>
                      </a:r>
                      <a:endParaRPr lang="en-US" sz="1600" b="0" dirty="0">
                        <a:latin typeface="+mn-lt"/>
                        <a:ea typeface="Calibri"/>
                        <a:cs typeface="Times New Roman"/>
                      </a:endParaRPr>
                    </a:p>
                  </a:txBody>
                  <a:tcPr marL="68580" marR="68580" marT="0" marB="0">
                    <a:lnL>
                      <a:noFill/>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solidFill>
                      <a:srgbClr val="D8D8D8"/>
                    </a:solidFill>
                  </a:tcPr>
                </a:tc>
                <a:tc>
                  <a:txBody>
                    <a:bodyPr/>
                    <a:lstStyle/>
                    <a:p>
                      <a:pPr marL="0" marR="0" algn="ctr">
                        <a:lnSpc>
                          <a:spcPct val="115000"/>
                        </a:lnSpc>
                        <a:spcBef>
                          <a:spcPts val="0"/>
                        </a:spcBef>
                        <a:spcAft>
                          <a:spcPts val="1000"/>
                        </a:spcAft>
                        <a:buFont typeface="Wingdings" pitchFamily="2" charset="2"/>
                        <a:buChar char="ü"/>
                      </a:pPr>
                      <a:r>
                        <a:rPr lang="es-MX" sz="1600" dirty="0">
                          <a:latin typeface="+mn-lt"/>
                          <a:ea typeface="Calibri"/>
                          <a:cs typeface="Times New Roman"/>
                        </a:rPr>
                        <a:t> </a:t>
                      </a:r>
                      <a:endParaRPr lang="en-US" sz="1600" dirty="0">
                        <a:latin typeface="+mn-lt"/>
                        <a:ea typeface="Calibri"/>
                        <a:cs typeface="Times New Roman"/>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solidFill>
                      <a:srgbClr val="D8D8D8"/>
                    </a:solidFill>
                  </a:tcPr>
                </a:tc>
                <a:tc>
                  <a:txBody>
                    <a:bodyPr/>
                    <a:lstStyle/>
                    <a:p>
                      <a:pPr marL="0" marR="0" algn="ctr">
                        <a:lnSpc>
                          <a:spcPct val="115000"/>
                        </a:lnSpc>
                        <a:spcBef>
                          <a:spcPts val="0"/>
                        </a:spcBef>
                        <a:spcAft>
                          <a:spcPts val="1000"/>
                        </a:spcAft>
                        <a:buFont typeface="Wingdings" pitchFamily="2" charset="2"/>
                        <a:buChar char="ü"/>
                      </a:pPr>
                      <a:r>
                        <a:rPr lang="en-US" sz="1600" dirty="0" smtClean="0">
                          <a:latin typeface="+mn-lt"/>
                          <a:ea typeface="Calibri"/>
                          <a:cs typeface="Times New Roman"/>
                        </a:rPr>
                        <a:t> </a:t>
                      </a:r>
                      <a:endParaRPr lang="en-US" sz="1600" dirty="0">
                        <a:latin typeface="+mn-lt"/>
                        <a:ea typeface="Calibri"/>
                        <a:cs typeface="Times New Roman"/>
                      </a:endParaRPr>
                    </a:p>
                  </a:txBody>
                  <a:tcPr marL="68580" marR="68580" marT="0" marB="0">
                    <a:lnL w="3175" cap="flat" cmpd="sng" algn="ctr">
                      <a:solidFill>
                        <a:schemeClr val="tx1"/>
                      </a:solidFill>
                      <a:prstDash val="solid"/>
                      <a:round/>
                      <a:headEnd type="none" w="med" len="med"/>
                      <a:tailEnd type="none" w="med" len="med"/>
                    </a:lnL>
                    <a:lnR>
                      <a:noFill/>
                    </a:lnR>
                    <a:lnT w="28575" cap="flat" cmpd="sng" algn="ctr">
                      <a:solidFill>
                        <a:srgbClr val="000000"/>
                      </a:solidFill>
                      <a:prstDash val="solid"/>
                      <a:round/>
                      <a:headEnd type="none" w="med" len="med"/>
                      <a:tailEnd type="none" w="med" len="med"/>
                    </a:lnT>
                    <a:lnB>
                      <a:noFill/>
                    </a:lnB>
                    <a:solidFill>
                      <a:srgbClr val="D8D8D8"/>
                    </a:solidFill>
                  </a:tcPr>
                </a:tc>
              </a:tr>
              <a:tr h="189612">
                <a:tc>
                  <a:txBody>
                    <a:bodyPr/>
                    <a:lstStyle/>
                    <a:p>
                      <a:pPr marL="0" marR="0" algn="ctr">
                        <a:lnSpc>
                          <a:spcPct val="115000"/>
                        </a:lnSpc>
                        <a:spcBef>
                          <a:spcPts val="0"/>
                        </a:spcBef>
                        <a:spcAft>
                          <a:spcPts val="1000"/>
                        </a:spcAft>
                      </a:pPr>
                      <a:r>
                        <a:rPr lang="en-US" sz="1800" b="1" dirty="0">
                          <a:solidFill>
                            <a:srgbClr val="FFFFFF"/>
                          </a:solidFill>
                          <a:latin typeface="+mn-lt"/>
                          <a:ea typeface="Calibri"/>
                          <a:cs typeface="Times New Roman"/>
                        </a:rPr>
                        <a:t>2</a:t>
                      </a:r>
                      <a:endParaRPr lang="en-US" sz="1800" b="1" dirty="0">
                        <a:latin typeface="+mn-lt"/>
                        <a:ea typeface="Calibri"/>
                        <a:cs typeface="Times New Roman"/>
                      </a:endParaRPr>
                    </a:p>
                  </a:txBody>
                  <a:tcPr marL="68580" marR="68580" marT="0" marB="0">
                    <a:lnL>
                      <a:noFill/>
                    </a:lnL>
                    <a:lnR>
                      <a:noFill/>
                    </a:lnR>
                    <a:lnT>
                      <a:noFill/>
                    </a:lnT>
                    <a:lnB>
                      <a:noFill/>
                    </a:lnB>
                    <a:solidFill>
                      <a:srgbClr val="4F81BD"/>
                    </a:solidFill>
                  </a:tcPr>
                </a:tc>
                <a:tc>
                  <a:txBody>
                    <a:bodyPr/>
                    <a:lstStyle/>
                    <a:p>
                      <a:pPr marL="0" marR="0">
                        <a:lnSpc>
                          <a:spcPct val="115000"/>
                        </a:lnSpc>
                        <a:spcBef>
                          <a:spcPts val="0"/>
                        </a:spcBef>
                        <a:spcAft>
                          <a:spcPts val="1000"/>
                        </a:spcAft>
                      </a:pPr>
                      <a:r>
                        <a:rPr lang="en-US" sz="1600" b="0" dirty="0" err="1">
                          <a:latin typeface="+mn-lt"/>
                          <a:ea typeface="Calibri"/>
                          <a:cs typeface="Times New Roman"/>
                        </a:rPr>
                        <a:t>Seguridad</a:t>
                      </a:r>
                      <a:r>
                        <a:rPr lang="en-US" sz="1600" b="0" dirty="0">
                          <a:latin typeface="+mn-lt"/>
                          <a:ea typeface="Calibri"/>
                          <a:cs typeface="Times New Roman"/>
                        </a:rPr>
                        <a:t> </a:t>
                      </a:r>
                      <a:r>
                        <a:rPr lang="en-US" sz="1600" b="0" dirty="0" err="1">
                          <a:latin typeface="+mn-lt"/>
                          <a:ea typeface="Calibri"/>
                          <a:cs typeface="Times New Roman"/>
                        </a:rPr>
                        <a:t>Física</a:t>
                      </a:r>
                      <a:endParaRPr lang="en-US" sz="1600" b="0" dirty="0">
                        <a:latin typeface="+mn-lt"/>
                        <a:ea typeface="Calibri"/>
                        <a:cs typeface="Times New Roman"/>
                      </a:endParaRPr>
                    </a:p>
                  </a:txBody>
                  <a:tcPr marL="68580" marR="68580" marT="0" marB="0">
                    <a:lnL>
                      <a:noFill/>
                    </a:lnL>
                    <a:lnR w="3175" cap="flat" cmpd="sng" algn="ctr">
                      <a:solidFill>
                        <a:schemeClr val="tx1"/>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1000"/>
                        </a:spcAft>
                        <a:buFont typeface="Wingdings" pitchFamily="2" charset="2"/>
                        <a:buChar char="ü"/>
                      </a:pPr>
                      <a:r>
                        <a:rPr lang="en-US" sz="1600" dirty="0">
                          <a:latin typeface="+mn-lt"/>
                          <a:ea typeface="Calibri"/>
                          <a:cs typeface="Times New Roman"/>
                        </a:rPr>
                        <a:t> </a:t>
                      </a: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1000"/>
                        </a:spcAft>
                        <a:buFont typeface="Wingdings" pitchFamily="2" charset="2"/>
                        <a:buChar char="ü"/>
                      </a:pPr>
                      <a:r>
                        <a:rPr lang="en-US" sz="1600" dirty="0" smtClean="0">
                          <a:latin typeface="+mn-lt"/>
                          <a:ea typeface="Calibri"/>
                          <a:cs typeface="Times New Roman"/>
                        </a:rPr>
                        <a:t> </a:t>
                      </a:r>
                      <a:endParaRPr lang="en-US" sz="1600" dirty="0">
                        <a:latin typeface="+mn-lt"/>
                        <a:ea typeface="Calibri"/>
                        <a:cs typeface="Times New Roman"/>
                      </a:endParaRPr>
                    </a:p>
                  </a:txBody>
                  <a:tcPr marL="68580" marR="68580" marT="0" marB="0">
                    <a:lnL w="3175" cap="flat" cmpd="sng" algn="ctr">
                      <a:solidFill>
                        <a:schemeClr val="tx1"/>
                      </a:solidFill>
                      <a:prstDash val="solid"/>
                      <a:round/>
                      <a:headEnd type="none" w="med" len="med"/>
                      <a:tailEnd type="none" w="med" len="med"/>
                    </a:lnL>
                    <a:lnR>
                      <a:noFill/>
                    </a:lnR>
                    <a:lnT>
                      <a:noFill/>
                    </a:lnT>
                    <a:lnB>
                      <a:noFill/>
                    </a:lnB>
                  </a:tcPr>
                </a:tc>
              </a:tr>
              <a:tr h="189612">
                <a:tc>
                  <a:txBody>
                    <a:bodyPr/>
                    <a:lstStyle/>
                    <a:p>
                      <a:pPr marL="0" marR="0" algn="ctr">
                        <a:lnSpc>
                          <a:spcPct val="115000"/>
                        </a:lnSpc>
                        <a:spcBef>
                          <a:spcPts val="0"/>
                        </a:spcBef>
                        <a:spcAft>
                          <a:spcPts val="1000"/>
                        </a:spcAft>
                      </a:pPr>
                      <a:r>
                        <a:rPr lang="en-US" sz="1800" b="1" dirty="0">
                          <a:solidFill>
                            <a:srgbClr val="FFFFFF"/>
                          </a:solidFill>
                          <a:latin typeface="+mn-lt"/>
                          <a:ea typeface="Calibri"/>
                          <a:cs typeface="Times New Roman"/>
                        </a:rPr>
                        <a:t>3</a:t>
                      </a:r>
                      <a:endParaRPr lang="en-US" sz="1800" b="1" dirty="0">
                        <a:latin typeface="+mn-lt"/>
                        <a:ea typeface="Calibri"/>
                        <a:cs typeface="Times New Roman"/>
                      </a:endParaRPr>
                    </a:p>
                  </a:txBody>
                  <a:tcPr marL="68580" marR="68580" marT="0" marB="0">
                    <a:lnL>
                      <a:noFill/>
                    </a:lnL>
                    <a:lnR>
                      <a:noFill/>
                    </a:lnR>
                    <a:lnT>
                      <a:noFill/>
                    </a:lnT>
                    <a:lnB>
                      <a:noFill/>
                    </a:lnB>
                    <a:solidFill>
                      <a:srgbClr val="4F81BD"/>
                    </a:solidFill>
                  </a:tcPr>
                </a:tc>
                <a:tc>
                  <a:txBody>
                    <a:bodyPr/>
                    <a:lstStyle/>
                    <a:p>
                      <a:pPr marL="0" marR="0">
                        <a:lnSpc>
                          <a:spcPct val="115000"/>
                        </a:lnSpc>
                        <a:spcBef>
                          <a:spcPts val="0"/>
                        </a:spcBef>
                        <a:spcAft>
                          <a:spcPts val="1000"/>
                        </a:spcAft>
                      </a:pPr>
                      <a:r>
                        <a:rPr lang="en-US" sz="1600" b="0" dirty="0" err="1">
                          <a:latin typeface="+mn-lt"/>
                          <a:ea typeface="Calibri"/>
                          <a:cs typeface="Times New Roman"/>
                        </a:rPr>
                        <a:t>Controles</a:t>
                      </a:r>
                      <a:r>
                        <a:rPr lang="en-US" sz="1600" b="0" dirty="0">
                          <a:latin typeface="+mn-lt"/>
                          <a:ea typeface="Calibri"/>
                          <a:cs typeface="Times New Roman"/>
                        </a:rPr>
                        <a:t> de </a:t>
                      </a:r>
                      <a:r>
                        <a:rPr lang="en-US" sz="1600" b="0" dirty="0" err="1">
                          <a:latin typeface="+mn-lt"/>
                          <a:ea typeface="Calibri"/>
                          <a:cs typeface="Times New Roman"/>
                        </a:rPr>
                        <a:t>Acceso</a:t>
                      </a:r>
                      <a:r>
                        <a:rPr lang="en-US" sz="1600" b="0" dirty="0">
                          <a:latin typeface="+mn-lt"/>
                          <a:ea typeface="Calibri"/>
                          <a:cs typeface="Times New Roman"/>
                        </a:rPr>
                        <a:t> </a:t>
                      </a:r>
                      <a:r>
                        <a:rPr lang="en-US" sz="1600" b="0" dirty="0" err="1">
                          <a:latin typeface="+mn-lt"/>
                          <a:ea typeface="Calibri"/>
                          <a:cs typeface="Times New Roman"/>
                        </a:rPr>
                        <a:t>Físico</a:t>
                      </a:r>
                      <a:endParaRPr lang="en-US" sz="1600" b="0" dirty="0">
                        <a:latin typeface="+mn-lt"/>
                        <a:ea typeface="Calibri"/>
                        <a:cs typeface="Times New Roman"/>
                      </a:endParaRPr>
                    </a:p>
                  </a:txBody>
                  <a:tcPr marL="68580" marR="68580" marT="0" marB="0">
                    <a:lnL>
                      <a:noFill/>
                    </a:lnL>
                    <a:lnR w="3175" cap="flat" cmpd="sng" algn="ctr">
                      <a:solidFill>
                        <a:schemeClr val="tx1"/>
                      </a:solidFill>
                      <a:prstDash val="solid"/>
                      <a:round/>
                      <a:headEnd type="none" w="med" len="med"/>
                      <a:tailEnd type="none" w="med" len="med"/>
                    </a:lnR>
                    <a:lnT>
                      <a:noFill/>
                    </a:lnT>
                    <a:lnB>
                      <a:noFill/>
                    </a:lnB>
                    <a:solidFill>
                      <a:srgbClr val="D8D8D8"/>
                    </a:solidFill>
                  </a:tcPr>
                </a:tc>
                <a:tc>
                  <a:txBody>
                    <a:bodyPr/>
                    <a:lstStyle/>
                    <a:p>
                      <a:pPr marL="0" marR="0" algn="ctr">
                        <a:lnSpc>
                          <a:spcPct val="115000"/>
                        </a:lnSpc>
                        <a:spcBef>
                          <a:spcPts val="0"/>
                        </a:spcBef>
                        <a:spcAft>
                          <a:spcPts val="1000"/>
                        </a:spcAft>
                        <a:buFont typeface="Wingdings" pitchFamily="2" charset="2"/>
                        <a:buChar char="ü"/>
                      </a:pPr>
                      <a:r>
                        <a:rPr lang="en-US" sz="1600" dirty="0">
                          <a:latin typeface="+mn-lt"/>
                          <a:ea typeface="Calibri"/>
                          <a:cs typeface="Times New Roman"/>
                        </a:rPr>
                        <a:t> </a:t>
                      </a: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a:noFill/>
                    </a:lnB>
                    <a:solidFill>
                      <a:srgbClr val="D8D8D8"/>
                    </a:solidFill>
                  </a:tcPr>
                </a:tc>
                <a:tc>
                  <a:txBody>
                    <a:bodyPr/>
                    <a:lstStyle/>
                    <a:p>
                      <a:pPr marL="0" marR="0" algn="ctr">
                        <a:lnSpc>
                          <a:spcPct val="115000"/>
                        </a:lnSpc>
                        <a:spcBef>
                          <a:spcPts val="0"/>
                        </a:spcBef>
                        <a:spcAft>
                          <a:spcPts val="1000"/>
                        </a:spcAft>
                        <a:buFont typeface="Wingdings" pitchFamily="2" charset="2"/>
                        <a:buChar char="ü"/>
                      </a:pPr>
                      <a:r>
                        <a:rPr lang="en-US" sz="1600" dirty="0" smtClean="0">
                          <a:latin typeface="+mn-lt"/>
                          <a:ea typeface="Calibri"/>
                          <a:cs typeface="Times New Roman"/>
                        </a:rPr>
                        <a:t> </a:t>
                      </a:r>
                      <a:endParaRPr lang="en-US" sz="1600" dirty="0">
                        <a:latin typeface="+mn-lt"/>
                        <a:ea typeface="Calibri"/>
                        <a:cs typeface="Times New Roman"/>
                      </a:endParaRPr>
                    </a:p>
                  </a:txBody>
                  <a:tcPr marL="68580" marR="68580" marT="0" marB="0">
                    <a:lnL w="3175" cap="flat" cmpd="sng" algn="ctr">
                      <a:solidFill>
                        <a:schemeClr val="tx1"/>
                      </a:solidFill>
                      <a:prstDash val="solid"/>
                      <a:round/>
                      <a:headEnd type="none" w="med" len="med"/>
                      <a:tailEnd type="none" w="med" len="med"/>
                    </a:lnL>
                    <a:lnR>
                      <a:noFill/>
                    </a:lnR>
                    <a:lnT>
                      <a:noFill/>
                    </a:lnT>
                    <a:lnB>
                      <a:noFill/>
                    </a:lnB>
                    <a:solidFill>
                      <a:srgbClr val="D8D8D8"/>
                    </a:solidFill>
                  </a:tcPr>
                </a:tc>
              </a:tr>
              <a:tr h="189612">
                <a:tc>
                  <a:txBody>
                    <a:bodyPr/>
                    <a:lstStyle/>
                    <a:p>
                      <a:pPr marL="0" marR="0" algn="ctr">
                        <a:lnSpc>
                          <a:spcPct val="115000"/>
                        </a:lnSpc>
                        <a:spcBef>
                          <a:spcPts val="0"/>
                        </a:spcBef>
                        <a:spcAft>
                          <a:spcPts val="1000"/>
                        </a:spcAft>
                      </a:pPr>
                      <a:r>
                        <a:rPr lang="en-US" sz="1800" b="1">
                          <a:solidFill>
                            <a:srgbClr val="FFFFFF"/>
                          </a:solidFill>
                          <a:latin typeface="+mn-lt"/>
                          <a:ea typeface="Calibri"/>
                          <a:cs typeface="Times New Roman"/>
                        </a:rPr>
                        <a:t>4</a:t>
                      </a:r>
                      <a:endParaRPr lang="en-US" sz="1800" b="1">
                        <a:latin typeface="+mn-lt"/>
                        <a:ea typeface="Calibri"/>
                        <a:cs typeface="Times New Roman"/>
                      </a:endParaRPr>
                    </a:p>
                  </a:txBody>
                  <a:tcPr marL="68580" marR="68580" marT="0" marB="0">
                    <a:lnL>
                      <a:noFill/>
                    </a:lnL>
                    <a:lnR>
                      <a:noFill/>
                    </a:lnR>
                    <a:lnT>
                      <a:noFill/>
                    </a:lnT>
                    <a:lnB>
                      <a:noFill/>
                    </a:lnB>
                    <a:solidFill>
                      <a:srgbClr val="4F81BD"/>
                    </a:solidFill>
                  </a:tcPr>
                </a:tc>
                <a:tc>
                  <a:txBody>
                    <a:bodyPr/>
                    <a:lstStyle/>
                    <a:p>
                      <a:pPr marL="0" marR="0">
                        <a:lnSpc>
                          <a:spcPct val="115000"/>
                        </a:lnSpc>
                        <a:spcBef>
                          <a:spcPts val="0"/>
                        </a:spcBef>
                        <a:spcAft>
                          <a:spcPts val="1000"/>
                        </a:spcAft>
                      </a:pPr>
                      <a:r>
                        <a:rPr lang="en-US" sz="1600" b="0" dirty="0" err="1">
                          <a:latin typeface="+mn-lt"/>
                          <a:ea typeface="Calibri"/>
                          <a:cs typeface="Times New Roman"/>
                        </a:rPr>
                        <a:t>Socios</a:t>
                      </a:r>
                      <a:r>
                        <a:rPr lang="en-US" sz="1600" b="0" dirty="0">
                          <a:latin typeface="+mn-lt"/>
                          <a:ea typeface="Calibri"/>
                          <a:cs typeface="Times New Roman"/>
                        </a:rPr>
                        <a:t> </a:t>
                      </a:r>
                      <a:r>
                        <a:rPr lang="en-US" sz="1600" b="0" dirty="0" err="1">
                          <a:latin typeface="+mn-lt"/>
                          <a:ea typeface="Calibri"/>
                          <a:cs typeface="Times New Roman"/>
                        </a:rPr>
                        <a:t>comerciales</a:t>
                      </a:r>
                      <a:endParaRPr lang="en-US" sz="1600" b="0" dirty="0">
                        <a:latin typeface="+mn-lt"/>
                        <a:ea typeface="Calibri"/>
                        <a:cs typeface="Times New Roman"/>
                      </a:endParaRPr>
                    </a:p>
                  </a:txBody>
                  <a:tcPr marL="68580" marR="68580" marT="0" marB="0">
                    <a:lnL>
                      <a:noFill/>
                    </a:lnL>
                    <a:lnR w="3175" cap="flat" cmpd="sng" algn="ctr">
                      <a:solidFill>
                        <a:schemeClr val="tx1"/>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1000"/>
                        </a:spcAft>
                        <a:buFont typeface="Wingdings" pitchFamily="2" charset="2"/>
                        <a:buChar char="ü"/>
                      </a:pPr>
                      <a:r>
                        <a:rPr lang="en-US" sz="1600">
                          <a:latin typeface="+mn-lt"/>
                          <a:ea typeface="Calibri"/>
                          <a:cs typeface="Times New Roman"/>
                        </a:rPr>
                        <a:t> </a:t>
                      </a: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1000"/>
                        </a:spcAft>
                        <a:buFont typeface="Wingdings" pitchFamily="2" charset="2"/>
                        <a:buChar char="ü"/>
                      </a:pPr>
                      <a:r>
                        <a:rPr lang="en-US" sz="1600" dirty="0" smtClean="0">
                          <a:latin typeface="+mn-lt"/>
                          <a:ea typeface="Calibri"/>
                          <a:cs typeface="Times New Roman"/>
                        </a:rPr>
                        <a:t> </a:t>
                      </a:r>
                      <a:endParaRPr lang="en-US" sz="1600" dirty="0">
                        <a:latin typeface="+mn-lt"/>
                        <a:ea typeface="Calibri"/>
                        <a:cs typeface="Times New Roman"/>
                      </a:endParaRPr>
                    </a:p>
                  </a:txBody>
                  <a:tcPr marL="68580" marR="68580" marT="0" marB="0">
                    <a:lnL w="3175" cap="flat" cmpd="sng" algn="ctr">
                      <a:solidFill>
                        <a:schemeClr val="tx1"/>
                      </a:solidFill>
                      <a:prstDash val="solid"/>
                      <a:round/>
                      <a:headEnd type="none" w="med" len="med"/>
                      <a:tailEnd type="none" w="med" len="med"/>
                    </a:lnL>
                    <a:lnR>
                      <a:noFill/>
                    </a:lnR>
                    <a:lnT>
                      <a:noFill/>
                    </a:lnT>
                    <a:lnB>
                      <a:noFill/>
                    </a:lnB>
                  </a:tcPr>
                </a:tc>
              </a:tr>
              <a:tr h="189612">
                <a:tc>
                  <a:txBody>
                    <a:bodyPr/>
                    <a:lstStyle/>
                    <a:p>
                      <a:pPr marL="0" marR="0" algn="ctr">
                        <a:lnSpc>
                          <a:spcPct val="115000"/>
                        </a:lnSpc>
                        <a:spcBef>
                          <a:spcPts val="0"/>
                        </a:spcBef>
                        <a:spcAft>
                          <a:spcPts val="1000"/>
                        </a:spcAft>
                      </a:pPr>
                      <a:r>
                        <a:rPr lang="en-US" sz="1800" b="1">
                          <a:solidFill>
                            <a:srgbClr val="FFFFFF"/>
                          </a:solidFill>
                          <a:latin typeface="+mn-lt"/>
                          <a:ea typeface="Calibri"/>
                          <a:cs typeface="Times New Roman"/>
                        </a:rPr>
                        <a:t>5</a:t>
                      </a:r>
                      <a:endParaRPr lang="en-US" sz="1800" b="1">
                        <a:latin typeface="+mn-lt"/>
                        <a:ea typeface="Calibri"/>
                        <a:cs typeface="Times New Roman"/>
                      </a:endParaRPr>
                    </a:p>
                  </a:txBody>
                  <a:tcPr marL="68580" marR="68580" marT="0" marB="0">
                    <a:lnL>
                      <a:noFill/>
                    </a:lnL>
                    <a:lnR>
                      <a:noFill/>
                    </a:lnR>
                    <a:lnT>
                      <a:noFill/>
                    </a:lnT>
                    <a:lnB>
                      <a:noFill/>
                    </a:lnB>
                    <a:solidFill>
                      <a:srgbClr val="4F81BD"/>
                    </a:solidFill>
                  </a:tcPr>
                </a:tc>
                <a:tc>
                  <a:txBody>
                    <a:bodyPr/>
                    <a:lstStyle/>
                    <a:p>
                      <a:pPr marL="0" marR="0">
                        <a:lnSpc>
                          <a:spcPct val="115000"/>
                        </a:lnSpc>
                        <a:spcBef>
                          <a:spcPts val="0"/>
                        </a:spcBef>
                        <a:spcAft>
                          <a:spcPts val="1000"/>
                        </a:spcAft>
                      </a:pPr>
                      <a:r>
                        <a:rPr lang="en-US" sz="1600" b="0">
                          <a:latin typeface="+mn-lt"/>
                          <a:ea typeface="Calibri"/>
                          <a:cs typeface="Times New Roman"/>
                        </a:rPr>
                        <a:t>Seguridad de Procesos</a:t>
                      </a:r>
                    </a:p>
                  </a:txBody>
                  <a:tcPr marL="68580" marR="68580" marT="0" marB="0">
                    <a:lnL>
                      <a:noFill/>
                    </a:lnL>
                    <a:lnR w="3175" cap="flat" cmpd="sng" algn="ctr">
                      <a:solidFill>
                        <a:schemeClr val="tx1"/>
                      </a:solidFill>
                      <a:prstDash val="solid"/>
                      <a:round/>
                      <a:headEnd type="none" w="med" len="med"/>
                      <a:tailEnd type="none" w="med" len="med"/>
                    </a:lnR>
                    <a:lnT>
                      <a:noFill/>
                    </a:lnT>
                    <a:lnB>
                      <a:noFill/>
                    </a:lnB>
                    <a:solidFill>
                      <a:srgbClr val="D8D8D8"/>
                    </a:solidFill>
                  </a:tcPr>
                </a:tc>
                <a:tc>
                  <a:txBody>
                    <a:bodyPr/>
                    <a:lstStyle/>
                    <a:p>
                      <a:pPr marL="0" marR="0" algn="ctr">
                        <a:lnSpc>
                          <a:spcPct val="115000"/>
                        </a:lnSpc>
                        <a:spcBef>
                          <a:spcPts val="0"/>
                        </a:spcBef>
                        <a:spcAft>
                          <a:spcPts val="1000"/>
                        </a:spcAft>
                        <a:buFont typeface="Wingdings" pitchFamily="2" charset="2"/>
                        <a:buChar char="ü"/>
                      </a:pPr>
                      <a:r>
                        <a:rPr lang="en-US" sz="1600">
                          <a:latin typeface="+mn-lt"/>
                          <a:ea typeface="Calibri"/>
                          <a:cs typeface="Times New Roman"/>
                        </a:rPr>
                        <a:t> </a:t>
                      </a: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a:noFill/>
                    </a:lnB>
                    <a:solidFill>
                      <a:srgbClr val="D8D8D8"/>
                    </a:solidFill>
                  </a:tcPr>
                </a:tc>
                <a:tc>
                  <a:txBody>
                    <a:bodyPr/>
                    <a:lstStyle/>
                    <a:p>
                      <a:pPr marL="0" marR="0" algn="ctr">
                        <a:lnSpc>
                          <a:spcPct val="115000"/>
                        </a:lnSpc>
                        <a:spcBef>
                          <a:spcPts val="0"/>
                        </a:spcBef>
                        <a:spcAft>
                          <a:spcPts val="1000"/>
                        </a:spcAft>
                        <a:buFont typeface="Wingdings" pitchFamily="2" charset="2"/>
                        <a:buChar char="ü"/>
                      </a:pPr>
                      <a:r>
                        <a:rPr lang="en-US" sz="1600" dirty="0" smtClean="0">
                          <a:latin typeface="+mn-lt"/>
                          <a:ea typeface="Calibri"/>
                          <a:cs typeface="Times New Roman"/>
                        </a:rPr>
                        <a:t> </a:t>
                      </a:r>
                      <a:endParaRPr lang="en-US" sz="1600" dirty="0">
                        <a:latin typeface="+mn-lt"/>
                        <a:ea typeface="Calibri"/>
                        <a:cs typeface="Times New Roman"/>
                      </a:endParaRPr>
                    </a:p>
                  </a:txBody>
                  <a:tcPr marL="68580" marR="68580" marT="0" marB="0">
                    <a:lnL w="3175" cap="flat" cmpd="sng" algn="ctr">
                      <a:solidFill>
                        <a:schemeClr val="tx1"/>
                      </a:solidFill>
                      <a:prstDash val="solid"/>
                      <a:round/>
                      <a:headEnd type="none" w="med" len="med"/>
                      <a:tailEnd type="none" w="med" len="med"/>
                    </a:lnL>
                    <a:lnR>
                      <a:noFill/>
                    </a:lnR>
                    <a:lnT>
                      <a:noFill/>
                    </a:lnT>
                    <a:lnB>
                      <a:noFill/>
                    </a:lnB>
                    <a:solidFill>
                      <a:srgbClr val="D8D8D8"/>
                    </a:solidFill>
                  </a:tcPr>
                </a:tc>
              </a:tr>
              <a:tr h="189612">
                <a:tc>
                  <a:txBody>
                    <a:bodyPr/>
                    <a:lstStyle/>
                    <a:p>
                      <a:pPr marL="0" marR="0" algn="ctr">
                        <a:lnSpc>
                          <a:spcPct val="115000"/>
                        </a:lnSpc>
                        <a:spcBef>
                          <a:spcPts val="0"/>
                        </a:spcBef>
                        <a:spcAft>
                          <a:spcPts val="1000"/>
                        </a:spcAft>
                      </a:pPr>
                      <a:r>
                        <a:rPr lang="en-US" sz="1800" b="1">
                          <a:solidFill>
                            <a:srgbClr val="FFFFFF"/>
                          </a:solidFill>
                          <a:latin typeface="+mn-lt"/>
                          <a:ea typeface="Calibri"/>
                          <a:cs typeface="Times New Roman"/>
                        </a:rPr>
                        <a:t>6</a:t>
                      </a:r>
                      <a:endParaRPr lang="en-US" sz="1800" b="1">
                        <a:latin typeface="+mn-lt"/>
                        <a:ea typeface="Calibri"/>
                        <a:cs typeface="Times New Roman"/>
                      </a:endParaRPr>
                    </a:p>
                  </a:txBody>
                  <a:tcPr marL="68580" marR="68580" marT="0" marB="0">
                    <a:lnL>
                      <a:noFill/>
                    </a:lnL>
                    <a:lnR>
                      <a:noFill/>
                    </a:lnR>
                    <a:lnT>
                      <a:noFill/>
                    </a:lnT>
                    <a:lnB>
                      <a:noFill/>
                    </a:lnB>
                    <a:solidFill>
                      <a:srgbClr val="4F81BD"/>
                    </a:solidFill>
                  </a:tcPr>
                </a:tc>
                <a:tc>
                  <a:txBody>
                    <a:bodyPr/>
                    <a:lstStyle/>
                    <a:p>
                      <a:pPr marL="0" marR="0">
                        <a:lnSpc>
                          <a:spcPct val="115000"/>
                        </a:lnSpc>
                        <a:spcBef>
                          <a:spcPts val="0"/>
                        </a:spcBef>
                        <a:spcAft>
                          <a:spcPts val="1000"/>
                        </a:spcAft>
                      </a:pPr>
                      <a:r>
                        <a:rPr lang="en-US" sz="1600" b="1" dirty="0" err="1">
                          <a:latin typeface="+mn-lt"/>
                          <a:ea typeface="Calibri"/>
                          <a:cs typeface="Times New Roman"/>
                        </a:rPr>
                        <a:t>Gestión</a:t>
                      </a:r>
                      <a:r>
                        <a:rPr lang="en-US" sz="1600" b="1" dirty="0">
                          <a:latin typeface="+mn-lt"/>
                          <a:ea typeface="Calibri"/>
                          <a:cs typeface="Times New Roman"/>
                        </a:rPr>
                        <a:t> </a:t>
                      </a:r>
                      <a:r>
                        <a:rPr lang="en-US" sz="1600" b="1" dirty="0" err="1">
                          <a:latin typeface="+mn-lt"/>
                          <a:ea typeface="Calibri"/>
                          <a:cs typeface="Times New Roman"/>
                        </a:rPr>
                        <a:t>Aduanera</a:t>
                      </a:r>
                      <a:endParaRPr lang="en-US" sz="1600" b="1" dirty="0">
                        <a:latin typeface="+mn-lt"/>
                        <a:ea typeface="Calibri"/>
                        <a:cs typeface="Times New Roman"/>
                      </a:endParaRPr>
                    </a:p>
                  </a:txBody>
                  <a:tcPr marL="68580" marR="68580" marT="0" marB="0">
                    <a:lnL>
                      <a:noFill/>
                    </a:lnL>
                    <a:lnR w="3175" cap="flat" cmpd="sng" algn="ctr">
                      <a:solidFill>
                        <a:schemeClr val="tx1"/>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1000"/>
                        </a:spcAft>
                        <a:buFont typeface="Wingdings" pitchFamily="2" charset="2"/>
                        <a:buChar char="ü"/>
                      </a:pPr>
                      <a:r>
                        <a:rPr lang="en-US" sz="1600" b="1" dirty="0">
                          <a:latin typeface="+mn-lt"/>
                          <a:ea typeface="Calibri"/>
                          <a:cs typeface="Times New Roman"/>
                        </a:rPr>
                        <a:t> </a:t>
                      </a: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1000"/>
                        </a:spcAft>
                        <a:buFont typeface="Wingdings" pitchFamily="2" charset="2"/>
                        <a:buNone/>
                      </a:pPr>
                      <a:r>
                        <a:rPr lang="en-US" sz="1600" b="1" dirty="0" smtClean="0">
                          <a:latin typeface="+mn-lt"/>
                          <a:ea typeface="Calibri"/>
                          <a:cs typeface="Times New Roman"/>
                        </a:rPr>
                        <a:t>X</a:t>
                      </a:r>
                      <a:endParaRPr lang="en-US" sz="1600" b="1" dirty="0">
                        <a:latin typeface="+mn-lt"/>
                        <a:ea typeface="Calibri"/>
                        <a:cs typeface="Times New Roman"/>
                      </a:endParaRPr>
                    </a:p>
                  </a:txBody>
                  <a:tcPr marL="68580" marR="68580" marT="0" marB="0">
                    <a:lnL w="3175" cap="flat" cmpd="sng" algn="ctr">
                      <a:solidFill>
                        <a:schemeClr val="tx1"/>
                      </a:solidFill>
                      <a:prstDash val="solid"/>
                      <a:round/>
                      <a:headEnd type="none" w="med" len="med"/>
                      <a:tailEnd type="none" w="med" len="med"/>
                    </a:lnL>
                    <a:lnR>
                      <a:noFill/>
                    </a:lnR>
                    <a:lnT>
                      <a:noFill/>
                    </a:lnT>
                    <a:lnB>
                      <a:noFill/>
                    </a:lnB>
                  </a:tcPr>
                </a:tc>
              </a:tr>
              <a:tr h="605791">
                <a:tc>
                  <a:txBody>
                    <a:bodyPr/>
                    <a:lstStyle/>
                    <a:p>
                      <a:pPr marL="0" marR="0" algn="ctr">
                        <a:lnSpc>
                          <a:spcPct val="115000"/>
                        </a:lnSpc>
                        <a:spcBef>
                          <a:spcPts val="0"/>
                        </a:spcBef>
                        <a:spcAft>
                          <a:spcPts val="1000"/>
                        </a:spcAft>
                      </a:pPr>
                      <a:r>
                        <a:rPr lang="en-US" sz="1800" b="1">
                          <a:solidFill>
                            <a:srgbClr val="FFFFFF"/>
                          </a:solidFill>
                          <a:latin typeface="+mn-lt"/>
                          <a:ea typeface="Calibri"/>
                          <a:cs typeface="Times New Roman"/>
                        </a:rPr>
                        <a:t>7</a:t>
                      </a:r>
                      <a:endParaRPr lang="en-US" sz="1800" b="1">
                        <a:latin typeface="+mn-lt"/>
                        <a:ea typeface="Calibri"/>
                        <a:cs typeface="Times New Roman"/>
                      </a:endParaRPr>
                    </a:p>
                  </a:txBody>
                  <a:tcPr marL="68580" marR="68580" marT="0" marB="0">
                    <a:lnL>
                      <a:noFill/>
                    </a:lnL>
                    <a:lnR>
                      <a:noFill/>
                    </a:lnR>
                    <a:lnT>
                      <a:noFill/>
                    </a:lnT>
                    <a:lnB>
                      <a:noFill/>
                    </a:lnB>
                    <a:solidFill>
                      <a:srgbClr val="4F81BD"/>
                    </a:solidFill>
                  </a:tcPr>
                </a:tc>
                <a:tc>
                  <a:txBody>
                    <a:bodyPr/>
                    <a:lstStyle/>
                    <a:p>
                      <a:pPr marL="0" marR="0">
                        <a:lnSpc>
                          <a:spcPct val="115000"/>
                        </a:lnSpc>
                        <a:spcBef>
                          <a:spcPts val="0"/>
                        </a:spcBef>
                        <a:spcAft>
                          <a:spcPts val="1000"/>
                        </a:spcAft>
                      </a:pPr>
                      <a:r>
                        <a:rPr lang="es-MX" sz="1600" b="0" dirty="0">
                          <a:latin typeface="+mn-lt"/>
                          <a:ea typeface="Calibri"/>
                          <a:cs typeface="Times New Roman"/>
                        </a:rPr>
                        <a:t>Seguridad de los vehículos de carga, contenedores, carros de tren, remolques y/o semirremolques</a:t>
                      </a:r>
                      <a:endParaRPr lang="en-US" sz="1600" b="0" dirty="0">
                        <a:latin typeface="+mn-lt"/>
                        <a:ea typeface="Calibri"/>
                        <a:cs typeface="Times New Roman"/>
                      </a:endParaRPr>
                    </a:p>
                  </a:txBody>
                  <a:tcPr marL="68580" marR="68580" marT="0" marB="0">
                    <a:lnL>
                      <a:noFill/>
                    </a:lnL>
                    <a:lnR w="3175" cap="flat" cmpd="sng" algn="ctr">
                      <a:solidFill>
                        <a:schemeClr val="tx1"/>
                      </a:solidFill>
                      <a:prstDash val="solid"/>
                      <a:round/>
                      <a:headEnd type="none" w="med" len="med"/>
                      <a:tailEnd type="none" w="med" len="med"/>
                    </a:lnR>
                    <a:lnT>
                      <a:noFill/>
                    </a:lnT>
                    <a:lnB>
                      <a:noFill/>
                    </a:lnB>
                    <a:solidFill>
                      <a:srgbClr val="D8D8D8"/>
                    </a:solidFill>
                  </a:tcPr>
                </a:tc>
                <a:tc>
                  <a:txBody>
                    <a:bodyPr/>
                    <a:lstStyle/>
                    <a:p>
                      <a:pPr marL="0" marR="0" algn="ctr">
                        <a:lnSpc>
                          <a:spcPct val="115000"/>
                        </a:lnSpc>
                        <a:spcBef>
                          <a:spcPts val="0"/>
                        </a:spcBef>
                        <a:spcAft>
                          <a:spcPts val="1000"/>
                        </a:spcAft>
                        <a:buFont typeface="Wingdings" pitchFamily="2" charset="2"/>
                        <a:buChar char="ü"/>
                      </a:pPr>
                      <a:r>
                        <a:rPr lang="es-MX" sz="1600">
                          <a:latin typeface="+mn-lt"/>
                          <a:ea typeface="Calibri"/>
                          <a:cs typeface="Times New Roman"/>
                        </a:rPr>
                        <a:t> </a:t>
                      </a:r>
                      <a:endParaRPr lang="en-US" sz="1600">
                        <a:latin typeface="+mn-lt"/>
                        <a:ea typeface="Calibri"/>
                        <a:cs typeface="Times New Roman"/>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a:noFill/>
                    </a:lnB>
                    <a:solidFill>
                      <a:srgbClr val="D8D8D8"/>
                    </a:solidFill>
                  </a:tcPr>
                </a:tc>
                <a:tc>
                  <a:txBody>
                    <a:bodyPr/>
                    <a:lstStyle/>
                    <a:p>
                      <a:pPr marL="0" marR="0" algn="ctr">
                        <a:lnSpc>
                          <a:spcPct val="115000"/>
                        </a:lnSpc>
                        <a:spcBef>
                          <a:spcPts val="0"/>
                        </a:spcBef>
                        <a:spcAft>
                          <a:spcPts val="1000"/>
                        </a:spcAft>
                        <a:buFont typeface="Wingdings" pitchFamily="2" charset="2"/>
                        <a:buChar char="ü"/>
                      </a:pPr>
                      <a:r>
                        <a:rPr lang="en-US" sz="1600" dirty="0" smtClean="0">
                          <a:latin typeface="+mn-lt"/>
                          <a:ea typeface="Calibri"/>
                          <a:cs typeface="Times New Roman"/>
                        </a:rPr>
                        <a:t> </a:t>
                      </a:r>
                      <a:endParaRPr lang="en-US" sz="1600" dirty="0">
                        <a:latin typeface="+mn-lt"/>
                        <a:ea typeface="Calibri"/>
                        <a:cs typeface="Times New Roman"/>
                      </a:endParaRPr>
                    </a:p>
                  </a:txBody>
                  <a:tcPr marL="68580" marR="68580" marT="0" marB="0">
                    <a:lnL w="3175" cap="flat" cmpd="sng" algn="ctr">
                      <a:solidFill>
                        <a:schemeClr val="tx1"/>
                      </a:solidFill>
                      <a:prstDash val="solid"/>
                      <a:round/>
                      <a:headEnd type="none" w="med" len="med"/>
                      <a:tailEnd type="none" w="med" len="med"/>
                    </a:lnL>
                    <a:lnR>
                      <a:noFill/>
                    </a:lnR>
                    <a:lnT>
                      <a:noFill/>
                    </a:lnT>
                    <a:lnB>
                      <a:noFill/>
                    </a:lnB>
                    <a:solidFill>
                      <a:srgbClr val="D8D8D8"/>
                    </a:solidFill>
                  </a:tcPr>
                </a:tc>
              </a:tr>
              <a:tr h="189612">
                <a:tc>
                  <a:txBody>
                    <a:bodyPr/>
                    <a:lstStyle/>
                    <a:p>
                      <a:pPr marL="0" marR="0" algn="ctr">
                        <a:lnSpc>
                          <a:spcPct val="115000"/>
                        </a:lnSpc>
                        <a:spcBef>
                          <a:spcPts val="0"/>
                        </a:spcBef>
                        <a:spcAft>
                          <a:spcPts val="1000"/>
                        </a:spcAft>
                      </a:pPr>
                      <a:r>
                        <a:rPr lang="en-US" sz="1800" b="1">
                          <a:solidFill>
                            <a:srgbClr val="FFFFFF"/>
                          </a:solidFill>
                          <a:latin typeface="+mn-lt"/>
                          <a:ea typeface="Calibri"/>
                          <a:cs typeface="Times New Roman"/>
                        </a:rPr>
                        <a:t>8</a:t>
                      </a:r>
                      <a:endParaRPr lang="en-US" sz="1800" b="1">
                        <a:latin typeface="+mn-lt"/>
                        <a:ea typeface="Calibri"/>
                        <a:cs typeface="Times New Roman"/>
                      </a:endParaRPr>
                    </a:p>
                  </a:txBody>
                  <a:tcPr marL="68580" marR="68580" marT="0" marB="0">
                    <a:lnL>
                      <a:noFill/>
                    </a:lnL>
                    <a:lnR>
                      <a:noFill/>
                    </a:lnR>
                    <a:lnT>
                      <a:noFill/>
                    </a:lnT>
                    <a:lnB>
                      <a:noFill/>
                    </a:lnB>
                    <a:solidFill>
                      <a:srgbClr val="4F81BD"/>
                    </a:solidFill>
                  </a:tcPr>
                </a:tc>
                <a:tc>
                  <a:txBody>
                    <a:bodyPr/>
                    <a:lstStyle/>
                    <a:p>
                      <a:pPr marL="0" marR="0">
                        <a:lnSpc>
                          <a:spcPct val="115000"/>
                        </a:lnSpc>
                        <a:spcBef>
                          <a:spcPts val="0"/>
                        </a:spcBef>
                        <a:spcAft>
                          <a:spcPts val="1000"/>
                        </a:spcAft>
                      </a:pPr>
                      <a:r>
                        <a:rPr lang="en-US" sz="1600" b="0">
                          <a:latin typeface="+mn-lt"/>
                          <a:ea typeface="Calibri"/>
                          <a:cs typeface="Times New Roman"/>
                        </a:rPr>
                        <a:t>Seguridad del Personal</a:t>
                      </a:r>
                    </a:p>
                  </a:txBody>
                  <a:tcPr marL="68580" marR="68580" marT="0" marB="0">
                    <a:lnL>
                      <a:noFill/>
                    </a:lnL>
                    <a:lnR w="3175" cap="flat" cmpd="sng" algn="ctr">
                      <a:solidFill>
                        <a:schemeClr val="tx1"/>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1000"/>
                        </a:spcAft>
                        <a:buFont typeface="Wingdings" pitchFamily="2" charset="2"/>
                        <a:buChar char="ü"/>
                      </a:pPr>
                      <a:r>
                        <a:rPr lang="en-US" sz="1600">
                          <a:latin typeface="+mn-lt"/>
                          <a:ea typeface="Calibri"/>
                          <a:cs typeface="Times New Roman"/>
                        </a:rPr>
                        <a:t> </a:t>
                      </a: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1000"/>
                        </a:spcAft>
                        <a:buFont typeface="Wingdings" pitchFamily="2" charset="2"/>
                        <a:buChar char="ü"/>
                      </a:pPr>
                      <a:r>
                        <a:rPr lang="en-US" sz="1600" dirty="0" smtClean="0">
                          <a:latin typeface="+mn-lt"/>
                          <a:ea typeface="Calibri"/>
                          <a:cs typeface="Times New Roman"/>
                        </a:rPr>
                        <a:t> </a:t>
                      </a:r>
                      <a:endParaRPr lang="en-US" sz="1600" dirty="0">
                        <a:latin typeface="+mn-lt"/>
                        <a:ea typeface="Calibri"/>
                        <a:cs typeface="Times New Roman"/>
                      </a:endParaRPr>
                    </a:p>
                  </a:txBody>
                  <a:tcPr marL="68580" marR="68580" marT="0" marB="0">
                    <a:lnL w="3175" cap="flat" cmpd="sng" algn="ctr">
                      <a:solidFill>
                        <a:schemeClr val="tx1"/>
                      </a:solidFill>
                      <a:prstDash val="solid"/>
                      <a:round/>
                      <a:headEnd type="none" w="med" len="med"/>
                      <a:tailEnd type="none" w="med" len="med"/>
                    </a:lnL>
                    <a:lnR>
                      <a:noFill/>
                    </a:lnR>
                    <a:lnT>
                      <a:noFill/>
                    </a:lnT>
                    <a:lnB>
                      <a:noFill/>
                    </a:lnB>
                  </a:tcPr>
                </a:tc>
              </a:tr>
              <a:tr h="336109">
                <a:tc>
                  <a:txBody>
                    <a:bodyPr/>
                    <a:lstStyle/>
                    <a:p>
                      <a:pPr marL="0" marR="0" algn="ctr">
                        <a:lnSpc>
                          <a:spcPct val="115000"/>
                        </a:lnSpc>
                        <a:spcBef>
                          <a:spcPts val="0"/>
                        </a:spcBef>
                        <a:spcAft>
                          <a:spcPts val="1000"/>
                        </a:spcAft>
                      </a:pPr>
                      <a:r>
                        <a:rPr lang="en-US" sz="1800" b="1">
                          <a:solidFill>
                            <a:srgbClr val="FFFFFF"/>
                          </a:solidFill>
                          <a:latin typeface="+mn-lt"/>
                          <a:ea typeface="Calibri"/>
                          <a:cs typeface="Times New Roman"/>
                        </a:rPr>
                        <a:t>9</a:t>
                      </a:r>
                      <a:endParaRPr lang="en-US" sz="1800" b="1">
                        <a:latin typeface="+mn-lt"/>
                        <a:ea typeface="Calibri"/>
                        <a:cs typeface="Times New Roman"/>
                      </a:endParaRPr>
                    </a:p>
                  </a:txBody>
                  <a:tcPr marL="68580" marR="68580" marT="0" marB="0">
                    <a:lnL>
                      <a:noFill/>
                    </a:lnL>
                    <a:lnR>
                      <a:noFill/>
                    </a:lnR>
                    <a:lnT>
                      <a:noFill/>
                    </a:lnT>
                    <a:lnB>
                      <a:noFill/>
                    </a:lnB>
                    <a:solidFill>
                      <a:srgbClr val="4F81BD"/>
                    </a:solidFill>
                  </a:tcPr>
                </a:tc>
                <a:tc>
                  <a:txBody>
                    <a:bodyPr/>
                    <a:lstStyle/>
                    <a:p>
                      <a:pPr marL="0" marR="0">
                        <a:lnSpc>
                          <a:spcPct val="115000"/>
                        </a:lnSpc>
                        <a:spcBef>
                          <a:spcPts val="0"/>
                        </a:spcBef>
                        <a:spcAft>
                          <a:spcPts val="1000"/>
                        </a:spcAft>
                      </a:pPr>
                      <a:r>
                        <a:rPr lang="es-MX" sz="1600" b="1" dirty="0">
                          <a:latin typeface="+mn-lt"/>
                          <a:ea typeface="Calibri"/>
                          <a:cs typeface="Times New Roman"/>
                        </a:rPr>
                        <a:t>Seguridad de la información y documentación</a:t>
                      </a:r>
                      <a:endParaRPr lang="en-US" sz="1600" b="1" dirty="0">
                        <a:latin typeface="+mn-lt"/>
                        <a:ea typeface="Calibri"/>
                        <a:cs typeface="Times New Roman"/>
                      </a:endParaRPr>
                    </a:p>
                  </a:txBody>
                  <a:tcPr marL="68580" marR="68580" marT="0" marB="0">
                    <a:lnL>
                      <a:noFill/>
                    </a:lnL>
                    <a:lnR w="3175" cap="flat" cmpd="sng" algn="ctr">
                      <a:solidFill>
                        <a:schemeClr val="tx1"/>
                      </a:solidFill>
                      <a:prstDash val="solid"/>
                      <a:round/>
                      <a:headEnd type="none" w="med" len="med"/>
                      <a:tailEnd type="none" w="med" len="med"/>
                    </a:lnR>
                    <a:lnT>
                      <a:noFill/>
                    </a:lnT>
                    <a:lnB>
                      <a:noFill/>
                    </a:lnB>
                    <a:solidFill>
                      <a:srgbClr val="D8D8D8"/>
                    </a:solidFill>
                  </a:tcPr>
                </a:tc>
                <a:tc>
                  <a:txBody>
                    <a:bodyPr/>
                    <a:lstStyle/>
                    <a:p>
                      <a:pPr marL="0" marR="0" algn="ctr">
                        <a:lnSpc>
                          <a:spcPct val="115000"/>
                        </a:lnSpc>
                        <a:spcBef>
                          <a:spcPts val="0"/>
                        </a:spcBef>
                        <a:spcAft>
                          <a:spcPts val="1000"/>
                        </a:spcAft>
                        <a:buFont typeface="Wingdings" pitchFamily="2" charset="2"/>
                        <a:buChar char="ü"/>
                      </a:pPr>
                      <a:r>
                        <a:rPr lang="es-MX" sz="1600">
                          <a:latin typeface="+mn-lt"/>
                          <a:ea typeface="Calibri"/>
                          <a:cs typeface="Times New Roman"/>
                        </a:rPr>
                        <a:t> </a:t>
                      </a:r>
                      <a:endParaRPr lang="en-US" sz="1600">
                        <a:latin typeface="+mn-lt"/>
                        <a:ea typeface="Calibri"/>
                        <a:cs typeface="Times New Roman"/>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a:noFill/>
                    </a:lnB>
                    <a:solidFill>
                      <a:srgbClr val="D8D8D8"/>
                    </a:solidFill>
                  </a:tcPr>
                </a:tc>
                <a:tc>
                  <a:txBody>
                    <a:bodyPr/>
                    <a:lstStyle/>
                    <a:p>
                      <a:pPr marL="0" marR="0" algn="ctr">
                        <a:lnSpc>
                          <a:spcPct val="115000"/>
                        </a:lnSpc>
                        <a:spcBef>
                          <a:spcPts val="0"/>
                        </a:spcBef>
                        <a:spcAft>
                          <a:spcPts val="1000"/>
                        </a:spcAft>
                        <a:buFont typeface="Wingdings" pitchFamily="2" charset="2"/>
                        <a:buNone/>
                      </a:pPr>
                      <a:r>
                        <a:rPr lang="en-US" sz="1600" b="1" dirty="0" smtClean="0">
                          <a:latin typeface="+mn-lt"/>
                          <a:ea typeface="Calibri"/>
                          <a:cs typeface="Times New Roman"/>
                        </a:rPr>
                        <a:t>X</a:t>
                      </a:r>
                      <a:endParaRPr lang="en-US" sz="1600" b="1" dirty="0">
                        <a:latin typeface="+mn-lt"/>
                        <a:ea typeface="Calibri"/>
                        <a:cs typeface="Times New Roman"/>
                      </a:endParaRPr>
                    </a:p>
                  </a:txBody>
                  <a:tcPr marL="68580" marR="68580" marT="0" marB="0">
                    <a:lnL w="3175" cap="flat" cmpd="sng" algn="ctr">
                      <a:solidFill>
                        <a:schemeClr val="tx1"/>
                      </a:solidFill>
                      <a:prstDash val="solid"/>
                      <a:round/>
                      <a:headEnd type="none" w="med" len="med"/>
                      <a:tailEnd type="none" w="med" len="med"/>
                    </a:lnL>
                    <a:lnR>
                      <a:noFill/>
                    </a:lnR>
                    <a:lnT>
                      <a:noFill/>
                    </a:lnT>
                    <a:lnB>
                      <a:noFill/>
                    </a:lnB>
                    <a:solidFill>
                      <a:srgbClr val="D8D8D8"/>
                    </a:solidFill>
                  </a:tcPr>
                </a:tc>
              </a:tr>
              <a:tr h="357190">
                <a:tc>
                  <a:txBody>
                    <a:bodyPr/>
                    <a:lstStyle/>
                    <a:p>
                      <a:pPr marL="0" marR="0" algn="ctr">
                        <a:lnSpc>
                          <a:spcPct val="115000"/>
                        </a:lnSpc>
                        <a:spcBef>
                          <a:spcPts val="0"/>
                        </a:spcBef>
                        <a:spcAft>
                          <a:spcPts val="1000"/>
                        </a:spcAft>
                      </a:pPr>
                      <a:r>
                        <a:rPr lang="en-US" sz="1800" b="1">
                          <a:solidFill>
                            <a:srgbClr val="FFFFFF"/>
                          </a:solidFill>
                          <a:latin typeface="+mn-lt"/>
                          <a:ea typeface="Calibri"/>
                          <a:cs typeface="Times New Roman"/>
                        </a:rPr>
                        <a:t>10</a:t>
                      </a:r>
                      <a:endParaRPr lang="en-US" sz="1800" b="1">
                        <a:latin typeface="+mn-lt"/>
                        <a:ea typeface="Calibri"/>
                        <a:cs typeface="Times New Roman"/>
                      </a:endParaRPr>
                    </a:p>
                  </a:txBody>
                  <a:tcPr marL="68580" marR="68580" marT="0" marB="0">
                    <a:lnL>
                      <a:noFill/>
                    </a:lnL>
                    <a:lnR>
                      <a:noFill/>
                    </a:lnR>
                    <a:lnT>
                      <a:noFill/>
                    </a:lnT>
                    <a:lnB>
                      <a:noFill/>
                    </a:lnB>
                    <a:solidFill>
                      <a:srgbClr val="4F81BD"/>
                    </a:solidFill>
                  </a:tcPr>
                </a:tc>
                <a:tc>
                  <a:txBody>
                    <a:bodyPr/>
                    <a:lstStyle/>
                    <a:p>
                      <a:pPr marL="0" marR="0">
                        <a:lnSpc>
                          <a:spcPct val="115000"/>
                        </a:lnSpc>
                        <a:spcBef>
                          <a:spcPts val="0"/>
                        </a:spcBef>
                        <a:spcAft>
                          <a:spcPts val="1000"/>
                        </a:spcAft>
                      </a:pPr>
                      <a:r>
                        <a:rPr lang="es-MX" sz="1600" b="0">
                          <a:latin typeface="+mn-lt"/>
                          <a:ea typeface="Calibri"/>
                          <a:cs typeface="Times New Roman"/>
                        </a:rPr>
                        <a:t>Capcitación en seguridad y concientización</a:t>
                      </a:r>
                      <a:endParaRPr lang="en-US" sz="1600" b="0">
                        <a:latin typeface="+mn-lt"/>
                        <a:ea typeface="Calibri"/>
                        <a:cs typeface="Times New Roman"/>
                      </a:endParaRPr>
                    </a:p>
                  </a:txBody>
                  <a:tcPr marL="68580" marR="68580" marT="0" marB="0">
                    <a:lnL>
                      <a:noFill/>
                    </a:lnL>
                    <a:lnR w="3175" cap="flat" cmpd="sng" algn="ctr">
                      <a:solidFill>
                        <a:schemeClr val="tx1"/>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1000"/>
                        </a:spcAft>
                        <a:buFont typeface="Wingdings" pitchFamily="2" charset="2"/>
                        <a:buChar char="ü"/>
                      </a:pPr>
                      <a:r>
                        <a:rPr lang="es-MX" sz="1600">
                          <a:latin typeface="+mn-lt"/>
                          <a:ea typeface="Calibri"/>
                          <a:cs typeface="Times New Roman"/>
                        </a:rPr>
                        <a:t> </a:t>
                      </a:r>
                      <a:endParaRPr lang="en-US" sz="1600">
                        <a:latin typeface="+mn-lt"/>
                        <a:ea typeface="Calibri"/>
                        <a:cs typeface="Times New Roman"/>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1000"/>
                        </a:spcAft>
                        <a:buFont typeface="Wingdings" pitchFamily="2" charset="2"/>
                        <a:buChar char="ü"/>
                      </a:pPr>
                      <a:r>
                        <a:rPr lang="en-US" sz="1600" dirty="0" smtClean="0">
                          <a:latin typeface="+mn-lt"/>
                          <a:ea typeface="Calibri"/>
                          <a:cs typeface="Times New Roman"/>
                        </a:rPr>
                        <a:t> </a:t>
                      </a:r>
                      <a:endParaRPr lang="en-US" sz="1600" dirty="0">
                        <a:latin typeface="+mn-lt"/>
                        <a:ea typeface="Calibri"/>
                        <a:cs typeface="Times New Roman"/>
                      </a:endParaRPr>
                    </a:p>
                  </a:txBody>
                  <a:tcPr marL="68580" marR="68580" marT="0" marB="0">
                    <a:lnL w="3175" cap="flat" cmpd="sng" algn="ctr">
                      <a:solidFill>
                        <a:schemeClr val="tx1"/>
                      </a:solidFill>
                      <a:prstDash val="solid"/>
                      <a:round/>
                      <a:headEnd type="none" w="med" len="med"/>
                      <a:tailEnd type="none" w="med" len="med"/>
                    </a:lnL>
                    <a:lnR>
                      <a:noFill/>
                    </a:lnR>
                    <a:lnT>
                      <a:noFill/>
                    </a:lnT>
                    <a:lnB>
                      <a:noFill/>
                    </a:lnB>
                  </a:tcPr>
                </a:tc>
              </a:tr>
              <a:tr h="189612">
                <a:tc>
                  <a:txBody>
                    <a:bodyPr/>
                    <a:lstStyle/>
                    <a:p>
                      <a:pPr marL="0" marR="0" algn="ctr">
                        <a:lnSpc>
                          <a:spcPct val="115000"/>
                        </a:lnSpc>
                        <a:spcBef>
                          <a:spcPts val="0"/>
                        </a:spcBef>
                        <a:spcAft>
                          <a:spcPts val="1000"/>
                        </a:spcAft>
                      </a:pPr>
                      <a:r>
                        <a:rPr lang="en-US" sz="1800" b="1" dirty="0">
                          <a:solidFill>
                            <a:srgbClr val="FFFFFF"/>
                          </a:solidFill>
                          <a:latin typeface="+mn-lt"/>
                          <a:ea typeface="Calibri"/>
                          <a:cs typeface="Times New Roman"/>
                        </a:rPr>
                        <a:t>11</a:t>
                      </a:r>
                      <a:endParaRPr lang="en-US" sz="1800" b="1" dirty="0">
                        <a:latin typeface="+mn-lt"/>
                        <a:ea typeface="Calibri"/>
                        <a:cs typeface="Times New Roman"/>
                      </a:endParaRPr>
                    </a:p>
                  </a:txBody>
                  <a:tcPr marL="68580" marR="68580" marT="0" marB="0">
                    <a:lnL>
                      <a:noFill/>
                    </a:lnL>
                    <a:lnR>
                      <a:noFill/>
                    </a:lnR>
                    <a:lnT>
                      <a:noFill/>
                    </a:lnT>
                    <a:lnB w="28575" cap="flat" cmpd="sng" algn="ctr">
                      <a:solidFill>
                        <a:schemeClr val="tx1"/>
                      </a:solidFill>
                      <a:prstDash val="solid"/>
                      <a:round/>
                      <a:headEnd type="none" w="med" len="med"/>
                      <a:tailEnd type="none" w="med" len="med"/>
                    </a:lnB>
                    <a:solidFill>
                      <a:srgbClr val="4F81BD"/>
                    </a:solidFill>
                  </a:tcPr>
                </a:tc>
                <a:tc>
                  <a:txBody>
                    <a:bodyPr/>
                    <a:lstStyle/>
                    <a:p>
                      <a:pPr marL="0" marR="0">
                        <a:lnSpc>
                          <a:spcPct val="115000"/>
                        </a:lnSpc>
                        <a:spcBef>
                          <a:spcPts val="0"/>
                        </a:spcBef>
                        <a:spcAft>
                          <a:spcPts val="1000"/>
                        </a:spcAft>
                      </a:pPr>
                      <a:r>
                        <a:rPr lang="es-MX" sz="1600" b="0" dirty="0">
                          <a:latin typeface="+mn-lt"/>
                          <a:ea typeface="Calibri"/>
                          <a:cs typeface="Times New Roman"/>
                        </a:rPr>
                        <a:t>Manejo e investigación de incidentes</a:t>
                      </a:r>
                      <a:endParaRPr lang="en-US" sz="1600" b="0" dirty="0">
                        <a:latin typeface="+mn-lt"/>
                        <a:ea typeface="Calibri"/>
                        <a:cs typeface="Times New Roman"/>
                      </a:endParaRPr>
                    </a:p>
                  </a:txBody>
                  <a:tcPr marL="68580" marR="68580" marT="0" marB="0">
                    <a:lnL>
                      <a:noFill/>
                    </a:lnL>
                    <a:lnR w="31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solidFill>
                      <a:srgbClr val="D8D8D8"/>
                    </a:solidFill>
                  </a:tcPr>
                </a:tc>
                <a:tc>
                  <a:txBody>
                    <a:bodyPr/>
                    <a:lstStyle/>
                    <a:p>
                      <a:pPr marL="0" marR="0" algn="ctr">
                        <a:lnSpc>
                          <a:spcPct val="115000"/>
                        </a:lnSpc>
                        <a:spcBef>
                          <a:spcPts val="0"/>
                        </a:spcBef>
                        <a:spcAft>
                          <a:spcPts val="1000"/>
                        </a:spcAft>
                        <a:buFont typeface="Wingdings" pitchFamily="2" charset="2"/>
                        <a:buChar char="ü"/>
                      </a:pPr>
                      <a:r>
                        <a:rPr lang="es-MX" sz="1600">
                          <a:latin typeface="+mn-lt"/>
                          <a:ea typeface="Calibri"/>
                          <a:cs typeface="Times New Roman"/>
                        </a:rPr>
                        <a:t> </a:t>
                      </a:r>
                      <a:endParaRPr lang="en-US" sz="1600">
                        <a:latin typeface="+mn-lt"/>
                        <a:ea typeface="Calibri"/>
                        <a:cs typeface="Times New Roman"/>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solidFill>
                      <a:srgbClr val="D8D8D8"/>
                    </a:solidFill>
                  </a:tcPr>
                </a:tc>
                <a:tc>
                  <a:txBody>
                    <a:bodyPr/>
                    <a:lstStyle/>
                    <a:p>
                      <a:pPr marL="0" marR="0" algn="ctr">
                        <a:lnSpc>
                          <a:spcPct val="115000"/>
                        </a:lnSpc>
                        <a:spcBef>
                          <a:spcPts val="0"/>
                        </a:spcBef>
                        <a:spcAft>
                          <a:spcPts val="1000"/>
                        </a:spcAft>
                        <a:buFont typeface="Wingdings" pitchFamily="2" charset="2"/>
                        <a:buChar char="ü"/>
                      </a:pPr>
                      <a:r>
                        <a:rPr lang="en-US" sz="1600" dirty="0" smtClean="0">
                          <a:latin typeface="+mn-lt"/>
                          <a:ea typeface="Calibri"/>
                          <a:cs typeface="Times New Roman"/>
                        </a:rPr>
                        <a:t> </a:t>
                      </a:r>
                      <a:endParaRPr lang="en-US" sz="1600" dirty="0">
                        <a:latin typeface="+mn-lt"/>
                        <a:ea typeface="Calibri"/>
                        <a:cs typeface="Times New Roman"/>
                      </a:endParaRPr>
                    </a:p>
                  </a:txBody>
                  <a:tcPr marL="68580" marR="68580" marT="0" marB="0">
                    <a:lnL w="3175" cap="flat" cmpd="sng" algn="ctr">
                      <a:solidFill>
                        <a:schemeClr val="tx1"/>
                      </a:solidFill>
                      <a:prstDash val="solid"/>
                      <a:round/>
                      <a:headEnd type="none" w="med" len="med"/>
                      <a:tailEnd type="none" w="med" len="med"/>
                    </a:lnL>
                    <a:lnR>
                      <a:noFill/>
                    </a:lnR>
                    <a:lnT>
                      <a:noFill/>
                    </a:lnT>
                    <a:lnB w="28575" cap="flat" cmpd="sng" algn="ctr">
                      <a:solidFill>
                        <a:schemeClr val="tx1"/>
                      </a:solidFill>
                      <a:prstDash val="solid"/>
                      <a:round/>
                      <a:headEnd type="none" w="med" len="med"/>
                      <a:tailEnd type="none" w="med" len="med"/>
                    </a:lnB>
                    <a:solidFill>
                      <a:srgbClr val="D8D8D8"/>
                    </a:solidFill>
                  </a:tcPr>
                </a:tc>
              </a:tr>
            </a:tbl>
          </a:graphicData>
        </a:graphic>
      </p:graphicFrame>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11"/>
          <p:cNvSpPr txBox="1">
            <a:spLocks noChangeArrowheads="1"/>
          </p:cNvSpPr>
          <p:nvPr/>
        </p:nvSpPr>
        <p:spPr bwMode="auto">
          <a:xfrm>
            <a:off x="1403350" y="1341438"/>
            <a:ext cx="6192838" cy="366712"/>
          </a:xfrm>
          <a:prstGeom prst="rect">
            <a:avLst/>
          </a:prstGeom>
          <a:noFill/>
          <a:ln w="9525">
            <a:noFill/>
            <a:miter lim="800000"/>
            <a:headEnd/>
            <a:tailEnd/>
          </a:ln>
        </p:spPr>
        <p:txBody>
          <a:bodyPr>
            <a:spAutoFit/>
          </a:bodyPr>
          <a:lstStyle/>
          <a:p>
            <a:pPr eaLnBrk="0" hangingPunct="0">
              <a:spcBef>
                <a:spcPct val="50000"/>
              </a:spcBef>
            </a:pPr>
            <a:endParaRPr lang="en-US"/>
          </a:p>
        </p:txBody>
      </p:sp>
      <p:cxnSp>
        <p:nvCxnSpPr>
          <p:cNvPr id="11" name="10 Conector recto"/>
          <p:cNvCxnSpPr/>
          <p:nvPr/>
        </p:nvCxnSpPr>
        <p:spPr>
          <a:xfrm rot="5400000">
            <a:off x="7786688" y="5572125"/>
            <a:ext cx="2571750"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3" name="12 Conector recto"/>
          <p:cNvCxnSpPr/>
          <p:nvPr/>
        </p:nvCxnSpPr>
        <p:spPr>
          <a:xfrm rot="5400000">
            <a:off x="7786687" y="5643563"/>
            <a:ext cx="24288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4" name="13 Conector recto"/>
          <p:cNvCxnSpPr/>
          <p:nvPr/>
        </p:nvCxnSpPr>
        <p:spPr>
          <a:xfrm rot="5400000">
            <a:off x="7858125" y="5786438"/>
            <a:ext cx="214312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5" name="14 Conector recto"/>
          <p:cNvCxnSpPr/>
          <p:nvPr/>
        </p:nvCxnSpPr>
        <p:spPr>
          <a:xfrm>
            <a:off x="5429250" y="6715125"/>
            <a:ext cx="3714750"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6" name="15 Conector recto"/>
          <p:cNvCxnSpPr/>
          <p:nvPr/>
        </p:nvCxnSpPr>
        <p:spPr>
          <a:xfrm>
            <a:off x="6143625" y="6643688"/>
            <a:ext cx="30003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7" name="16 Conector recto"/>
          <p:cNvCxnSpPr/>
          <p:nvPr/>
        </p:nvCxnSpPr>
        <p:spPr>
          <a:xfrm>
            <a:off x="6715125" y="6572250"/>
            <a:ext cx="24288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pic>
        <p:nvPicPr>
          <p:cNvPr id="13321" name="Picture 2"/>
          <p:cNvPicPr>
            <a:picLocks noChangeAspect="1" noChangeArrowheads="1"/>
          </p:cNvPicPr>
          <p:nvPr/>
        </p:nvPicPr>
        <p:blipFill>
          <a:blip r:embed="rId2" cstate="print"/>
          <a:srcRect/>
          <a:stretch>
            <a:fillRect/>
          </a:stretch>
        </p:blipFill>
        <p:spPr bwMode="auto">
          <a:xfrm>
            <a:off x="1563688" y="6230938"/>
            <a:ext cx="631825" cy="557212"/>
          </a:xfrm>
          <a:prstGeom prst="rect">
            <a:avLst/>
          </a:prstGeom>
          <a:noFill/>
          <a:ln w="9525">
            <a:noFill/>
            <a:miter lim="800000"/>
            <a:headEnd/>
            <a:tailEnd/>
          </a:ln>
        </p:spPr>
      </p:pic>
      <p:sp>
        <p:nvSpPr>
          <p:cNvPr id="19" name="Rectangle 2"/>
          <p:cNvSpPr txBox="1">
            <a:spLocks noChangeArrowheads="1"/>
          </p:cNvSpPr>
          <p:nvPr/>
        </p:nvSpPr>
        <p:spPr>
          <a:xfrm>
            <a:off x="0" y="0"/>
            <a:ext cx="9144000" cy="704850"/>
          </a:xfrm>
          <a:prstGeom prst="rect">
            <a:avLst/>
          </a:prstGeom>
        </p:spPr>
        <p:txBody>
          <a:bodyPr/>
          <a:lstStyle/>
          <a:p>
            <a:pPr algn="ctr" eaLnBrk="0" hangingPunct="0">
              <a:defRPr/>
            </a:pPr>
            <a:r>
              <a:rPr lang="es-MX" sz="2400" kern="0" dirty="0">
                <a:solidFill>
                  <a:srgbClr val="00478E"/>
                </a:solidFill>
                <a:effectLst>
                  <a:outerShdw blurRad="38100" dist="38100" dir="2700000" algn="tl">
                    <a:srgbClr val="C0C0C0"/>
                  </a:outerShdw>
                </a:effectLst>
                <a:latin typeface="Century Gothic" pitchFamily="34" charset="0"/>
                <a:cs typeface="+mn-cs"/>
              </a:rPr>
              <a:t>Almanza Villarreal Agencia Aduanal, S.C.</a:t>
            </a:r>
          </a:p>
          <a:p>
            <a:pPr algn="ctr" eaLnBrk="0" hangingPunct="0">
              <a:defRPr/>
            </a:pPr>
            <a:endParaRPr lang="es-MX" sz="2400" kern="0" dirty="0">
              <a:solidFill>
                <a:srgbClr val="00478E"/>
              </a:solidFill>
              <a:effectLst>
                <a:outerShdw blurRad="38100" dist="38100" dir="2700000" algn="tl">
                  <a:srgbClr val="C0C0C0"/>
                </a:outerShdw>
              </a:effectLst>
              <a:latin typeface="Century Gothic" pitchFamily="34" charset="0"/>
              <a:ea typeface="+mj-ea"/>
              <a:cs typeface="+mj-cs"/>
            </a:endParaRPr>
          </a:p>
          <a:p>
            <a:pPr algn="ctr" eaLnBrk="0" hangingPunct="0">
              <a:defRPr/>
            </a:pPr>
            <a:endParaRPr lang="es-MX" sz="2400" kern="0" dirty="0">
              <a:solidFill>
                <a:srgbClr val="00478E"/>
              </a:solidFill>
              <a:effectLst>
                <a:outerShdw blurRad="38100" dist="38100" dir="2700000" algn="tl">
                  <a:srgbClr val="C0C0C0"/>
                </a:outerShdw>
              </a:effectLst>
              <a:latin typeface="Century Gothic" pitchFamily="34" charset="0"/>
              <a:ea typeface="+mj-ea"/>
              <a:cs typeface="+mj-cs"/>
            </a:endParaRPr>
          </a:p>
        </p:txBody>
      </p:sp>
      <p:sp>
        <p:nvSpPr>
          <p:cNvPr id="12" name="Rectangle 2"/>
          <p:cNvSpPr txBox="1">
            <a:spLocks noChangeArrowheads="1"/>
          </p:cNvSpPr>
          <p:nvPr/>
        </p:nvSpPr>
        <p:spPr>
          <a:xfrm>
            <a:off x="179388" y="476250"/>
            <a:ext cx="8629650" cy="704850"/>
          </a:xfrm>
          <a:prstGeom prst="rect">
            <a:avLst/>
          </a:prstGeom>
        </p:spPr>
        <p:txBody>
          <a:bodyPr/>
          <a:lstStyle/>
          <a:p>
            <a:pPr algn="ctr" eaLnBrk="0" hangingPunct="0">
              <a:defRPr/>
            </a:pPr>
            <a:r>
              <a:rPr lang="es-MX" sz="3200" b="1" kern="0" dirty="0" smtClean="0">
                <a:solidFill>
                  <a:srgbClr val="00478E"/>
                </a:solidFill>
                <a:latin typeface="Century Gothic" pitchFamily="34" charset="0"/>
                <a:ea typeface="+mj-ea"/>
                <a:cs typeface="+mj-cs"/>
              </a:rPr>
              <a:t>Registrar Usuarios sin </a:t>
            </a:r>
            <a:r>
              <a:rPr lang="es-MX" sz="3200" b="1" kern="0" dirty="0">
                <a:solidFill>
                  <a:srgbClr val="00478E"/>
                </a:solidFill>
                <a:latin typeface="Century Gothic" pitchFamily="34" charset="0"/>
                <a:ea typeface="+mj-ea"/>
                <a:cs typeface="+mj-cs"/>
              </a:rPr>
              <a:t>FIEL</a:t>
            </a:r>
          </a:p>
        </p:txBody>
      </p:sp>
      <p:sp>
        <p:nvSpPr>
          <p:cNvPr id="18" name="Rectangle 2"/>
          <p:cNvSpPr txBox="1">
            <a:spLocks noChangeArrowheads="1"/>
          </p:cNvSpPr>
          <p:nvPr/>
        </p:nvSpPr>
        <p:spPr>
          <a:xfrm>
            <a:off x="152400" y="1492672"/>
            <a:ext cx="8656638" cy="496168"/>
          </a:xfrm>
          <a:prstGeom prst="rect">
            <a:avLst/>
          </a:prstGeom>
        </p:spPr>
        <p:txBody>
          <a:bodyPr/>
          <a:lstStyle/>
          <a:p>
            <a:pPr eaLnBrk="0" hangingPunct="0">
              <a:defRPr/>
            </a:pPr>
            <a:r>
              <a:rPr lang="es-MX" sz="2400" kern="0" dirty="0" smtClean="0">
                <a:solidFill>
                  <a:srgbClr val="00478E"/>
                </a:solidFill>
                <a:effectLst>
                  <a:outerShdw blurRad="38100" dist="38100" dir="2700000" algn="tl">
                    <a:srgbClr val="C0C0C0"/>
                  </a:outerShdw>
                </a:effectLst>
                <a:latin typeface="Century Gothic" pitchFamily="34" charset="0"/>
                <a:cs typeface="+mn-cs"/>
              </a:rPr>
              <a:t>Se envía mensaje de confirmación al correo del usuario  para que este sea confirmado y validado dentro de lo s5 días de su registro, de lo contrario será eliminado., </a:t>
            </a:r>
            <a:endParaRPr lang="es-MX" sz="2400" kern="0" dirty="0">
              <a:solidFill>
                <a:srgbClr val="00478E"/>
              </a:solidFill>
              <a:effectLst>
                <a:outerShdw blurRad="38100" dist="38100" dir="2700000" algn="tl">
                  <a:srgbClr val="C0C0C0"/>
                </a:outerShdw>
              </a:effectLst>
              <a:latin typeface="Century Gothic" pitchFamily="34" charset="0"/>
              <a:ea typeface="+mj-ea"/>
              <a:cs typeface="+mj-cs"/>
            </a:endParaRPr>
          </a:p>
          <a:p>
            <a:pPr algn="ctr" eaLnBrk="0" hangingPunct="0">
              <a:defRPr/>
            </a:pPr>
            <a:endParaRPr lang="es-MX" sz="2400" kern="0" dirty="0">
              <a:solidFill>
                <a:srgbClr val="00478E"/>
              </a:solidFill>
              <a:effectLst>
                <a:outerShdw blurRad="38100" dist="38100" dir="2700000" algn="tl">
                  <a:srgbClr val="C0C0C0"/>
                </a:outerShdw>
              </a:effectLst>
              <a:latin typeface="Century Gothic" pitchFamily="34" charset="0"/>
              <a:ea typeface="+mj-ea"/>
              <a:cs typeface="+mj-cs"/>
            </a:endParaRPr>
          </a:p>
        </p:txBody>
      </p:sp>
      <p:pic>
        <p:nvPicPr>
          <p:cNvPr id="20"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b="6417"/>
          <a:stretch/>
        </p:blipFill>
        <p:spPr bwMode="auto">
          <a:xfrm>
            <a:off x="0" y="2708920"/>
            <a:ext cx="9072563" cy="340829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childTnLst>
                                </p:cTn>
                              </p:par>
                              <p:par>
                                <p:cTn id="8" presetID="47" presetClass="entr" presetSubtype="0" fill="hold" grpId="1"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1000"/>
                                        <p:tgtEl>
                                          <p:spTgt spid="12"/>
                                        </p:tgtEl>
                                      </p:cBhvr>
                                    </p:animEffect>
                                    <p:anim calcmode="lin" valueType="num">
                                      <p:cBhvr>
                                        <p:cTn id="11" dur="1000" fill="hold"/>
                                        <p:tgtEl>
                                          <p:spTgt spid="12"/>
                                        </p:tgtEl>
                                        <p:attrNameLst>
                                          <p:attrName>ppt_x</p:attrName>
                                        </p:attrNameLst>
                                      </p:cBhvr>
                                      <p:tavLst>
                                        <p:tav tm="0">
                                          <p:val>
                                            <p:strVal val="#ppt_x"/>
                                          </p:val>
                                        </p:tav>
                                        <p:tav tm="100000">
                                          <p:val>
                                            <p:strVal val="#ppt_x"/>
                                          </p:val>
                                        </p:tav>
                                      </p:tavLst>
                                    </p:anim>
                                    <p:anim calcmode="lin" valueType="num">
                                      <p:cBhvr>
                                        <p:cTn id="12" dur="1000" fill="hold"/>
                                        <p:tgtEl>
                                          <p:spTgt spid="12"/>
                                        </p:tgtEl>
                                        <p:attrNameLst>
                                          <p:attrName>ppt_y</p:attrName>
                                        </p:attrNameLst>
                                      </p:cBhvr>
                                      <p:tavLst>
                                        <p:tav tm="0">
                                          <p:val>
                                            <p:strVal val="#ppt_y-.1"/>
                                          </p:val>
                                        </p:tav>
                                        <p:tav tm="100000">
                                          <p:val>
                                            <p:strVal val="#ppt_y"/>
                                          </p:val>
                                        </p:tav>
                                      </p:tavLst>
                                    </p:anim>
                                  </p:childTnLst>
                                </p:cTn>
                              </p:par>
                              <p:par>
                                <p:cTn id="13" presetID="47" presetClass="entr" presetSubtype="0" fill="hold" grpId="2"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1000"/>
                                        <p:tgtEl>
                                          <p:spTgt spid="12"/>
                                        </p:tgtEl>
                                      </p:cBhvr>
                                    </p:animEffect>
                                    <p:anim calcmode="lin" valueType="num">
                                      <p:cBhvr>
                                        <p:cTn id="16" dur="1000" fill="hold"/>
                                        <p:tgtEl>
                                          <p:spTgt spid="12"/>
                                        </p:tgtEl>
                                        <p:attrNameLst>
                                          <p:attrName>ppt_x</p:attrName>
                                        </p:attrNameLst>
                                      </p:cBhvr>
                                      <p:tavLst>
                                        <p:tav tm="0">
                                          <p:val>
                                            <p:strVal val="#ppt_x"/>
                                          </p:val>
                                        </p:tav>
                                        <p:tav tm="100000">
                                          <p:val>
                                            <p:strVal val="#ppt_x"/>
                                          </p:val>
                                        </p:tav>
                                      </p:tavLst>
                                    </p:anim>
                                    <p:anim calcmode="lin" valueType="num">
                                      <p:cBhvr>
                                        <p:cTn id="17" dur="1000" fill="hold"/>
                                        <p:tgtEl>
                                          <p:spTgt spid="12"/>
                                        </p:tgtEl>
                                        <p:attrNameLst>
                                          <p:attrName>ppt_y</p:attrName>
                                        </p:attrNameLst>
                                      </p:cBhvr>
                                      <p:tavLst>
                                        <p:tav tm="0">
                                          <p:val>
                                            <p:strVal val="#ppt_y-.1"/>
                                          </p:val>
                                        </p:tav>
                                        <p:tav tm="100000">
                                          <p:val>
                                            <p:strVal val="#ppt_y"/>
                                          </p:val>
                                        </p:tav>
                                      </p:tavLst>
                                    </p:anim>
                                  </p:childTnLst>
                                </p:cTn>
                              </p:par>
                              <p:par>
                                <p:cTn id="18" presetID="47" presetClass="entr" presetSubtype="0" fill="hold" grpId="0" nodeType="with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1000" fill="hold"/>
                                        <p:tgtEl>
                                          <p:spTgt spid="18"/>
                                        </p:tgtEl>
                                        <p:attrNameLst>
                                          <p:attrName>ppt_y</p:attrName>
                                        </p:attrNameLst>
                                      </p:cBhvr>
                                      <p:tavLst>
                                        <p:tav tm="0">
                                          <p:val>
                                            <p:strVal val="#ppt_y-.1"/>
                                          </p:val>
                                        </p:tav>
                                        <p:tav tm="100000">
                                          <p:val>
                                            <p:strVal val="#ppt_y"/>
                                          </p:val>
                                        </p:tav>
                                      </p:tavLst>
                                    </p:anim>
                                  </p:childTnLst>
                                </p:cTn>
                              </p:par>
                              <p:par>
                                <p:cTn id="23" presetID="47" presetClass="entr" presetSubtype="0" fill="hold"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P spid="18" grpId="0"/>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10 Conector recto"/>
          <p:cNvCxnSpPr/>
          <p:nvPr/>
        </p:nvCxnSpPr>
        <p:spPr>
          <a:xfrm rot="5400000">
            <a:off x="7786688" y="5572125"/>
            <a:ext cx="2571750"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3" name="12 Conector recto"/>
          <p:cNvCxnSpPr/>
          <p:nvPr/>
        </p:nvCxnSpPr>
        <p:spPr>
          <a:xfrm rot="5400000">
            <a:off x="7786687" y="5643563"/>
            <a:ext cx="24288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4" name="13 Conector recto"/>
          <p:cNvCxnSpPr/>
          <p:nvPr/>
        </p:nvCxnSpPr>
        <p:spPr>
          <a:xfrm rot="5400000">
            <a:off x="7858125" y="5786438"/>
            <a:ext cx="214312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5" name="14 Conector recto"/>
          <p:cNvCxnSpPr/>
          <p:nvPr/>
        </p:nvCxnSpPr>
        <p:spPr>
          <a:xfrm>
            <a:off x="5429250" y="6715125"/>
            <a:ext cx="3714750"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6" name="15 Conector recto"/>
          <p:cNvCxnSpPr/>
          <p:nvPr/>
        </p:nvCxnSpPr>
        <p:spPr>
          <a:xfrm>
            <a:off x="6143625" y="6643688"/>
            <a:ext cx="30003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7" name="16 Conector recto"/>
          <p:cNvCxnSpPr/>
          <p:nvPr/>
        </p:nvCxnSpPr>
        <p:spPr>
          <a:xfrm>
            <a:off x="6715125" y="6572250"/>
            <a:ext cx="24288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sp>
        <p:nvSpPr>
          <p:cNvPr id="18" name="Rectangle 2"/>
          <p:cNvSpPr txBox="1">
            <a:spLocks noChangeArrowheads="1"/>
          </p:cNvSpPr>
          <p:nvPr/>
        </p:nvSpPr>
        <p:spPr>
          <a:xfrm>
            <a:off x="0" y="0"/>
            <a:ext cx="9144000" cy="704850"/>
          </a:xfrm>
          <a:prstGeom prst="rect">
            <a:avLst/>
          </a:prstGeom>
        </p:spPr>
        <p:txBody>
          <a:bodyPr/>
          <a:lstStyle/>
          <a:p>
            <a:pPr algn="ctr" eaLnBrk="0" hangingPunct="0">
              <a:defRPr/>
            </a:pPr>
            <a:r>
              <a:rPr lang="es-MX" sz="2400" kern="0" dirty="0">
                <a:solidFill>
                  <a:srgbClr val="00478E"/>
                </a:solidFill>
                <a:effectLst>
                  <a:outerShdw blurRad="38100" dist="38100" dir="2700000" algn="tl">
                    <a:srgbClr val="C0C0C0"/>
                  </a:outerShdw>
                </a:effectLst>
                <a:latin typeface="Century Gothic" pitchFamily="34" charset="0"/>
                <a:cs typeface="+mn-cs"/>
              </a:rPr>
              <a:t>Almanza Villarreal Agencia Aduanal, S.C.</a:t>
            </a:r>
          </a:p>
        </p:txBody>
      </p:sp>
      <p:pic>
        <p:nvPicPr>
          <p:cNvPr id="130060" name="Picture 5"/>
          <p:cNvPicPr>
            <a:picLocks noChangeAspect="1" noChangeArrowheads="1"/>
          </p:cNvPicPr>
          <p:nvPr/>
        </p:nvPicPr>
        <p:blipFill>
          <a:blip r:embed="rId3" cstate="print"/>
          <a:srcRect l="2022" t="39258" r="65993" b="28516"/>
          <a:stretch>
            <a:fillRect/>
          </a:stretch>
        </p:blipFill>
        <p:spPr bwMode="auto">
          <a:xfrm>
            <a:off x="1495410" y="6286500"/>
            <a:ext cx="1004888" cy="571500"/>
          </a:xfrm>
          <a:prstGeom prst="rect">
            <a:avLst/>
          </a:prstGeom>
          <a:noFill/>
          <a:ln w="9525">
            <a:noFill/>
            <a:miter lim="800000"/>
            <a:headEnd/>
            <a:tailEnd/>
          </a:ln>
        </p:spPr>
      </p:pic>
      <p:pic>
        <p:nvPicPr>
          <p:cNvPr id="349185" name="il_fi" descr="http://www.taco.ca/C-TPAT-Logo.jpg"/>
          <p:cNvPicPr>
            <a:picLocks noChangeAspect="1" noChangeArrowheads="1"/>
          </p:cNvPicPr>
          <p:nvPr/>
        </p:nvPicPr>
        <p:blipFill>
          <a:blip r:embed="rId4" cstate="print"/>
          <a:srcRect l="3597" t="3555" r="2877" b="7582"/>
          <a:stretch>
            <a:fillRect/>
          </a:stretch>
        </p:blipFill>
        <p:spPr bwMode="auto">
          <a:xfrm>
            <a:off x="2460293" y="6429396"/>
            <a:ext cx="754385" cy="362685"/>
          </a:xfrm>
          <a:prstGeom prst="rect">
            <a:avLst/>
          </a:prstGeom>
          <a:noFill/>
          <a:ln w="9525">
            <a:noFill/>
            <a:miter lim="800000"/>
            <a:headEnd/>
            <a:tailEnd/>
          </a:ln>
        </p:spPr>
      </p:pic>
      <p:graphicFrame>
        <p:nvGraphicFramePr>
          <p:cNvPr id="12" name="11 Tabla"/>
          <p:cNvGraphicFramePr>
            <a:graphicFrameLocks noGrp="1"/>
          </p:cNvGraphicFramePr>
          <p:nvPr/>
        </p:nvGraphicFramePr>
        <p:xfrm>
          <a:off x="357159" y="2500306"/>
          <a:ext cx="8358245" cy="2744360"/>
        </p:xfrm>
        <a:graphic>
          <a:graphicData uri="http://schemas.openxmlformats.org/drawingml/2006/table">
            <a:tbl>
              <a:tblPr/>
              <a:tblGrid>
                <a:gridCol w="882259"/>
                <a:gridCol w="1403757"/>
                <a:gridCol w="4857783"/>
                <a:gridCol w="1214446"/>
              </a:tblGrid>
              <a:tr h="287402">
                <a:tc gridSpan="3">
                  <a:txBody>
                    <a:bodyPr/>
                    <a:lstStyle/>
                    <a:p>
                      <a:pPr marL="0" marR="0" algn="ctr">
                        <a:lnSpc>
                          <a:spcPct val="115000"/>
                        </a:lnSpc>
                        <a:spcBef>
                          <a:spcPts val="0"/>
                        </a:spcBef>
                        <a:spcAft>
                          <a:spcPts val="1000"/>
                        </a:spcAft>
                      </a:pPr>
                      <a:r>
                        <a:rPr lang="es-MX" sz="1800" b="1" noProof="0" dirty="0" smtClean="0">
                          <a:solidFill>
                            <a:srgbClr val="FFFFFF"/>
                          </a:solidFill>
                          <a:latin typeface="+mn-lt"/>
                          <a:ea typeface="Calibri"/>
                          <a:cs typeface="Times New Roman"/>
                        </a:rPr>
                        <a:t>                                 NEEC</a:t>
                      </a:r>
                      <a:endParaRPr lang="es-MX" sz="1800" noProof="0" dirty="0">
                        <a:latin typeface="+mn-lt"/>
                        <a:ea typeface="Calibri"/>
                        <a:cs typeface="Times New Roman"/>
                      </a:endParaRPr>
                    </a:p>
                  </a:txBody>
                  <a:tcPr marL="68580" marR="68580" marT="0" marB="0">
                    <a:lnL>
                      <a:noFill/>
                    </a:lnL>
                    <a:lnR>
                      <a:noFill/>
                    </a:lnR>
                    <a:lnT w="28575"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4F81BD"/>
                    </a:solidFill>
                  </a:tcPr>
                </a:tc>
                <a:tc hMerge="1">
                  <a:txBody>
                    <a:bodyPr/>
                    <a:lstStyle/>
                    <a:p>
                      <a:endParaRPr lang="es-MX"/>
                    </a:p>
                  </a:txBody>
                  <a:tcPr/>
                </a:tc>
                <a:tc hMerge="1">
                  <a:txBody>
                    <a:bodyPr/>
                    <a:lstStyle/>
                    <a:p>
                      <a:endParaRPr lang="es-MX"/>
                    </a:p>
                  </a:txBody>
                  <a:tcPr/>
                </a:tc>
                <a:tc>
                  <a:txBody>
                    <a:bodyPr/>
                    <a:lstStyle/>
                    <a:p>
                      <a:pPr marL="0" marR="0" algn="ctr">
                        <a:lnSpc>
                          <a:spcPct val="115000"/>
                        </a:lnSpc>
                        <a:spcBef>
                          <a:spcPts val="0"/>
                        </a:spcBef>
                        <a:spcAft>
                          <a:spcPts val="1000"/>
                        </a:spcAft>
                      </a:pPr>
                      <a:r>
                        <a:rPr lang="es-MX" sz="1800" b="1" noProof="0" smtClean="0">
                          <a:solidFill>
                            <a:srgbClr val="FFFFFF"/>
                          </a:solidFill>
                          <a:latin typeface="+mn-lt"/>
                          <a:ea typeface="Calibri"/>
                          <a:cs typeface="Times New Roman"/>
                        </a:rPr>
                        <a:t>C-TPAT</a:t>
                      </a:r>
                      <a:endParaRPr lang="es-MX" sz="1800" noProof="0">
                        <a:latin typeface="+mn-lt"/>
                        <a:ea typeface="Calibri"/>
                        <a:cs typeface="Times New Roman"/>
                      </a:endParaRPr>
                    </a:p>
                  </a:txBody>
                  <a:tcPr marL="68580" marR="68580" marT="0" marB="0">
                    <a:lnL>
                      <a:noFill/>
                    </a:lnL>
                    <a:lnR>
                      <a:noFill/>
                    </a:lnR>
                    <a:lnT w="28575"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4F81BD"/>
                    </a:solidFill>
                  </a:tcPr>
                </a:tc>
              </a:tr>
              <a:tr h="2428892">
                <a:tc>
                  <a:txBody>
                    <a:bodyPr/>
                    <a:lstStyle/>
                    <a:p>
                      <a:pPr marL="0" marR="0" algn="ctr">
                        <a:lnSpc>
                          <a:spcPct val="115000"/>
                        </a:lnSpc>
                        <a:spcBef>
                          <a:spcPts val="0"/>
                        </a:spcBef>
                        <a:spcAft>
                          <a:spcPts val="1000"/>
                        </a:spcAft>
                      </a:pPr>
                      <a:endParaRPr lang="es-MX" sz="2400" b="1" noProof="0" dirty="0" smtClean="0">
                        <a:solidFill>
                          <a:srgbClr val="FFFFFF"/>
                        </a:solidFill>
                        <a:latin typeface="+mn-lt"/>
                        <a:ea typeface="Calibri"/>
                        <a:cs typeface="Times New Roman"/>
                      </a:endParaRPr>
                    </a:p>
                    <a:p>
                      <a:pPr marL="0" marR="0" algn="ctr">
                        <a:lnSpc>
                          <a:spcPct val="115000"/>
                        </a:lnSpc>
                        <a:spcBef>
                          <a:spcPts val="0"/>
                        </a:spcBef>
                        <a:spcAft>
                          <a:spcPts val="1000"/>
                        </a:spcAft>
                      </a:pPr>
                      <a:r>
                        <a:rPr lang="es-MX" sz="2400" b="1" noProof="0" dirty="0" smtClean="0">
                          <a:solidFill>
                            <a:srgbClr val="FFFFFF"/>
                          </a:solidFill>
                          <a:latin typeface="+mn-lt"/>
                          <a:ea typeface="Calibri"/>
                          <a:cs typeface="Times New Roman"/>
                        </a:rPr>
                        <a:t>6.1</a:t>
                      </a:r>
                      <a:endParaRPr lang="es-MX" sz="2400" noProof="0" dirty="0">
                        <a:latin typeface="+mn-lt"/>
                        <a:ea typeface="Calibri"/>
                        <a:cs typeface="Times New Roman"/>
                      </a:endParaRPr>
                    </a:p>
                  </a:txBody>
                  <a:tcPr marL="68580" marR="68580" marT="0" marB="0">
                    <a:lnL>
                      <a:noFill/>
                    </a:lnL>
                    <a:lnR>
                      <a:noFill/>
                    </a:lnR>
                    <a:lnT w="28575" cap="flat" cmpd="sng" algn="ctr">
                      <a:solidFill>
                        <a:schemeClr val="tx1"/>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4F81BD"/>
                    </a:solidFill>
                  </a:tcPr>
                </a:tc>
                <a:tc>
                  <a:txBody>
                    <a:bodyPr/>
                    <a:lstStyle/>
                    <a:p>
                      <a:pPr marL="0" marR="0" algn="ctr">
                        <a:lnSpc>
                          <a:spcPct val="115000"/>
                        </a:lnSpc>
                        <a:spcBef>
                          <a:spcPts val="0"/>
                        </a:spcBef>
                        <a:spcAft>
                          <a:spcPts val="1000"/>
                        </a:spcAft>
                      </a:pPr>
                      <a:endParaRPr lang="es-MX" sz="1800" b="1" noProof="0" dirty="0" smtClean="0">
                        <a:latin typeface="+mn-lt"/>
                        <a:ea typeface="Calibri"/>
                        <a:cs typeface="Times New Roman"/>
                      </a:endParaRPr>
                    </a:p>
                    <a:p>
                      <a:pPr marL="0" marR="0" algn="ctr">
                        <a:lnSpc>
                          <a:spcPct val="115000"/>
                        </a:lnSpc>
                        <a:spcBef>
                          <a:spcPts val="0"/>
                        </a:spcBef>
                        <a:spcAft>
                          <a:spcPts val="1000"/>
                        </a:spcAft>
                      </a:pPr>
                      <a:r>
                        <a:rPr lang="es-MX" sz="1800" b="1" noProof="0" dirty="0" smtClean="0">
                          <a:latin typeface="+mn-lt"/>
                          <a:ea typeface="Calibri"/>
                          <a:cs typeface="Times New Roman"/>
                        </a:rPr>
                        <a:t>Gestión del Despacho Aduanero</a:t>
                      </a:r>
                      <a:endParaRPr lang="es-MX" sz="1800" noProof="0" dirty="0">
                        <a:latin typeface="+mn-lt"/>
                        <a:ea typeface="Calibri"/>
                        <a:cs typeface="Times New Roman"/>
                      </a:endParaRPr>
                    </a:p>
                  </a:txBody>
                  <a:tcPr marL="68580" marR="68580" marT="0" marB="0">
                    <a:lnL>
                      <a:noFill/>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1000"/>
                        </a:spcAft>
                      </a:pPr>
                      <a:r>
                        <a:rPr lang="es-MX" sz="1700" b="0" noProof="0" dirty="0" smtClean="0">
                          <a:latin typeface="+mn-lt"/>
                          <a:ea typeface="Calibri"/>
                          <a:cs typeface="Times New Roman"/>
                        </a:rPr>
                        <a:t>La empresa debe contar con un procedimiento documentado en el que se establezcan los criterios para la selección de un Agente, o en su caso, un apoderado aduanal, quienes conforme a la legislación nacional, son los autorizados para promover por cuenta ajena el despacho de las mercancías. </a:t>
                      </a:r>
                      <a:endParaRPr lang="es-MX" sz="1700" b="0" noProof="0" dirty="0">
                        <a:latin typeface="+mn-lt"/>
                        <a:ea typeface="Calibri"/>
                        <a:cs typeface="Times New Roman"/>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s-MX" sz="1800" b="1" noProof="0" dirty="0" smtClean="0">
                          <a:latin typeface="+mn-lt"/>
                          <a:ea typeface="Calibri"/>
                          <a:cs typeface="Times New Roman"/>
                        </a:rPr>
                        <a:t>No aplica </a:t>
                      </a:r>
                      <a:endParaRPr lang="es-MX" sz="1800" noProof="0" dirty="0">
                        <a:latin typeface="+mn-lt"/>
                        <a:ea typeface="Calibri"/>
                        <a:cs typeface="Times New Roman"/>
                      </a:endParaRPr>
                    </a:p>
                  </a:txBody>
                  <a:tcPr marL="68580" marR="68580" marT="0" marB="0">
                    <a:lnL w="3175" cap="flat" cmpd="sng" algn="ctr">
                      <a:solidFill>
                        <a:schemeClr val="tx1"/>
                      </a:solidFill>
                      <a:prstDash val="solid"/>
                      <a:round/>
                      <a:headEnd type="none" w="med" len="med"/>
                      <a:tailEnd type="none" w="med" len="med"/>
                    </a:lnL>
                    <a:lnR>
                      <a:noFill/>
                    </a:lnR>
                    <a:lnT w="28575" cap="flat" cmpd="sng" algn="ctr">
                      <a:solidFill>
                        <a:schemeClr val="tx1"/>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bl>
          </a:graphicData>
        </a:graphic>
      </p:graphicFrame>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10 Conector recto"/>
          <p:cNvCxnSpPr/>
          <p:nvPr/>
        </p:nvCxnSpPr>
        <p:spPr>
          <a:xfrm rot="5400000">
            <a:off x="7786688" y="5572125"/>
            <a:ext cx="2571750"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3" name="12 Conector recto"/>
          <p:cNvCxnSpPr/>
          <p:nvPr/>
        </p:nvCxnSpPr>
        <p:spPr>
          <a:xfrm rot="5400000">
            <a:off x="7786687" y="5643563"/>
            <a:ext cx="24288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4" name="13 Conector recto"/>
          <p:cNvCxnSpPr/>
          <p:nvPr/>
        </p:nvCxnSpPr>
        <p:spPr>
          <a:xfrm rot="5400000">
            <a:off x="7858125" y="5786438"/>
            <a:ext cx="214312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5" name="14 Conector recto"/>
          <p:cNvCxnSpPr/>
          <p:nvPr/>
        </p:nvCxnSpPr>
        <p:spPr>
          <a:xfrm>
            <a:off x="5429250" y="6715125"/>
            <a:ext cx="3714750"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6" name="15 Conector recto"/>
          <p:cNvCxnSpPr/>
          <p:nvPr/>
        </p:nvCxnSpPr>
        <p:spPr>
          <a:xfrm>
            <a:off x="6143625" y="6643688"/>
            <a:ext cx="30003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7" name="16 Conector recto"/>
          <p:cNvCxnSpPr/>
          <p:nvPr/>
        </p:nvCxnSpPr>
        <p:spPr>
          <a:xfrm>
            <a:off x="6715125" y="6572250"/>
            <a:ext cx="24288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sp>
        <p:nvSpPr>
          <p:cNvPr id="18" name="Rectangle 2"/>
          <p:cNvSpPr txBox="1">
            <a:spLocks noChangeArrowheads="1"/>
          </p:cNvSpPr>
          <p:nvPr/>
        </p:nvSpPr>
        <p:spPr>
          <a:xfrm>
            <a:off x="0" y="0"/>
            <a:ext cx="9144000" cy="704850"/>
          </a:xfrm>
          <a:prstGeom prst="rect">
            <a:avLst/>
          </a:prstGeom>
        </p:spPr>
        <p:txBody>
          <a:bodyPr/>
          <a:lstStyle/>
          <a:p>
            <a:pPr algn="ctr" eaLnBrk="0" hangingPunct="0">
              <a:defRPr/>
            </a:pPr>
            <a:r>
              <a:rPr lang="es-MX" sz="2400" kern="0" dirty="0">
                <a:solidFill>
                  <a:srgbClr val="00478E"/>
                </a:solidFill>
                <a:effectLst>
                  <a:outerShdw blurRad="38100" dist="38100" dir="2700000" algn="tl">
                    <a:srgbClr val="C0C0C0"/>
                  </a:outerShdw>
                </a:effectLst>
                <a:latin typeface="Century Gothic" pitchFamily="34" charset="0"/>
                <a:cs typeface="+mn-cs"/>
              </a:rPr>
              <a:t>Almanza Villarreal Agencia Aduanal, S.C.</a:t>
            </a:r>
          </a:p>
        </p:txBody>
      </p:sp>
      <p:pic>
        <p:nvPicPr>
          <p:cNvPr id="130060" name="Picture 5"/>
          <p:cNvPicPr>
            <a:picLocks noChangeAspect="1" noChangeArrowheads="1"/>
          </p:cNvPicPr>
          <p:nvPr/>
        </p:nvPicPr>
        <p:blipFill>
          <a:blip r:embed="rId3" cstate="print"/>
          <a:srcRect l="2022" t="39258" r="65993" b="28516"/>
          <a:stretch>
            <a:fillRect/>
          </a:stretch>
        </p:blipFill>
        <p:spPr bwMode="auto">
          <a:xfrm>
            <a:off x="1495410" y="6286500"/>
            <a:ext cx="1004888" cy="571500"/>
          </a:xfrm>
          <a:prstGeom prst="rect">
            <a:avLst/>
          </a:prstGeom>
          <a:noFill/>
          <a:ln w="9525">
            <a:noFill/>
            <a:miter lim="800000"/>
            <a:headEnd/>
            <a:tailEnd/>
          </a:ln>
        </p:spPr>
      </p:pic>
      <p:pic>
        <p:nvPicPr>
          <p:cNvPr id="349185" name="il_fi" descr="http://www.taco.ca/C-TPAT-Logo.jpg"/>
          <p:cNvPicPr>
            <a:picLocks noChangeAspect="1" noChangeArrowheads="1"/>
          </p:cNvPicPr>
          <p:nvPr/>
        </p:nvPicPr>
        <p:blipFill>
          <a:blip r:embed="rId4" cstate="print"/>
          <a:srcRect l="3597" t="3555" r="2877" b="7582"/>
          <a:stretch>
            <a:fillRect/>
          </a:stretch>
        </p:blipFill>
        <p:spPr bwMode="auto">
          <a:xfrm>
            <a:off x="2460293" y="6429396"/>
            <a:ext cx="754385" cy="362685"/>
          </a:xfrm>
          <a:prstGeom prst="rect">
            <a:avLst/>
          </a:prstGeom>
          <a:noFill/>
          <a:ln w="9525">
            <a:noFill/>
            <a:miter lim="800000"/>
            <a:headEnd/>
            <a:tailEnd/>
          </a:ln>
        </p:spPr>
      </p:pic>
      <p:graphicFrame>
        <p:nvGraphicFramePr>
          <p:cNvPr id="12" name="11 Tabla"/>
          <p:cNvGraphicFramePr>
            <a:graphicFrameLocks noGrp="1"/>
          </p:cNvGraphicFramePr>
          <p:nvPr/>
        </p:nvGraphicFramePr>
        <p:xfrm>
          <a:off x="428596" y="2500307"/>
          <a:ext cx="8143930" cy="2786081"/>
        </p:xfrm>
        <a:graphic>
          <a:graphicData uri="http://schemas.openxmlformats.org/drawingml/2006/table">
            <a:tbl>
              <a:tblPr/>
              <a:tblGrid>
                <a:gridCol w="1000131"/>
                <a:gridCol w="1714512"/>
                <a:gridCol w="4357718"/>
                <a:gridCol w="1071569"/>
              </a:tblGrid>
              <a:tr h="313420">
                <a:tc gridSpan="3">
                  <a:txBody>
                    <a:bodyPr/>
                    <a:lstStyle/>
                    <a:p>
                      <a:pPr marL="0" marR="0" algn="ctr">
                        <a:lnSpc>
                          <a:spcPct val="115000"/>
                        </a:lnSpc>
                        <a:spcBef>
                          <a:spcPts val="0"/>
                        </a:spcBef>
                        <a:spcAft>
                          <a:spcPts val="1000"/>
                        </a:spcAft>
                      </a:pPr>
                      <a:r>
                        <a:rPr lang="en-US" sz="1800" b="1" dirty="0" smtClean="0">
                          <a:solidFill>
                            <a:srgbClr val="FFFFFF"/>
                          </a:solidFill>
                          <a:latin typeface="+mn-lt"/>
                          <a:ea typeface="Calibri"/>
                          <a:cs typeface="Times New Roman"/>
                        </a:rPr>
                        <a:t>                                            NEEC</a:t>
                      </a:r>
                      <a:endParaRPr lang="en-US" sz="1800" dirty="0">
                        <a:latin typeface="+mn-lt"/>
                        <a:ea typeface="Calibri"/>
                        <a:cs typeface="Times New Roman"/>
                      </a:endParaRPr>
                    </a:p>
                  </a:txBody>
                  <a:tcPr marL="68580" marR="68580" marT="0" marB="0">
                    <a:lnL>
                      <a:noFill/>
                    </a:lnL>
                    <a:lnR>
                      <a:noFill/>
                    </a:lnR>
                    <a:lnT w="28575"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4F81BD"/>
                    </a:solidFill>
                  </a:tcPr>
                </a:tc>
                <a:tc hMerge="1">
                  <a:txBody>
                    <a:bodyPr/>
                    <a:lstStyle/>
                    <a:p>
                      <a:endParaRPr lang="es-MX"/>
                    </a:p>
                  </a:txBody>
                  <a:tcPr/>
                </a:tc>
                <a:tc hMerge="1">
                  <a:txBody>
                    <a:bodyPr/>
                    <a:lstStyle/>
                    <a:p>
                      <a:endParaRPr lang="es-MX"/>
                    </a:p>
                  </a:txBody>
                  <a:tcPr/>
                </a:tc>
                <a:tc>
                  <a:txBody>
                    <a:bodyPr/>
                    <a:lstStyle/>
                    <a:p>
                      <a:pPr marL="0" marR="0" algn="ctr">
                        <a:lnSpc>
                          <a:spcPct val="115000"/>
                        </a:lnSpc>
                        <a:spcBef>
                          <a:spcPts val="0"/>
                        </a:spcBef>
                        <a:spcAft>
                          <a:spcPts val="1000"/>
                        </a:spcAft>
                      </a:pPr>
                      <a:r>
                        <a:rPr lang="en-US" sz="1800" b="1" dirty="0" smtClean="0">
                          <a:solidFill>
                            <a:srgbClr val="FFFFFF"/>
                          </a:solidFill>
                          <a:latin typeface="+mn-lt"/>
                          <a:ea typeface="Calibri"/>
                          <a:cs typeface="Times New Roman"/>
                        </a:rPr>
                        <a:t>C-TPAT</a:t>
                      </a:r>
                      <a:endParaRPr lang="en-US" sz="1800" dirty="0">
                        <a:latin typeface="+mn-lt"/>
                        <a:ea typeface="Calibri"/>
                        <a:cs typeface="Times New Roman"/>
                      </a:endParaRPr>
                    </a:p>
                  </a:txBody>
                  <a:tcPr marL="68580" marR="68580" marT="0" marB="0">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4F81BD"/>
                    </a:solidFill>
                  </a:tcPr>
                </a:tc>
              </a:tr>
              <a:tr h="2470613">
                <a:tc>
                  <a:txBody>
                    <a:bodyPr/>
                    <a:lstStyle/>
                    <a:p>
                      <a:pPr marL="0" marR="0" algn="ctr">
                        <a:lnSpc>
                          <a:spcPct val="115000"/>
                        </a:lnSpc>
                        <a:spcBef>
                          <a:spcPts val="0"/>
                        </a:spcBef>
                        <a:spcAft>
                          <a:spcPts val="1000"/>
                        </a:spcAft>
                      </a:pPr>
                      <a:endParaRPr lang="en-US" sz="2400" b="1" dirty="0" smtClean="0">
                        <a:solidFill>
                          <a:srgbClr val="FFFFFF"/>
                        </a:solidFill>
                        <a:latin typeface="+mn-lt"/>
                        <a:ea typeface="Calibri"/>
                        <a:cs typeface="Times New Roman"/>
                      </a:endParaRPr>
                    </a:p>
                    <a:p>
                      <a:pPr marL="0" marR="0" algn="ctr">
                        <a:lnSpc>
                          <a:spcPct val="115000"/>
                        </a:lnSpc>
                        <a:spcBef>
                          <a:spcPts val="0"/>
                        </a:spcBef>
                        <a:spcAft>
                          <a:spcPts val="1000"/>
                        </a:spcAft>
                      </a:pPr>
                      <a:r>
                        <a:rPr lang="en-US" sz="2400" b="1" dirty="0" smtClean="0">
                          <a:solidFill>
                            <a:srgbClr val="FFFFFF"/>
                          </a:solidFill>
                          <a:latin typeface="+mn-lt"/>
                          <a:ea typeface="Calibri"/>
                          <a:cs typeface="Times New Roman"/>
                        </a:rPr>
                        <a:t>6.2</a:t>
                      </a:r>
                      <a:endParaRPr lang="en-US" sz="2400" dirty="0">
                        <a:latin typeface="+mn-lt"/>
                        <a:ea typeface="Calibri"/>
                        <a:cs typeface="Times New Roman"/>
                      </a:endParaRPr>
                    </a:p>
                  </a:txBody>
                  <a:tcPr marL="68580" marR="68580" marT="0" marB="0">
                    <a:lnL>
                      <a:noFill/>
                    </a:lnL>
                    <a:lnR>
                      <a:noFill/>
                    </a:lnR>
                    <a:lnT w="28575" cap="flat" cmpd="sng" algn="ctr">
                      <a:solidFill>
                        <a:schemeClr val="tx1"/>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4F81BD"/>
                    </a:solidFill>
                  </a:tcPr>
                </a:tc>
                <a:tc>
                  <a:txBody>
                    <a:bodyPr/>
                    <a:lstStyle/>
                    <a:p>
                      <a:pPr marL="0" marR="0" algn="ctr">
                        <a:lnSpc>
                          <a:spcPct val="115000"/>
                        </a:lnSpc>
                        <a:spcBef>
                          <a:spcPts val="0"/>
                        </a:spcBef>
                        <a:spcAft>
                          <a:spcPts val="1000"/>
                        </a:spcAft>
                      </a:pPr>
                      <a:endParaRPr lang="en-US" sz="1800" b="1" dirty="0" smtClean="0">
                        <a:latin typeface="+mn-lt"/>
                        <a:ea typeface="Calibri"/>
                        <a:cs typeface="Times New Roman"/>
                      </a:endParaRPr>
                    </a:p>
                    <a:p>
                      <a:pPr marL="0" marR="0" algn="ctr">
                        <a:lnSpc>
                          <a:spcPct val="115000"/>
                        </a:lnSpc>
                        <a:spcBef>
                          <a:spcPts val="0"/>
                        </a:spcBef>
                        <a:spcAft>
                          <a:spcPts val="1000"/>
                        </a:spcAft>
                      </a:pPr>
                      <a:r>
                        <a:rPr lang="en-US" sz="1800" b="1" dirty="0" err="1" smtClean="0">
                          <a:latin typeface="+mn-lt"/>
                          <a:ea typeface="Calibri"/>
                          <a:cs typeface="Times New Roman"/>
                        </a:rPr>
                        <a:t>Obligaciones</a:t>
                      </a:r>
                      <a:r>
                        <a:rPr lang="en-US" sz="1800" b="1" dirty="0" smtClean="0">
                          <a:latin typeface="+mn-lt"/>
                          <a:ea typeface="Calibri"/>
                          <a:cs typeface="Times New Roman"/>
                        </a:rPr>
                        <a:t> </a:t>
                      </a:r>
                      <a:r>
                        <a:rPr lang="en-US" sz="1800" b="1" dirty="0" err="1">
                          <a:latin typeface="+mn-lt"/>
                          <a:ea typeface="Calibri"/>
                          <a:cs typeface="Times New Roman"/>
                        </a:rPr>
                        <a:t>Aduaneras</a:t>
                      </a:r>
                      <a:endParaRPr lang="en-US" sz="1800" dirty="0">
                        <a:latin typeface="+mn-lt"/>
                        <a:ea typeface="Calibri"/>
                        <a:cs typeface="Times New Roman"/>
                      </a:endParaRPr>
                    </a:p>
                  </a:txBody>
                  <a:tcPr marL="68580" marR="68580" marT="0" marB="0">
                    <a:lnL>
                      <a:noFill/>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1000"/>
                        </a:spcAft>
                      </a:pPr>
                      <a:r>
                        <a:rPr lang="es-MX" sz="1700" b="1" dirty="0" smtClean="0">
                          <a:latin typeface="+mn-lt"/>
                          <a:ea typeface="Calibri"/>
                          <a:cs typeface="Times New Roman"/>
                        </a:rPr>
                        <a:t>1.- </a:t>
                      </a:r>
                      <a:r>
                        <a:rPr lang="es-MX" sz="1700" dirty="0" smtClean="0">
                          <a:latin typeface="+mn-lt"/>
                          <a:ea typeface="Calibri"/>
                          <a:cs typeface="Times New Roman"/>
                        </a:rPr>
                        <a:t>La </a:t>
                      </a:r>
                      <a:r>
                        <a:rPr lang="es-MX" sz="1700" dirty="0">
                          <a:latin typeface="+mn-lt"/>
                          <a:ea typeface="Calibri"/>
                          <a:cs typeface="Times New Roman"/>
                        </a:rPr>
                        <a:t>empresa debe contar con un procedimiento documentado que establezca el control de inventarios de las mercancías de comercio exterior conforme a lo establecido en el artículo 59 de la Ley Aduanera, fracción I y la información a que se refiere el Anexo 24 apartado I y II, según corresponda.</a:t>
                      </a:r>
                      <a:endParaRPr lang="en-US" sz="1700" dirty="0">
                        <a:latin typeface="+mn-lt"/>
                        <a:ea typeface="Calibri"/>
                        <a:cs typeface="Times New Roman"/>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800" b="1" dirty="0">
                          <a:latin typeface="+mn-lt"/>
                          <a:ea typeface="Calibri"/>
                          <a:cs typeface="Times New Roman"/>
                        </a:rPr>
                        <a:t>No </a:t>
                      </a:r>
                      <a:r>
                        <a:rPr lang="en-US" sz="1800" b="1" dirty="0" err="1">
                          <a:latin typeface="+mn-lt"/>
                          <a:ea typeface="Calibri"/>
                          <a:cs typeface="Times New Roman"/>
                        </a:rPr>
                        <a:t>aplica</a:t>
                      </a:r>
                      <a:endParaRPr lang="en-US" sz="1800" dirty="0">
                        <a:latin typeface="+mn-lt"/>
                        <a:ea typeface="Calibri"/>
                        <a:cs typeface="Times New Roman"/>
                      </a:endParaRPr>
                    </a:p>
                  </a:txBody>
                  <a:tcPr marL="68580" marR="68580" marT="0" marB="0">
                    <a:lnL w="3175" cap="flat" cmpd="sng" algn="ctr">
                      <a:solidFill>
                        <a:schemeClr val="tx1"/>
                      </a:solidFill>
                      <a:prstDash val="solid"/>
                      <a:round/>
                      <a:headEnd type="none" w="med" len="med"/>
                      <a:tailEnd type="none" w="med" len="med"/>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bl>
          </a:graphicData>
        </a:graphic>
      </p:graphicFrame>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10 Conector recto"/>
          <p:cNvCxnSpPr/>
          <p:nvPr/>
        </p:nvCxnSpPr>
        <p:spPr>
          <a:xfrm rot="5400000">
            <a:off x="7786688" y="5572125"/>
            <a:ext cx="2571750"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3" name="12 Conector recto"/>
          <p:cNvCxnSpPr/>
          <p:nvPr/>
        </p:nvCxnSpPr>
        <p:spPr>
          <a:xfrm rot="5400000">
            <a:off x="7786687" y="5643563"/>
            <a:ext cx="24288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4" name="13 Conector recto"/>
          <p:cNvCxnSpPr/>
          <p:nvPr/>
        </p:nvCxnSpPr>
        <p:spPr>
          <a:xfrm rot="5400000">
            <a:off x="7858125" y="5786438"/>
            <a:ext cx="214312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5" name="14 Conector recto"/>
          <p:cNvCxnSpPr/>
          <p:nvPr/>
        </p:nvCxnSpPr>
        <p:spPr>
          <a:xfrm>
            <a:off x="5429250" y="6715125"/>
            <a:ext cx="3714750"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6" name="15 Conector recto"/>
          <p:cNvCxnSpPr/>
          <p:nvPr/>
        </p:nvCxnSpPr>
        <p:spPr>
          <a:xfrm>
            <a:off x="6143625" y="6643688"/>
            <a:ext cx="30003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7" name="16 Conector recto"/>
          <p:cNvCxnSpPr/>
          <p:nvPr/>
        </p:nvCxnSpPr>
        <p:spPr>
          <a:xfrm>
            <a:off x="6715125" y="6572250"/>
            <a:ext cx="24288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sp>
        <p:nvSpPr>
          <p:cNvPr id="18" name="Rectangle 2"/>
          <p:cNvSpPr txBox="1">
            <a:spLocks noChangeArrowheads="1"/>
          </p:cNvSpPr>
          <p:nvPr/>
        </p:nvSpPr>
        <p:spPr>
          <a:xfrm>
            <a:off x="0" y="0"/>
            <a:ext cx="9144000" cy="704850"/>
          </a:xfrm>
          <a:prstGeom prst="rect">
            <a:avLst/>
          </a:prstGeom>
        </p:spPr>
        <p:txBody>
          <a:bodyPr/>
          <a:lstStyle/>
          <a:p>
            <a:pPr algn="ctr" eaLnBrk="0" hangingPunct="0">
              <a:defRPr/>
            </a:pPr>
            <a:r>
              <a:rPr lang="es-MX" sz="2400" kern="0" dirty="0">
                <a:solidFill>
                  <a:srgbClr val="00478E"/>
                </a:solidFill>
                <a:effectLst>
                  <a:outerShdw blurRad="38100" dist="38100" dir="2700000" algn="tl">
                    <a:srgbClr val="C0C0C0"/>
                  </a:outerShdw>
                </a:effectLst>
                <a:latin typeface="Century Gothic" pitchFamily="34" charset="0"/>
                <a:cs typeface="+mn-cs"/>
              </a:rPr>
              <a:t>Almanza Villarreal Agencia Aduanal, S.C.</a:t>
            </a:r>
          </a:p>
        </p:txBody>
      </p:sp>
      <p:pic>
        <p:nvPicPr>
          <p:cNvPr id="130060" name="Picture 5"/>
          <p:cNvPicPr>
            <a:picLocks noChangeAspect="1" noChangeArrowheads="1"/>
          </p:cNvPicPr>
          <p:nvPr/>
        </p:nvPicPr>
        <p:blipFill>
          <a:blip r:embed="rId3" cstate="print"/>
          <a:srcRect l="2022" t="39258" r="65993" b="28516"/>
          <a:stretch>
            <a:fillRect/>
          </a:stretch>
        </p:blipFill>
        <p:spPr bwMode="auto">
          <a:xfrm>
            <a:off x="1495410" y="6286500"/>
            <a:ext cx="1004888" cy="571500"/>
          </a:xfrm>
          <a:prstGeom prst="rect">
            <a:avLst/>
          </a:prstGeom>
          <a:noFill/>
          <a:ln w="9525">
            <a:noFill/>
            <a:miter lim="800000"/>
            <a:headEnd/>
            <a:tailEnd/>
          </a:ln>
        </p:spPr>
      </p:pic>
      <p:pic>
        <p:nvPicPr>
          <p:cNvPr id="349185" name="il_fi" descr="http://www.taco.ca/C-TPAT-Logo.jpg"/>
          <p:cNvPicPr>
            <a:picLocks noChangeAspect="1" noChangeArrowheads="1"/>
          </p:cNvPicPr>
          <p:nvPr/>
        </p:nvPicPr>
        <p:blipFill>
          <a:blip r:embed="rId4" cstate="print"/>
          <a:srcRect l="3597" t="3555" r="2877" b="7582"/>
          <a:stretch>
            <a:fillRect/>
          </a:stretch>
        </p:blipFill>
        <p:spPr bwMode="auto">
          <a:xfrm>
            <a:off x="2460293" y="6429396"/>
            <a:ext cx="754385" cy="362685"/>
          </a:xfrm>
          <a:prstGeom prst="rect">
            <a:avLst/>
          </a:prstGeom>
          <a:noFill/>
          <a:ln w="9525">
            <a:noFill/>
            <a:miter lim="800000"/>
            <a:headEnd/>
            <a:tailEnd/>
          </a:ln>
        </p:spPr>
      </p:pic>
      <p:graphicFrame>
        <p:nvGraphicFramePr>
          <p:cNvPr id="12" name="11 Tabla"/>
          <p:cNvGraphicFramePr>
            <a:graphicFrameLocks noGrp="1"/>
          </p:cNvGraphicFramePr>
          <p:nvPr/>
        </p:nvGraphicFramePr>
        <p:xfrm>
          <a:off x="357159" y="2136602"/>
          <a:ext cx="8358245" cy="3890772"/>
        </p:xfrm>
        <a:graphic>
          <a:graphicData uri="http://schemas.openxmlformats.org/drawingml/2006/table">
            <a:tbl>
              <a:tblPr/>
              <a:tblGrid>
                <a:gridCol w="1000131"/>
                <a:gridCol w="1714512"/>
                <a:gridCol w="4572032"/>
                <a:gridCol w="1071570"/>
              </a:tblGrid>
              <a:tr h="313420">
                <a:tc gridSpan="3">
                  <a:txBody>
                    <a:bodyPr/>
                    <a:lstStyle/>
                    <a:p>
                      <a:pPr marL="0" marR="0" algn="ctr">
                        <a:lnSpc>
                          <a:spcPct val="115000"/>
                        </a:lnSpc>
                        <a:spcBef>
                          <a:spcPts val="0"/>
                        </a:spcBef>
                        <a:spcAft>
                          <a:spcPts val="1000"/>
                        </a:spcAft>
                      </a:pPr>
                      <a:r>
                        <a:rPr lang="en-US" sz="1800" b="1" dirty="0" smtClean="0">
                          <a:solidFill>
                            <a:srgbClr val="FFFFFF"/>
                          </a:solidFill>
                          <a:latin typeface="+mn-lt"/>
                          <a:ea typeface="Calibri"/>
                          <a:cs typeface="Times New Roman"/>
                        </a:rPr>
                        <a:t>                                          NEEC</a:t>
                      </a:r>
                      <a:endParaRPr lang="en-US" sz="1800" dirty="0">
                        <a:latin typeface="+mn-lt"/>
                        <a:ea typeface="Calibri"/>
                        <a:cs typeface="Times New Roman"/>
                      </a:endParaRPr>
                    </a:p>
                  </a:txBody>
                  <a:tcPr marL="68580" marR="68580" marT="0" marB="0">
                    <a:lnL>
                      <a:noFill/>
                    </a:lnL>
                    <a:lnR>
                      <a:noFill/>
                    </a:lnR>
                    <a:lnT w="28575"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4F81BD"/>
                    </a:solidFill>
                  </a:tcPr>
                </a:tc>
                <a:tc hMerge="1">
                  <a:txBody>
                    <a:bodyPr/>
                    <a:lstStyle/>
                    <a:p>
                      <a:endParaRPr lang="es-MX"/>
                    </a:p>
                  </a:txBody>
                  <a:tcPr/>
                </a:tc>
                <a:tc hMerge="1">
                  <a:txBody>
                    <a:bodyPr/>
                    <a:lstStyle/>
                    <a:p>
                      <a:endParaRPr lang="es-MX"/>
                    </a:p>
                  </a:txBody>
                  <a:tcPr/>
                </a:tc>
                <a:tc>
                  <a:txBody>
                    <a:bodyPr/>
                    <a:lstStyle/>
                    <a:p>
                      <a:pPr marL="0" marR="0" algn="ctr">
                        <a:lnSpc>
                          <a:spcPct val="115000"/>
                        </a:lnSpc>
                        <a:spcBef>
                          <a:spcPts val="0"/>
                        </a:spcBef>
                        <a:spcAft>
                          <a:spcPts val="1000"/>
                        </a:spcAft>
                      </a:pPr>
                      <a:r>
                        <a:rPr lang="en-US" sz="1800" b="1" dirty="0" smtClean="0">
                          <a:solidFill>
                            <a:srgbClr val="FFFFFF"/>
                          </a:solidFill>
                          <a:latin typeface="+mn-lt"/>
                          <a:ea typeface="Calibri"/>
                          <a:cs typeface="Times New Roman"/>
                        </a:rPr>
                        <a:t>C-TPAT</a:t>
                      </a:r>
                      <a:endParaRPr lang="en-US" sz="1800" dirty="0">
                        <a:latin typeface="+mn-lt"/>
                        <a:ea typeface="Calibri"/>
                        <a:cs typeface="Times New Roman"/>
                      </a:endParaRPr>
                    </a:p>
                  </a:txBody>
                  <a:tcPr marL="68580" marR="68580" marT="0" marB="0">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4F81BD"/>
                    </a:solidFill>
                  </a:tcPr>
                </a:tc>
              </a:tr>
              <a:tr h="3044165">
                <a:tc>
                  <a:txBody>
                    <a:bodyPr/>
                    <a:lstStyle/>
                    <a:p>
                      <a:pPr marL="0" marR="0" algn="ctr">
                        <a:lnSpc>
                          <a:spcPct val="115000"/>
                        </a:lnSpc>
                        <a:spcBef>
                          <a:spcPts val="0"/>
                        </a:spcBef>
                        <a:spcAft>
                          <a:spcPts val="1000"/>
                        </a:spcAft>
                      </a:pPr>
                      <a:endParaRPr lang="en-US" sz="2400" b="1" dirty="0" smtClean="0">
                        <a:solidFill>
                          <a:srgbClr val="FFFFFF"/>
                        </a:solidFill>
                        <a:latin typeface="+mn-lt"/>
                        <a:ea typeface="Calibri"/>
                        <a:cs typeface="Times New Roman"/>
                      </a:endParaRPr>
                    </a:p>
                    <a:p>
                      <a:pPr marL="0" marR="0" algn="ctr">
                        <a:lnSpc>
                          <a:spcPct val="115000"/>
                        </a:lnSpc>
                        <a:spcBef>
                          <a:spcPts val="0"/>
                        </a:spcBef>
                        <a:spcAft>
                          <a:spcPts val="1000"/>
                        </a:spcAft>
                      </a:pPr>
                      <a:r>
                        <a:rPr lang="en-US" sz="2400" b="1" dirty="0" smtClean="0">
                          <a:solidFill>
                            <a:srgbClr val="FFFFFF"/>
                          </a:solidFill>
                          <a:latin typeface="+mn-lt"/>
                          <a:ea typeface="Calibri"/>
                          <a:cs typeface="Times New Roman"/>
                        </a:rPr>
                        <a:t>6.2</a:t>
                      </a:r>
                      <a:endParaRPr lang="en-US" sz="2400" dirty="0">
                        <a:latin typeface="+mn-lt"/>
                        <a:ea typeface="Calibri"/>
                        <a:cs typeface="Times New Roman"/>
                      </a:endParaRPr>
                    </a:p>
                  </a:txBody>
                  <a:tcPr marL="68580" marR="68580" marT="0" marB="0">
                    <a:lnL>
                      <a:noFill/>
                    </a:lnL>
                    <a:lnR>
                      <a:noFill/>
                    </a:lnR>
                    <a:lnT w="28575" cap="flat" cmpd="sng" algn="ctr">
                      <a:solidFill>
                        <a:schemeClr val="tx1"/>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4F81BD"/>
                    </a:solidFill>
                  </a:tcPr>
                </a:tc>
                <a:tc>
                  <a:txBody>
                    <a:bodyPr/>
                    <a:lstStyle/>
                    <a:p>
                      <a:pPr marL="0" marR="0" algn="ctr">
                        <a:lnSpc>
                          <a:spcPct val="115000"/>
                        </a:lnSpc>
                        <a:spcBef>
                          <a:spcPts val="0"/>
                        </a:spcBef>
                        <a:spcAft>
                          <a:spcPts val="1000"/>
                        </a:spcAft>
                      </a:pPr>
                      <a:endParaRPr lang="en-US" sz="1800" b="1" dirty="0" smtClean="0">
                        <a:latin typeface="+mn-lt"/>
                        <a:ea typeface="Calibri"/>
                        <a:cs typeface="Times New Roman"/>
                      </a:endParaRPr>
                    </a:p>
                    <a:p>
                      <a:pPr marL="0" marR="0" algn="ctr">
                        <a:lnSpc>
                          <a:spcPct val="115000"/>
                        </a:lnSpc>
                        <a:spcBef>
                          <a:spcPts val="0"/>
                        </a:spcBef>
                        <a:spcAft>
                          <a:spcPts val="1000"/>
                        </a:spcAft>
                      </a:pPr>
                      <a:r>
                        <a:rPr lang="en-US" sz="1800" b="1" dirty="0" err="1" smtClean="0">
                          <a:latin typeface="+mn-lt"/>
                          <a:ea typeface="Calibri"/>
                          <a:cs typeface="Times New Roman"/>
                        </a:rPr>
                        <a:t>Obligaciones</a:t>
                      </a:r>
                      <a:r>
                        <a:rPr lang="en-US" sz="1800" b="1" dirty="0" smtClean="0">
                          <a:latin typeface="+mn-lt"/>
                          <a:ea typeface="Calibri"/>
                          <a:cs typeface="Times New Roman"/>
                        </a:rPr>
                        <a:t> </a:t>
                      </a:r>
                      <a:r>
                        <a:rPr lang="en-US" sz="1800" b="1" dirty="0" err="1">
                          <a:latin typeface="+mn-lt"/>
                          <a:ea typeface="Calibri"/>
                          <a:cs typeface="Times New Roman"/>
                        </a:rPr>
                        <a:t>Aduaneras</a:t>
                      </a:r>
                      <a:endParaRPr lang="en-US" sz="1800" dirty="0">
                        <a:latin typeface="+mn-lt"/>
                        <a:ea typeface="Calibri"/>
                        <a:cs typeface="Times New Roman"/>
                      </a:endParaRPr>
                    </a:p>
                  </a:txBody>
                  <a:tcPr marL="68580" marR="68580" marT="0" marB="0">
                    <a:lnL>
                      <a:noFill/>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rgbClr val="000000"/>
                      </a:solidFill>
                      <a:prstDash val="solid"/>
                      <a:round/>
                      <a:headEnd type="none" w="med" len="med"/>
                      <a:tailEnd type="none" w="med" len="med"/>
                    </a:lnB>
                    <a:noFill/>
                  </a:tcPr>
                </a:tc>
                <a:tc>
                  <a:txBody>
                    <a:bodyPr/>
                    <a:lstStyle/>
                    <a:p>
                      <a:pPr marL="0" marR="0" algn="just">
                        <a:lnSpc>
                          <a:spcPct val="115000"/>
                        </a:lnSpc>
                        <a:spcBef>
                          <a:spcPts val="0"/>
                        </a:spcBef>
                        <a:spcAft>
                          <a:spcPts val="1000"/>
                        </a:spcAft>
                      </a:pPr>
                      <a:r>
                        <a:rPr lang="es-MX" sz="1700" b="1" kern="1200" dirty="0" smtClean="0">
                          <a:solidFill>
                            <a:schemeClr val="tx1"/>
                          </a:solidFill>
                          <a:latin typeface="+mn-lt"/>
                          <a:ea typeface="+mn-ea"/>
                          <a:cs typeface="+mn-cs"/>
                        </a:rPr>
                        <a:t>2.- </a:t>
                      </a:r>
                      <a:r>
                        <a:rPr lang="es-MX" sz="1700" kern="1200" dirty="0" smtClean="0">
                          <a:solidFill>
                            <a:schemeClr val="tx1"/>
                          </a:solidFill>
                          <a:latin typeface="+mn-lt"/>
                          <a:ea typeface="+mn-ea"/>
                          <a:cs typeface="+mn-cs"/>
                        </a:rPr>
                        <a:t>La empresa deberá contar con un procedimiento documentado para el cumplimiento de las obligaciones aduaneras que se deriven de las operaciones de comercio exterior que realicen. Este debe incluir, por lo menos, el cumplimiento de lo establecido en el artículo 59 fracción II y III de la Ley Aduanera, que permitirá la comprobación del origen y procedencia de las mercancías, así como la correcta determinación del valor en aduana.</a:t>
                      </a: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800" b="1" dirty="0">
                          <a:latin typeface="+mn-lt"/>
                          <a:ea typeface="Calibri"/>
                          <a:cs typeface="Times New Roman"/>
                        </a:rPr>
                        <a:t>No </a:t>
                      </a:r>
                      <a:r>
                        <a:rPr lang="en-US" sz="1800" b="1" dirty="0" err="1">
                          <a:latin typeface="+mn-lt"/>
                          <a:ea typeface="Calibri"/>
                          <a:cs typeface="Times New Roman"/>
                        </a:rPr>
                        <a:t>aplica</a:t>
                      </a:r>
                      <a:endParaRPr lang="en-US" sz="1800" dirty="0">
                        <a:latin typeface="+mn-lt"/>
                        <a:ea typeface="Calibri"/>
                        <a:cs typeface="Times New Roman"/>
                      </a:endParaRPr>
                    </a:p>
                  </a:txBody>
                  <a:tcPr marL="68580" marR="68580" marT="0" marB="0">
                    <a:lnL w="3175" cap="flat" cmpd="sng" algn="ctr">
                      <a:solidFill>
                        <a:schemeClr val="tx1"/>
                      </a:solidFill>
                      <a:prstDash val="solid"/>
                      <a:round/>
                      <a:headEnd type="none" w="med" len="med"/>
                      <a:tailEnd type="none" w="med" len="med"/>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noFill/>
                  </a:tcPr>
                </a:tc>
              </a:tr>
            </a:tbl>
          </a:graphicData>
        </a:graphic>
      </p:graphicFrame>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10 Conector recto"/>
          <p:cNvCxnSpPr/>
          <p:nvPr/>
        </p:nvCxnSpPr>
        <p:spPr>
          <a:xfrm rot="5400000">
            <a:off x="7786688" y="5572125"/>
            <a:ext cx="2571750"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3" name="12 Conector recto"/>
          <p:cNvCxnSpPr/>
          <p:nvPr/>
        </p:nvCxnSpPr>
        <p:spPr>
          <a:xfrm rot="5400000">
            <a:off x="7786687" y="5643563"/>
            <a:ext cx="24288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4" name="13 Conector recto"/>
          <p:cNvCxnSpPr/>
          <p:nvPr/>
        </p:nvCxnSpPr>
        <p:spPr>
          <a:xfrm rot="5400000">
            <a:off x="7858125" y="5786438"/>
            <a:ext cx="214312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5" name="14 Conector recto"/>
          <p:cNvCxnSpPr/>
          <p:nvPr/>
        </p:nvCxnSpPr>
        <p:spPr>
          <a:xfrm>
            <a:off x="5429250" y="6715125"/>
            <a:ext cx="3714750"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6" name="15 Conector recto"/>
          <p:cNvCxnSpPr/>
          <p:nvPr/>
        </p:nvCxnSpPr>
        <p:spPr>
          <a:xfrm>
            <a:off x="6143625" y="6643688"/>
            <a:ext cx="30003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7" name="16 Conector recto"/>
          <p:cNvCxnSpPr/>
          <p:nvPr/>
        </p:nvCxnSpPr>
        <p:spPr>
          <a:xfrm>
            <a:off x="6715125" y="6572250"/>
            <a:ext cx="24288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sp>
        <p:nvSpPr>
          <p:cNvPr id="18" name="Rectangle 2"/>
          <p:cNvSpPr txBox="1">
            <a:spLocks noChangeArrowheads="1"/>
          </p:cNvSpPr>
          <p:nvPr/>
        </p:nvSpPr>
        <p:spPr>
          <a:xfrm>
            <a:off x="0" y="0"/>
            <a:ext cx="9144000" cy="704850"/>
          </a:xfrm>
          <a:prstGeom prst="rect">
            <a:avLst/>
          </a:prstGeom>
        </p:spPr>
        <p:txBody>
          <a:bodyPr/>
          <a:lstStyle/>
          <a:p>
            <a:pPr algn="ctr" eaLnBrk="0" hangingPunct="0">
              <a:defRPr/>
            </a:pPr>
            <a:r>
              <a:rPr lang="es-MX" sz="2400" kern="0" dirty="0">
                <a:solidFill>
                  <a:srgbClr val="00478E"/>
                </a:solidFill>
                <a:effectLst>
                  <a:outerShdw blurRad="38100" dist="38100" dir="2700000" algn="tl">
                    <a:srgbClr val="C0C0C0"/>
                  </a:outerShdw>
                </a:effectLst>
                <a:latin typeface="Century Gothic" pitchFamily="34" charset="0"/>
                <a:cs typeface="+mn-cs"/>
              </a:rPr>
              <a:t>Almanza Villarreal Agencia Aduanal, S.C.</a:t>
            </a:r>
          </a:p>
        </p:txBody>
      </p:sp>
      <p:pic>
        <p:nvPicPr>
          <p:cNvPr id="130060" name="Picture 5"/>
          <p:cNvPicPr>
            <a:picLocks noChangeAspect="1" noChangeArrowheads="1"/>
          </p:cNvPicPr>
          <p:nvPr/>
        </p:nvPicPr>
        <p:blipFill>
          <a:blip r:embed="rId3" cstate="print"/>
          <a:srcRect l="2022" t="39258" r="65993" b="28516"/>
          <a:stretch>
            <a:fillRect/>
          </a:stretch>
        </p:blipFill>
        <p:spPr bwMode="auto">
          <a:xfrm>
            <a:off x="1495410" y="6286500"/>
            <a:ext cx="1004888" cy="571500"/>
          </a:xfrm>
          <a:prstGeom prst="rect">
            <a:avLst/>
          </a:prstGeom>
          <a:noFill/>
          <a:ln w="9525">
            <a:noFill/>
            <a:miter lim="800000"/>
            <a:headEnd/>
            <a:tailEnd/>
          </a:ln>
        </p:spPr>
      </p:pic>
      <p:pic>
        <p:nvPicPr>
          <p:cNvPr id="349185" name="il_fi" descr="http://www.taco.ca/C-TPAT-Logo.jpg"/>
          <p:cNvPicPr>
            <a:picLocks noChangeAspect="1" noChangeArrowheads="1"/>
          </p:cNvPicPr>
          <p:nvPr/>
        </p:nvPicPr>
        <p:blipFill>
          <a:blip r:embed="rId4" cstate="print"/>
          <a:srcRect l="3597" t="3555" r="2877" b="7582"/>
          <a:stretch>
            <a:fillRect/>
          </a:stretch>
        </p:blipFill>
        <p:spPr bwMode="auto">
          <a:xfrm>
            <a:off x="2460293" y="6429396"/>
            <a:ext cx="754385" cy="362685"/>
          </a:xfrm>
          <a:prstGeom prst="rect">
            <a:avLst/>
          </a:prstGeom>
          <a:noFill/>
          <a:ln w="9525">
            <a:noFill/>
            <a:miter lim="800000"/>
            <a:headEnd/>
            <a:tailEnd/>
          </a:ln>
        </p:spPr>
      </p:pic>
      <p:graphicFrame>
        <p:nvGraphicFramePr>
          <p:cNvPr id="12" name="11 Tabla"/>
          <p:cNvGraphicFramePr>
            <a:graphicFrameLocks noGrp="1"/>
          </p:cNvGraphicFramePr>
          <p:nvPr/>
        </p:nvGraphicFramePr>
        <p:xfrm>
          <a:off x="357158" y="1500174"/>
          <a:ext cx="8429683" cy="4784598"/>
        </p:xfrm>
        <a:graphic>
          <a:graphicData uri="http://schemas.openxmlformats.org/drawingml/2006/table">
            <a:tbl>
              <a:tblPr/>
              <a:tblGrid>
                <a:gridCol w="1000131"/>
                <a:gridCol w="1643074"/>
                <a:gridCol w="4786346"/>
                <a:gridCol w="1000132"/>
              </a:tblGrid>
              <a:tr h="313420">
                <a:tc gridSpan="3">
                  <a:txBody>
                    <a:bodyPr/>
                    <a:lstStyle/>
                    <a:p>
                      <a:pPr marL="0" marR="0" algn="ctr">
                        <a:lnSpc>
                          <a:spcPct val="115000"/>
                        </a:lnSpc>
                        <a:spcBef>
                          <a:spcPts val="0"/>
                        </a:spcBef>
                        <a:spcAft>
                          <a:spcPts val="1000"/>
                        </a:spcAft>
                      </a:pPr>
                      <a:r>
                        <a:rPr lang="en-US" sz="1800" b="1" dirty="0" smtClean="0">
                          <a:solidFill>
                            <a:srgbClr val="FFFFFF"/>
                          </a:solidFill>
                          <a:latin typeface="+mn-lt"/>
                          <a:ea typeface="Calibri"/>
                          <a:cs typeface="Times New Roman"/>
                        </a:rPr>
                        <a:t>                                        NEEC</a:t>
                      </a:r>
                      <a:endParaRPr lang="en-US" sz="1800" dirty="0">
                        <a:latin typeface="+mn-lt"/>
                        <a:ea typeface="Calibri"/>
                        <a:cs typeface="Times New Roman"/>
                      </a:endParaRPr>
                    </a:p>
                  </a:txBody>
                  <a:tcPr marL="68580" marR="68580" marT="0" marB="0">
                    <a:lnL>
                      <a:noFill/>
                    </a:lnL>
                    <a:lnR>
                      <a:noFill/>
                    </a:lnR>
                    <a:lnT w="28575"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4F81BD"/>
                    </a:solidFill>
                  </a:tcPr>
                </a:tc>
                <a:tc hMerge="1">
                  <a:txBody>
                    <a:bodyPr/>
                    <a:lstStyle/>
                    <a:p>
                      <a:endParaRPr lang="es-MX"/>
                    </a:p>
                  </a:txBody>
                  <a:tcPr/>
                </a:tc>
                <a:tc hMerge="1">
                  <a:txBody>
                    <a:bodyPr/>
                    <a:lstStyle/>
                    <a:p>
                      <a:endParaRPr lang="es-MX"/>
                    </a:p>
                  </a:txBody>
                  <a:tcPr/>
                </a:tc>
                <a:tc>
                  <a:txBody>
                    <a:bodyPr/>
                    <a:lstStyle/>
                    <a:p>
                      <a:pPr marL="0" marR="0" algn="ctr">
                        <a:lnSpc>
                          <a:spcPct val="115000"/>
                        </a:lnSpc>
                        <a:spcBef>
                          <a:spcPts val="0"/>
                        </a:spcBef>
                        <a:spcAft>
                          <a:spcPts val="1000"/>
                        </a:spcAft>
                      </a:pPr>
                      <a:r>
                        <a:rPr lang="en-US" sz="1800" b="1" dirty="0" smtClean="0">
                          <a:solidFill>
                            <a:srgbClr val="FFFFFF"/>
                          </a:solidFill>
                          <a:latin typeface="+mn-lt"/>
                          <a:ea typeface="Calibri"/>
                          <a:cs typeface="Times New Roman"/>
                        </a:rPr>
                        <a:t>C-TPAT</a:t>
                      </a:r>
                      <a:endParaRPr lang="en-US" sz="1800" dirty="0">
                        <a:latin typeface="+mn-lt"/>
                        <a:ea typeface="Calibri"/>
                        <a:cs typeface="Times New Roman"/>
                      </a:endParaRPr>
                    </a:p>
                  </a:txBody>
                  <a:tcPr marL="68580" marR="68580" marT="0" marB="0">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4F81BD"/>
                    </a:solidFill>
                  </a:tcPr>
                </a:tc>
              </a:tr>
              <a:tr h="3044165">
                <a:tc>
                  <a:txBody>
                    <a:bodyPr/>
                    <a:lstStyle/>
                    <a:p>
                      <a:pPr marL="0" marR="0" algn="ctr">
                        <a:lnSpc>
                          <a:spcPct val="115000"/>
                        </a:lnSpc>
                        <a:spcBef>
                          <a:spcPts val="0"/>
                        </a:spcBef>
                        <a:spcAft>
                          <a:spcPts val="1000"/>
                        </a:spcAft>
                      </a:pPr>
                      <a:endParaRPr lang="en-US" sz="2400" b="1" dirty="0" smtClean="0">
                        <a:solidFill>
                          <a:srgbClr val="FFFFFF"/>
                        </a:solidFill>
                        <a:latin typeface="+mn-lt"/>
                        <a:ea typeface="Calibri"/>
                        <a:cs typeface="Times New Roman"/>
                      </a:endParaRPr>
                    </a:p>
                    <a:p>
                      <a:pPr marL="0" marR="0" algn="ctr">
                        <a:lnSpc>
                          <a:spcPct val="115000"/>
                        </a:lnSpc>
                        <a:spcBef>
                          <a:spcPts val="0"/>
                        </a:spcBef>
                        <a:spcAft>
                          <a:spcPts val="1000"/>
                        </a:spcAft>
                      </a:pPr>
                      <a:r>
                        <a:rPr lang="en-US" sz="2400" b="1" dirty="0" smtClean="0">
                          <a:solidFill>
                            <a:srgbClr val="FFFFFF"/>
                          </a:solidFill>
                          <a:latin typeface="+mn-lt"/>
                          <a:ea typeface="Calibri"/>
                          <a:cs typeface="Times New Roman"/>
                        </a:rPr>
                        <a:t>6.2</a:t>
                      </a:r>
                      <a:endParaRPr lang="en-US" sz="2400" dirty="0">
                        <a:latin typeface="+mn-lt"/>
                        <a:ea typeface="Calibri"/>
                        <a:cs typeface="Times New Roman"/>
                      </a:endParaRPr>
                    </a:p>
                  </a:txBody>
                  <a:tcPr marL="68580" marR="68580" marT="0" marB="0">
                    <a:lnL>
                      <a:noFill/>
                    </a:lnL>
                    <a:lnR>
                      <a:noFill/>
                    </a:lnR>
                    <a:lnT w="28575" cap="flat" cmpd="sng" algn="ctr">
                      <a:solidFill>
                        <a:schemeClr val="tx1"/>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4F81BD"/>
                    </a:solidFill>
                  </a:tcPr>
                </a:tc>
                <a:tc>
                  <a:txBody>
                    <a:bodyPr/>
                    <a:lstStyle/>
                    <a:p>
                      <a:pPr marL="0" marR="0" algn="ctr">
                        <a:lnSpc>
                          <a:spcPct val="115000"/>
                        </a:lnSpc>
                        <a:spcBef>
                          <a:spcPts val="0"/>
                        </a:spcBef>
                        <a:spcAft>
                          <a:spcPts val="1000"/>
                        </a:spcAft>
                      </a:pPr>
                      <a:endParaRPr lang="en-US" sz="1800" b="1" dirty="0" smtClean="0">
                        <a:latin typeface="+mn-lt"/>
                        <a:ea typeface="Calibri"/>
                        <a:cs typeface="Times New Roman"/>
                      </a:endParaRPr>
                    </a:p>
                    <a:p>
                      <a:pPr marL="0" marR="0" algn="ctr">
                        <a:lnSpc>
                          <a:spcPct val="115000"/>
                        </a:lnSpc>
                        <a:spcBef>
                          <a:spcPts val="0"/>
                        </a:spcBef>
                        <a:spcAft>
                          <a:spcPts val="1000"/>
                        </a:spcAft>
                      </a:pPr>
                      <a:r>
                        <a:rPr lang="en-US" sz="1800" b="1" dirty="0" err="1" smtClean="0">
                          <a:latin typeface="+mn-lt"/>
                          <a:ea typeface="Calibri"/>
                          <a:cs typeface="Times New Roman"/>
                        </a:rPr>
                        <a:t>Obligaciones</a:t>
                      </a:r>
                      <a:r>
                        <a:rPr lang="en-US" sz="1800" b="1" dirty="0" smtClean="0">
                          <a:latin typeface="+mn-lt"/>
                          <a:ea typeface="Calibri"/>
                          <a:cs typeface="Times New Roman"/>
                        </a:rPr>
                        <a:t> </a:t>
                      </a:r>
                      <a:r>
                        <a:rPr lang="en-US" sz="1800" b="1" dirty="0" err="1" smtClean="0">
                          <a:latin typeface="+mn-lt"/>
                          <a:ea typeface="Calibri"/>
                          <a:cs typeface="Times New Roman"/>
                        </a:rPr>
                        <a:t>Aduaneras</a:t>
                      </a:r>
                      <a:endParaRPr lang="en-US" sz="1800" dirty="0">
                        <a:latin typeface="+mn-lt"/>
                        <a:ea typeface="Calibri"/>
                        <a:cs typeface="Times New Roman"/>
                      </a:endParaRPr>
                    </a:p>
                  </a:txBody>
                  <a:tcPr marL="68580" marR="68580" marT="0" marB="0">
                    <a:lnL>
                      <a:noFill/>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1000"/>
                        </a:spcAft>
                      </a:pPr>
                      <a:r>
                        <a:rPr lang="en-US" sz="1700" b="1" dirty="0" smtClean="0">
                          <a:latin typeface="+mn-lt"/>
                          <a:ea typeface="Calibri"/>
                          <a:cs typeface="Times New Roman"/>
                        </a:rPr>
                        <a:t>3.- </a:t>
                      </a:r>
                      <a:r>
                        <a:rPr lang="es-MX" sz="1700" kern="1200" dirty="0" smtClean="0">
                          <a:solidFill>
                            <a:schemeClr val="tx1"/>
                          </a:solidFill>
                          <a:latin typeface="+mn-lt"/>
                          <a:ea typeface="+mn-ea"/>
                          <a:cs typeface="+mn-cs"/>
                        </a:rPr>
                        <a:t>Estos procedimientos respecto al origen de las mercancías deben describir los casos en que se declara el origen de las mismas y la documentación con la que se debe demostrar. En el caso de las empresas que introduzcan mercancías al territorio nacional bajo un programa de diferimiento o de devolución de aranceles, la empresa deberá contar con un procedimiento en el que se describa cómo determina el pago de los impuestos al comercio exterior, de acuerdo con lo dispuesto en los Tratados de que México sea parte, conforme a lo establecido en el artículo 63-A de la Ley Aduanera vigente.</a:t>
                      </a:r>
                      <a:endParaRPr lang="en-US" sz="1700" dirty="0">
                        <a:latin typeface="+mn-lt"/>
                        <a:ea typeface="Calibri"/>
                        <a:cs typeface="Times New Roman"/>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800" b="1" dirty="0">
                          <a:latin typeface="+mn-lt"/>
                          <a:ea typeface="Calibri"/>
                          <a:cs typeface="Times New Roman"/>
                        </a:rPr>
                        <a:t>No </a:t>
                      </a:r>
                      <a:r>
                        <a:rPr lang="en-US" sz="1800" b="1" dirty="0" err="1">
                          <a:latin typeface="+mn-lt"/>
                          <a:ea typeface="Calibri"/>
                          <a:cs typeface="Times New Roman"/>
                        </a:rPr>
                        <a:t>aplica</a:t>
                      </a:r>
                      <a:endParaRPr lang="en-US" sz="1800" dirty="0">
                        <a:latin typeface="+mn-lt"/>
                        <a:ea typeface="Calibri"/>
                        <a:cs typeface="Times New Roman"/>
                      </a:endParaRPr>
                    </a:p>
                  </a:txBody>
                  <a:tcPr marL="68580" marR="68580" marT="0" marB="0">
                    <a:lnL w="3175" cap="flat" cmpd="sng" algn="ctr">
                      <a:solidFill>
                        <a:schemeClr val="tx1"/>
                      </a:solidFill>
                      <a:prstDash val="solid"/>
                      <a:round/>
                      <a:headEnd type="none" w="med" len="med"/>
                      <a:tailEnd type="none" w="med" len="med"/>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bl>
          </a:graphicData>
        </a:graphic>
      </p:graphicFrame>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10 Conector recto"/>
          <p:cNvCxnSpPr/>
          <p:nvPr/>
        </p:nvCxnSpPr>
        <p:spPr>
          <a:xfrm rot="5400000">
            <a:off x="7786688" y="5572125"/>
            <a:ext cx="2571750"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3" name="12 Conector recto"/>
          <p:cNvCxnSpPr/>
          <p:nvPr/>
        </p:nvCxnSpPr>
        <p:spPr>
          <a:xfrm rot="5400000">
            <a:off x="7786687" y="5643563"/>
            <a:ext cx="24288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4" name="13 Conector recto"/>
          <p:cNvCxnSpPr/>
          <p:nvPr/>
        </p:nvCxnSpPr>
        <p:spPr>
          <a:xfrm rot="5400000">
            <a:off x="7858125" y="5786438"/>
            <a:ext cx="214312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5" name="14 Conector recto"/>
          <p:cNvCxnSpPr/>
          <p:nvPr/>
        </p:nvCxnSpPr>
        <p:spPr>
          <a:xfrm>
            <a:off x="5429250" y="6715125"/>
            <a:ext cx="3714750"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6" name="15 Conector recto"/>
          <p:cNvCxnSpPr/>
          <p:nvPr/>
        </p:nvCxnSpPr>
        <p:spPr>
          <a:xfrm>
            <a:off x="6143625" y="6643688"/>
            <a:ext cx="30003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7" name="16 Conector recto"/>
          <p:cNvCxnSpPr/>
          <p:nvPr/>
        </p:nvCxnSpPr>
        <p:spPr>
          <a:xfrm>
            <a:off x="6715125" y="6572250"/>
            <a:ext cx="24288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sp>
        <p:nvSpPr>
          <p:cNvPr id="18" name="Rectangle 2"/>
          <p:cNvSpPr txBox="1">
            <a:spLocks noChangeArrowheads="1"/>
          </p:cNvSpPr>
          <p:nvPr/>
        </p:nvSpPr>
        <p:spPr>
          <a:xfrm>
            <a:off x="0" y="0"/>
            <a:ext cx="9144000" cy="704850"/>
          </a:xfrm>
          <a:prstGeom prst="rect">
            <a:avLst/>
          </a:prstGeom>
        </p:spPr>
        <p:txBody>
          <a:bodyPr/>
          <a:lstStyle/>
          <a:p>
            <a:pPr algn="ctr" eaLnBrk="0" hangingPunct="0">
              <a:defRPr/>
            </a:pPr>
            <a:r>
              <a:rPr lang="es-MX" sz="2400" kern="0" dirty="0">
                <a:solidFill>
                  <a:srgbClr val="00478E"/>
                </a:solidFill>
                <a:effectLst>
                  <a:outerShdw blurRad="38100" dist="38100" dir="2700000" algn="tl">
                    <a:srgbClr val="C0C0C0"/>
                  </a:outerShdw>
                </a:effectLst>
                <a:latin typeface="Century Gothic" pitchFamily="34" charset="0"/>
                <a:cs typeface="+mn-cs"/>
              </a:rPr>
              <a:t>Almanza Villarreal Agencia Aduanal, S.C.</a:t>
            </a:r>
          </a:p>
        </p:txBody>
      </p:sp>
      <p:pic>
        <p:nvPicPr>
          <p:cNvPr id="130060" name="Picture 5"/>
          <p:cNvPicPr>
            <a:picLocks noChangeAspect="1" noChangeArrowheads="1"/>
          </p:cNvPicPr>
          <p:nvPr/>
        </p:nvPicPr>
        <p:blipFill>
          <a:blip r:embed="rId3" cstate="print"/>
          <a:srcRect l="2022" t="39258" r="65993" b="28516"/>
          <a:stretch>
            <a:fillRect/>
          </a:stretch>
        </p:blipFill>
        <p:spPr bwMode="auto">
          <a:xfrm>
            <a:off x="1495410" y="6286500"/>
            <a:ext cx="1004888" cy="571500"/>
          </a:xfrm>
          <a:prstGeom prst="rect">
            <a:avLst/>
          </a:prstGeom>
          <a:noFill/>
          <a:ln w="9525">
            <a:noFill/>
            <a:miter lim="800000"/>
            <a:headEnd/>
            <a:tailEnd/>
          </a:ln>
        </p:spPr>
      </p:pic>
      <p:pic>
        <p:nvPicPr>
          <p:cNvPr id="349185" name="il_fi" descr="http://www.taco.ca/C-TPAT-Logo.jpg"/>
          <p:cNvPicPr>
            <a:picLocks noChangeAspect="1" noChangeArrowheads="1"/>
          </p:cNvPicPr>
          <p:nvPr/>
        </p:nvPicPr>
        <p:blipFill>
          <a:blip r:embed="rId4" cstate="print"/>
          <a:srcRect l="3597" t="3555" r="2877" b="7582"/>
          <a:stretch>
            <a:fillRect/>
          </a:stretch>
        </p:blipFill>
        <p:spPr bwMode="auto">
          <a:xfrm>
            <a:off x="2460293" y="6429396"/>
            <a:ext cx="754385" cy="362685"/>
          </a:xfrm>
          <a:prstGeom prst="rect">
            <a:avLst/>
          </a:prstGeom>
          <a:noFill/>
          <a:ln w="9525">
            <a:noFill/>
            <a:miter lim="800000"/>
            <a:headEnd/>
            <a:tailEnd/>
          </a:ln>
        </p:spPr>
      </p:pic>
      <p:graphicFrame>
        <p:nvGraphicFramePr>
          <p:cNvPr id="12" name="11 Tabla"/>
          <p:cNvGraphicFramePr>
            <a:graphicFrameLocks noGrp="1"/>
          </p:cNvGraphicFramePr>
          <p:nvPr/>
        </p:nvGraphicFramePr>
        <p:xfrm>
          <a:off x="285720" y="1285860"/>
          <a:ext cx="8572560" cy="5082540"/>
        </p:xfrm>
        <a:graphic>
          <a:graphicData uri="http://schemas.openxmlformats.org/drawingml/2006/table">
            <a:tbl>
              <a:tblPr/>
              <a:tblGrid>
                <a:gridCol w="1000131"/>
                <a:gridCol w="1714512"/>
                <a:gridCol w="4857785"/>
                <a:gridCol w="1000132"/>
              </a:tblGrid>
              <a:tr h="313420">
                <a:tc gridSpan="3">
                  <a:txBody>
                    <a:bodyPr/>
                    <a:lstStyle/>
                    <a:p>
                      <a:pPr marL="0" marR="0" algn="ctr">
                        <a:lnSpc>
                          <a:spcPct val="115000"/>
                        </a:lnSpc>
                        <a:spcBef>
                          <a:spcPts val="0"/>
                        </a:spcBef>
                        <a:spcAft>
                          <a:spcPts val="1000"/>
                        </a:spcAft>
                      </a:pPr>
                      <a:r>
                        <a:rPr lang="en-US" sz="1800" b="1" dirty="0" smtClean="0">
                          <a:solidFill>
                            <a:srgbClr val="FFFFFF"/>
                          </a:solidFill>
                          <a:latin typeface="+mn-lt"/>
                          <a:ea typeface="Calibri"/>
                          <a:cs typeface="Times New Roman"/>
                        </a:rPr>
                        <a:t>                                              NEEC</a:t>
                      </a:r>
                      <a:endParaRPr lang="en-US" sz="1800" dirty="0">
                        <a:latin typeface="+mn-lt"/>
                        <a:ea typeface="Calibri"/>
                        <a:cs typeface="Times New Roman"/>
                      </a:endParaRPr>
                    </a:p>
                  </a:txBody>
                  <a:tcPr marL="68580" marR="68580" marT="0" marB="0">
                    <a:lnL>
                      <a:noFill/>
                    </a:lnL>
                    <a:lnR>
                      <a:noFill/>
                    </a:lnR>
                    <a:lnT w="28575"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4F81BD"/>
                    </a:solidFill>
                  </a:tcPr>
                </a:tc>
                <a:tc hMerge="1">
                  <a:txBody>
                    <a:bodyPr/>
                    <a:lstStyle/>
                    <a:p>
                      <a:endParaRPr lang="es-MX"/>
                    </a:p>
                  </a:txBody>
                  <a:tcPr/>
                </a:tc>
                <a:tc hMerge="1">
                  <a:txBody>
                    <a:bodyPr/>
                    <a:lstStyle/>
                    <a:p>
                      <a:endParaRPr lang="es-MX"/>
                    </a:p>
                  </a:txBody>
                  <a:tcPr/>
                </a:tc>
                <a:tc>
                  <a:txBody>
                    <a:bodyPr/>
                    <a:lstStyle/>
                    <a:p>
                      <a:pPr marL="0" marR="0" algn="ctr">
                        <a:lnSpc>
                          <a:spcPct val="115000"/>
                        </a:lnSpc>
                        <a:spcBef>
                          <a:spcPts val="0"/>
                        </a:spcBef>
                        <a:spcAft>
                          <a:spcPts val="1000"/>
                        </a:spcAft>
                      </a:pPr>
                      <a:r>
                        <a:rPr lang="en-US" sz="1800" b="1" dirty="0" smtClean="0">
                          <a:solidFill>
                            <a:srgbClr val="FFFFFF"/>
                          </a:solidFill>
                          <a:latin typeface="+mn-lt"/>
                          <a:ea typeface="Calibri"/>
                          <a:cs typeface="Times New Roman"/>
                        </a:rPr>
                        <a:t>C-TPAT</a:t>
                      </a:r>
                      <a:endParaRPr lang="en-US" sz="1800" dirty="0">
                        <a:latin typeface="+mn-lt"/>
                        <a:ea typeface="Calibri"/>
                        <a:cs typeface="Times New Roman"/>
                      </a:endParaRPr>
                    </a:p>
                  </a:txBody>
                  <a:tcPr marL="68580" marR="68580" marT="0" marB="0">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4F81BD"/>
                    </a:solidFill>
                  </a:tcPr>
                </a:tc>
              </a:tr>
              <a:tr h="3044165">
                <a:tc>
                  <a:txBody>
                    <a:bodyPr/>
                    <a:lstStyle/>
                    <a:p>
                      <a:pPr marL="0" marR="0" algn="ctr">
                        <a:lnSpc>
                          <a:spcPct val="115000"/>
                        </a:lnSpc>
                        <a:spcBef>
                          <a:spcPts val="0"/>
                        </a:spcBef>
                        <a:spcAft>
                          <a:spcPts val="1000"/>
                        </a:spcAft>
                      </a:pPr>
                      <a:endParaRPr lang="en-US" sz="2400" b="1" dirty="0" smtClean="0">
                        <a:solidFill>
                          <a:srgbClr val="FFFFFF"/>
                        </a:solidFill>
                        <a:latin typeface="+mn-lt"/>
                        <a:ea typeface="Calibri"/>
                        <a:cs typeface="Times New Roman"/>
                      </a:endParaRPr>
                    </a:p>
                    <a:p>
                      <a:pPr marL="0" marR="0" algn="ctr">
                        <a:lnSpc>
                          <a:spcPct val="115000"/>
                        </a:lnSpc>
                        <a:spcBef>
                          <a:spcPts val="0"/>
                        </a:spcBef>
                        <a:spcAft>
                          <a:spcPts val="1000"/>
                        </a:spcAft>
                      </a:pPr>
                      <a:r>
                        <a:rPr lang="en-US" sz="2400" b="1" dirty="0" smtClean="0">
                          <a:solidFill>
                            <a:srgbClr val="FFFFFF"/>
                          </a:solidFill>
                          <a:latin typeface="+mn-lt"/>
                          <a:ea typeface="Calibri"/>
                          <a:cs typeface="Times New Roman"/>
                        </a:rPr>
                        <a:t>6.2</a:t>
                      </a:r>
                      <a:endParaRPr lang="en-US" sz="2400" dirty="0">
                        <a:latin typeface="+mn-lt"/>
                        <a:ea typeface="Calibri"/>
                        <a:cs typeface="Times New Roman"/>
                      </a:endParaRPr>
                    </a:p>
                  </a:txBody>
                  <a:tcPr marL="68580" marR="68580" marT="0" marB="0">
                    <a:lnL>
                      <a:noFill/>
                    </a:lnL>
                    <a:lnR>
                      <a:noFill/>
                    </a:lnR>
                    <a:lnT w="28575" cap="flat" cmpd="sng" algn="ctr">
                      <a:solidFill>
                        <a:schemeClr val="tx1"/>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4F81BD"/>
                    </a:solidFill>
                  </a:tcPr>
                </a:tc>
                <a:tc>
                  <a:txBody>
                    <a:bodyPr/>
                    <a:lstStyle/>
                    <a:p>
                      <a:pPr marL="0" marR="0" algn="ctr">
                        <a:lnSpc>
                          <a:spcPct val="115000"/>
                        </a:lnSpc>
                        <a:spcBef>
                          <a:spcPts val="0"/>
                        </a:spcBef>
                        <a:spcAft>
                          <a:spcPts val="1000"/>
                        </a:spcAft>
                      </a:pPr>
                      <a:endParaRPr lang="en-US" sz="1800" b="1" dirty="0" smtClean="0">
                        <a:latin typeface="+mn-lt"/>
                        <a:ea typeface="Calibri"/>
                        <a:cs typeface="Times New Roman"/>
                      </a:endParaRPr>
                    </a:p>
                    <a:p>
                      <a:pPr marL="0" marR="0" algn="ctr">
                        <a:lnSpc>
                          <a:spcPct val="115000"/>
                        </a:lnSpc>
                        <a:spcBef>
                          <a:spcPts val="0"/>
                        </a:spcBef>
                        <a:spcAft>
                          <a:spcPts val="1000"/>
                        </a:spcAft>
                      </a:pPr>
                      <a:r>
                        <a:rPr lang="en-US" sz="1800" b="1" dirty="0" err="1" smtClean="0">
                          <a:latin typeface="+mn-lt"/>
                          <a:ea typeface="Calibri"/>
                          <a:cs typeface="Times New Roman"/>
                        </a:rPr>
                        <a:t>Obligaciones</a:t>
                      </a:r>
                      <a:r>
                        <a:rPr lang="en-US" sz="1800" b="1" dirty="0" smtClean="0">
                          <a:latin typeface="+mn-lt"/>
                          <a:ea typeface="Calibri"/>
                          <a:cs typeface="Times New Roman"/>
                        </a:rPr>
                        <a:t> </a:t>
                      </a:r>
                      <a:r>
                        <a:rPr lang="en-US" sz="1800" b="1" dirty="0" err="1">
                          <a:latin typeface="+mn-lt"/>
                          <a:ea typeface="Calibri"/>
                          <a:cs typeface="Times New Roman"/>
                        </a:rPr>
                        <a:t>Aduaneras</a:t>
                      </a:r>
                      <a:endParaRPr lang="en-US" sz="1800" dirty="0">
                        <a:latin typeface="+mn-lt"/>
                        <a:ea typeface="Calibri"/>
                        <a:cs typeface="Times New Roman"/>
                      </a:endParaRPr>
                    </a:p>
                  </a:txBody>
                  <a:tcPr marL="68580" marR="68580" marT="0" marB="0">
                    <a:lnL>
                      <a:noFill/>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rgbClr val="000000"/>
                      </a:solidFill>
                      <a:prstDash val="solid"/>
                      <a:round/>
                      <a:headEnd type="none" w="med" len="med"/>
                      <a:tailEnd type="none" w="med" len="med"/>
                    </a:lnB>
                    <a:noFill/>
                  </a:tcPr>
                </a:tc>
                <a:tc>
                  <a:txBody>
                    <a:bodyPr/>
                    <a:lstStyle/>
                    <a:p>
                      <a:pPr marL="0" marR="0" algn="just">
                        <a:lnSpc>
                          <a:spcPct val="115000"/>
                        </a:lnSpc>
                        <a:spcBef>
                          <a:spcPts val="0"/>
                        </a:spcBef>
                        <a:spcAft>
                          <a:spcPts val="1000"/>
                        </a:spcAft>
                      </a:pPr>
                      <a:r>
                        <a:rPr lang="es-MX" sz="1700" b="1" kern="1200" dirty="0" smtClean="0">
                          <a:solidFill>
                            <a:schemeClr val="tx1"/>
                          </a:solidFill>
                          <a:latin typeface="+mn-lt"/>
                          <a:ea typeface="+mn-ea"/>
                          <a:cs typeface="+mn-cs"/>
                        </a:rPr>
                        <a:t>4.- </a:t>
                      </a:r>
                      <a:r>
                        <a:rPr lang="es-MX" sz="1700" kern="1200" dirty="0" smtClean="0">
                          <a:solidFill>
                            <a:schemeClr val="tx1"/>
                          </a:solidFill>
                          <a:latin typeface="+mn-lt"/>
                          <a:ea typeface="+mn-ea"/>
                          <a:cs typeface="+mn-cs"/>
                        </a:rPr>
                        <a:t>En el caso de contar con un programa de fomento autorizado por la Secretaría de Economía, debe contar con procedimientos documentados para cumplir con lo requerido en el mismo, entre los cuales se encuentra el control de inventarios, plazos de retorno y restricciones en cuanto al cambio de destino de la mercancía importada temporalmente, entre otros establecidos en el artículo 24 del Decreto para el fomento de la industria manufacturera, maquiladora y de servicios de exportación vigente, así como el Reporte Anual de Operaciones de Comercio Exterior a que se refiere el artículo 25 del citado decreto. </a:t>
                      </a:r>
                      <a:endParaRPr lang="en-US" sz="1700" dirty="0">
                        <a:latin typeface="+mn-lt"/>
                        <a:ea typeface="Calibri"/>
                        <a:cs typeface="Times New Roman"/>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800" b="1" dirty="0">
                          <a:latin typeface="+mn-lt"/>
                          <a:ea typeface="Calibri"/>
                          <a:cs typeface="Times New Roman"/>
                        </a:rPr>
                        <a:t>No </a:t>
                      </a:r>
                      <a:r>
                        <a:rPr lang="en-US" sz="1800" b="1" dirty="0" err="1">
                          <a:latin typeface="+mn-lt"/>
                          <a:ea typeface="Calibri"/>
                          <a:cs typeface="Times New Roman"/>
                        </a:rPr>
                        <a:t>aplica</a:t>
                      </a:r>
                      <a:endParaRPr lang="en-US" sz="1800" dirty="0">
                        <a:latin typeface="+mn-lt"/>
                        <a:ea typeface="Calibri"/>
                        <a:cs typeface="Times New Roman"/>
                      </a:endParaRPr>
                    </a:p>
                  </a:txBody>
                  <a:tcPr marL="68580" marR="68580" marT="0" marB="0">
                    <a:lnL w="3175" cap="flat" cmpd="sng" algn="ctr">
                      <a:solidFill>
                        <a:schemeClr val="tx1"/>
                      </a:solidFill>
                      <a:prstDash val="solid"/>
                      <a:round/>
                      <a:headEnd type="none" w="med" len="med"/>
                      <a:tailEnd type="none" w="med" len="med"/>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noFill/>
                  </a:tcPr>
                </a:tc>
              </a:tr>
            </a:tbl>
          </a:graphicData>
        </a:graphic>
      </p:graphicFrame>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10 Conector recto"/>
          <p:cNvCxnSpPr/>
          <p:nvPr/>
        </p:nvCxnSpPr>
        <p:spPr>
          <a:xfrm rot="5400000">
            <a:off x="7786688" y="5572125"/>
            <a:ext cx="2571750"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3" name="12 Conector recto"/>
          <p:cNvCxnSpPr/>
          <p:nvPr/>
        </p:nvCxnSpPr>
        <p:spPr>
          <a:xfrm rot="5400000">
            <a:off x="7786687" y="5643563"/>
            <a:ext cx="24288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4" name="13 Conector recto"/>
          <p:cNvCxnSpPr/>
          <p:nvPr/>
        </p:nvCxnSpPr>
        <p:spPr>
          <a:xfrm rot="5400000">
            <a:off x="7858125" y="5786438"/>
            <a:ext cx="214312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5" name="14 Conector recto"/>
          <p:cNvCxnSpPr/>
          <p:nvPr/>
        </p:nvCxnSpPr>
        <p:spPr>
          <a:xfrm>
            <a:off x="5429250" y="6715125"/>
            <a:ext cx="3714750"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6" name="15 Conector recto"/>
          <p:cNvCxnSpPr/>
          <p:nvPr/>
        </p:nvCxnSpPr>
        <p:spPr>
          <a:xfrm>
            <a:off x="6143625" y="6643688"/>
            <a:ext cx="30003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7" name="16 Conector recto"/>
          <p:cNvCxnSpPr/>
          <p:nvPr/>
        </p:nvCxnSpPr>
        <p:spPr>
          <a:xfrm>
            <a:off x="6715125" y="6572250"/>
            <a:ext cx="24288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sp>
        <p:nvSpPr>
          <p:cNvPr id="18" name="Rectangle 2"/>
          <p:cNvSpPr txBox="1">
            <a:spLocks noChangeArrowheads="1"/>
          </p:cNvSpPr>
          <p:nvPr/>
        </p:nvSpPr>
        <p:spPr>
          <a:xfrm>
            <a:off x="0" y="0"/>
            <a:ext cx="9144000" cy="704850"/>
          </a:xfrm>
          <a:prstGeom prst="rect">
            <a:avLst/>
          </a:prstGeom>
        </p:spPr>
        <p:txBody>
          <a:bodyPr/>
          <a:lstStyle/>
          <a:p>
            <a:pPr algn="ctr" eaLnBrk="0" hangingPunct="0">
              <a:defRPr/>
            </a:pPr>
            <a:r>
              <a:rPr lang="es-MX" sz="2400" kern="0" dirty="0">
                <a:solidFill>
                  <a:srgbClr val="00478E"/>
                </a:solidFill>
                <a:effectLst>
                  <a:outerShdw blurRad="38100" dist="38100" dir="2700000" algn="tl">
                    <a:srgbClr val="C0C0C0"/>
                  </a:outerShdw>
                </a:effectLst>
                <a:latin typeface="Century Gothic" pitchFamily="34" charset="0"/>
                <a:cs typeface="+mn-cs"/>
              </a:rPr>
              <a:t>Almanza Villarreal Agencia Aduanal, S.C.</a:t>
            </a:r>
          </a:p>
        </p:txBody>
      </p:sp>
      <p:pic>
        <p:nvPicPr>
          <p:cNvPr id="130060" name="Picture 5"/>
          <p:cNvPicPr>
            <a:picLocks noChangeAspect="1" noChangeArrowheads="1"/>
          </p:cNvPicPr>
          <p:nvPr/>
        </p:nvPicPr>
        <p:blipFill>
          <a:blip r:embed="rId3" cstate="print"/>
          <a:srcRect l="2022" t="39258" r="65993" b="28516"/>
          <a:stretch>
            <a:fillRect/>
          </a:stretch>
        </p:blipFill>
        <p:spPr bwMode="auto">
          <a:xfrm>
            <a:off x="1495410" y="6286500"/>
            <a:ext cx="1004888" cy="571500"/>
          </a:xfrm>
          <a:prstGeom prst="rect">
            <a:avLst/>
          </a:prstGeom>
          <a:noFill/>
          <a:ln w="9525">
            <a:noFill/>
            <a:miter lim="800000"/>
            <a:headEnd/>
            <a:tailEnd/>
          </a:ln>
        </p:spPr>
      </p:pic>
      <p:pic>
        <p:nvPicPr>
          <p:cNvPr id="349185" name="il_fi" descr="http://www.taco.ca/C-TPAT-Logo.jpg"/>
          <p:cNvPicPr>
            <a:picLocks noChangeAspect="1" noChangeArrowheads="1"/>
          </p:cNvPicPr>
          <p:nvPr/>
        </p:nvPicPr>
        <p:blipFill>
          <a:blip r:embed="rId4" cstate="print"/>
          <a:srcRect l="3597" t="3555" r="2877" b="7582"/>
          <a:stretch>
            <a:fillRect/>
          </a:stretch>
        </p:blipFill>
        <p:spPr bwMode="auto">
          <a:xfrm>
            <a:off x="2460293" y="6429396"/>
            <a:ext cx="754385" cy="362685"/>
          </a:xfrm>
          <a:prstGeom prst="rect">
            <a:avLst/>
          </a:prstGeom>
          <a:noFill/>
          <a:ln w="9525">
            <a:noFill/>
            <a:miter lim="800000"/>
            <a:headEnd/>
            <a:tailEnd/>
          </a:ln>
        </p:spPr>
      </p:pic>
      <p:graphicFrame>
        <p:nvGraphicFramePr>
          <p:cNvPr id="21" name="20 Tabla"/>
          <p:cNvGraphicFramePr>
            <a:graphicFrameLocks noGrp="1"/>
          </p:cNvGraphicFramePr>
          <p:nvPr/>
        </p:nvGraphicFramePr>
        <p:xfrm>
          <a:off x="500034" y="1785926"/>
          <a:ext cx="8215370" cy="4286280"/>
        </p:xfrm>
        <a:graphic>
          <a:graphicData uri="http://schemas.openxmlformats.org/drawingml/2006/table">
            <a:tbl>
              <a:tblPr/>
              <a:tblGrid>
                <a:gridCol w="1000132"/>
                <a:gridCol w="1785950"/>
                <a:gridCol w="4383296"/>
                <a:gridCol w="1045992"/>
              </a:tblGrid>
              <a:tr h="408797">
                <a:tc gridSpan="3">
                  <a:txBody>
                    <a:bodyPr/>
                    <a:lstStyle/>
                    <a:p>
                      <a:pPr marL="0" marR="0" algn="ctr">
                        <a:lnSpc>
                          <a:spcPct val="115000"/>
                        </a:lnSpc>
                        <a:spcBef>
                          <a:spcPts val="0"/>
                        </a:spcBef>
                        <a:spcAft>
                          <a:spcPts val="0"/>
                        </a:spcAft>
                      </a:pPr>
                      <a:r>
                        <a:rPr lang="en-US" sz="1800" b="1" dirty="0" smtClean="0">
                          <a:solidFill>
                            <a:srgbClr val="FFFFFF"/>
                          </a:solidFill>
                          <a:latin typeface="+mn-lt"/>
                          <a:ea typeface="Times New Roman"/>
                          <a:cs typeface="Calibri"/>
                        </a:rPr>
                        <a:t>                                              NEEC</a:t>
                      </a:r>
                      <a:endParaRPr lang="en-US" sz="1800" dirty="0">
                        <a:latin typeface="+mn-lt"/>
                        <a:ea typeface="Calibri"/>
                        <a:cs typeface="Times New Roman"/>
                      </a:endParaRPr>
                    </a:p>
                  </a:txBody>
                  <a:tcPr marL="68580" marR="68580" marT="0" marB="0">
                    <a:lnL>
                      <a:noFill/>
                    </a:lnL>
                    <a:lnR>
                      <a:noFill/>
                    </a:lnR>
                    <a:lnT w="28575"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4F81BD"/>
                    </a:solidFill>
                  </a:tcPr>
                </a:tc>
                <a:tc hMerge="1">
                  <a:txBody>
                    <a:bodyPr/>
                    <a:lstStyle/>
                    <a:p>
                      <a:endParaRPr lang="es-MX"/>
                    </a:p>
                  </a:txBody>
                  <a:tcPr/>
                </a:tc>
                <a:tc hMerge="1">
                  <a:txBody>
                    <a:bodyPr/>
                    <a:lstStyle/>
                    <a:p>
                      <a:endParaRPr lang="es-MX"/>
                    </a:p>
                  </a:txBody>
                  <a:tcPr/>
                </a:tc>
                <a:tc>
                  <a:txBody>
                    <a:bodyPr/>
                    <a:lstStyle/>
                    <a:p>
                      <a:pPr marL="0" marR="0" algn="ctr">
                        <a:lnSpc>
                          <a:spcPct val="115000"/>
                        </a:lnSpc>
                        <a:spcBef>
                          <a:spcPts val="0"/>
                        </a:spcBef>
                        <a:spcAft>
                          <a:spcPts val="0"/>
                        </a:spcAft>
                      </a:pPr>
                      <a:r>
                        <a:rPr lang="en-US" sz="1800" b="1" dirty="0" smtClean="0">
                          <a:solidFill>
                            <a:srgbClr val="FFFFFF"/>
                          </a:solidFill>
                          <a:latin typeface="+mn-lt"/>
                          <a:ea typeface="Times New Roman"/>
                          <a:cs typeface="Calibri"/>
                        </a:rPr>
                        <a:t>C-TPAT</a:t>
                      </a:r>
                      <a:endParaRPr lang="en-US" sz="1800" dirty="0">
                        <a:latin typeface="+mn-lt"/>
                        <a:ea typeface="Calibri"/>
                        <a:cs typeface="Times New Roman"/>
                      </a:endParaRPr>
                    </a:p>
                  </a:txBody>
                  <a:tcPr marL="68580" marR="68580" marT="0" marB="0">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4F81BD"/>
                    </a:solidFill>
                  </a:tcPr>
                </a:tc>
              </a:tr>
              <a:tr h="3877483">
                <a:tc>
                  <a:txBody>
                    <a:bodyPr/>
                    <a:lstStyle/>
                    <a:p>
                      <a:pPr marL="0" marR="0" algn="ctr">
                        <a:lnSpc>
                          <a:spcPct val="115000"/>
                        </a:lnSpc>
                        <a:spcBef>
                          <a:spcPts val="0"/>
                        </a:spcBef>
                        <a:spcAft>
                          <a:spcPts val="0"/>
                        </a:spcAft>
                      </a:pPr>
                      <a:endParaRPr lang="en-US" sz="2400" b="1" dirty="0" smtClean="0">
                        <a:solidFill>
                          <a:schemeClr val="bg1"/>
                        </a:solidFill>
                        <a:latin typeface="+mn-lt"/>
                        <a:ea typeface="Times New Roman"/>
                        <a:cs typeface="Calibri"/>
                      </a:endParaRPr>
                    </a:p>
                    <a:p>
                      <a:pPr marL="0" marR="0" algn="ctr">
                        <a:lnSpc>
                          <a:spcPct val="115000"/>
                        </a:lnSpc>
                        <a:spcBef>
                          <a:spcPts val="0"/>
                        </a:spcBef>
                        <a:spcAft>
                          <a:spcPts val="0"/>
                        </a:spcAft>
                      </a:pPr>
                      <a:r>
                        <a:rPr lang="en-US" sz="2400" b="1" dirty="0" smtClean="0">
                          <a:solidFill>
                            <a:schemeClr val="bg1"/>
                          </a:solidFill>
                          <a:latin typeface="+mn-lt"/>
                          <a:ea typeface="Times New Roman"/>
                          <a:cs typeface="Calibri"/>
                        </a:rPr>
                        <a:t>6.3</a:t>
                      </a:r>
                      <a:endParaRPr lang="en-US" sz="2400" dirty="0">
                        <a:solidFill>
                          <a:schemeClr val="bg1"/>
                        </a:solidFill>
                        <a:latin typeface="+mn-lt"/>
                        <a:ea typeface="Calibri"/>
                        <a:cs typeface="Times New Roman"/>
                      </a:endParaRPr>
                    </a:p>
                  </a:txBody>
                  <a:tcPr marL="68580" marR="68580" marT="0" marB="0">
                    <a:lnL>
                      <a:noFill/>
                    </a:lnL>
                    <a:lnR>
                      <a:noFill/>
                    </a:lnR>
                    <a:lnT w="28575" cap="flat" cmpd="sng" algn="ctr">
                      <a:solidFill>
                        <a:schemeClr val="tx1"/>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4F81BD"/>
                    </a:solidFill>
                  </a:tcPr>
                </a:tc>
                <a:tc>
                  <a:txBody>
                    <a:bodyPr/>
                    <a:lstStyle/>
                    <a:p>
                      <a:pPr marL="0" marR="0" algn="ctr">
                        <a:lnSpc>
                          <a:spcPct val="115000"/>
                        </a:lnSpc>
                        <a:spcBef>
                          <a:spcPts val="0"/>
                        </a:spcBef>
                        <a:spcAft>
                          <a:spcPts val="0"/>
                        </a:spcAft>
                      </a:pPr>
                      <a:endParaRPr lang="en-US" sz="1600" b="1" dirty="0" smtClean="0">
                        <a:solidFill>
                          <a:srgbClr val="000000"/>
                        </a:solidFill>
                        <a:latin typeface="+mn-lt"/>
                        <a:ea typeface="Times New Roman"/>
                        <a:cs typeface="Calibri"/>
                      </a:endParaRPr>
                    </a:p>
                    <a:p>
                      <a:pPr marL="0" marR="0" algn="ctr">
                        <a:lnSpc>
                          <a:spcPct val="115000"/>
                        </a:lnSpc>
                        <a:spcBef>
                          <a:spcPts val="0"/>
                        </a:spcBef>
                        <a:spcAft>
                          <a:spcPts val="0"/>
                        </a:spcAft>
                      </a:pPr>
                      <a:r>
                        <a:rPr lang="en-US" sz="1600" b="1" dirty="0" err="1" smtClean="0">
                          <a:solidFill>
                            <a:srgbClr val="000000"/>
                          </a:solidFill>
                          <a:latin typeface="+mn-lt"/>
                          <a:ea typeface="Times New Roman"/>
                          <a:cs typeface="Calibri"/>
                        </a:rPr>
                        <a:t>Comprobación</a:t>
                      </a:r>
                      <a:r>
                        <a:rPr lang="en-US" sz="1600" b="1" dirty="0" smtClean="0">
                          <a:solidFill>
                            <a:srgbClr val="000000"/>
                          </a:solidFill>
                          <a:latin typeface="+mn-lt"/>
                          <a:ea typeface="Times New Roman"/>
                          <a:cs typeface="Calibri"/>
                        </a:rPr>
                        <a:t> </a:t>
                      </a:r>
                      <a:r>
                        <a:rPr lang="en-US" sz="1600" b="1" dirty="0" err="1">
                          <a:solidFill>
                            <a:srgbClr val="000000"/>
                          </a:solidFill>
                          <a:latin typeface="+mn-lt"/>
                          <a:ea typeface="Times New Roman"/>
                          <a:cs typeface="Calibri"/>
                        </a:rPr>
                        <a:t>Aduanera</a:t>
                      </a:r>
                      <a:endParaRPr lang="en-US" sz="1600" dirty="0">
                        <a:latin typeface="+mn-lt"/>
                        <a:ea typeface="Calibri"/>
                        <a:cs typeface="Times New Roman"/>
                      </a:endParaRPr>
                    </a:p>
                  </a:txBody>
                  <a:tcPr marL="68580" marR="68580" marT="0" marB="0">
                    <a:lnL>
                      <a:noFill/>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s-MX" sz="1700" dirty="0">
                          <a:solidFill>
                            <a:srgbClr val="000000"/>
                          </a:solidFill>
                          <a:latin typeface="+mn-lt"/>
                          <a:ea typeface="Times New Roman"/>
                          <a:cs typeface="Calibri"/>
                        </a:rPr>
                        <a:t>La empresa, con el objeto de garantizar el cumplimiento de la encomienda otorgada a un </a:t>
                      </a:r>
                      <a:r>
                        <a:rPr lang="es-MX" sz="1700" dirty="0" smtClean="0">
                          <a:solidFill>
                            <a:srgbClr val="000000"/>
                          </a:solidFill>
                          <a:latin typeface="+mn-lt"/>
                          <a:ea typeface="Times New Roman"/>
                          <a:cs typeface="Calibri"/>
                        </a:rPr>
                        <a:t>tercero,</a:t>
                      </a:r>
                      <a:r>
                        <a:rPr lang="es-MX" sz="1700" baseline="0" dirty="0" smtClean="0">
                          <a:solidFill>
                            <a:srgbClr val="000000"/>
                          </a:solidFill>
                          <a:latin typeface="+mn-lt"/>
                          <a:ea typeface="Times New Roman"/>
                          <a:cs typeface="Calibri"/>
                        </a:rPr>
                        <a:t> </a:t>
                      </a:r>
                      <a:r>
                        <a:rPr lang="es-MX" sz="1700" dirty="0" smtClean="0">
                          <a:solidFill>
                            <a:srgbClr val="000000"/>
                          </a:solidFill>
                          <a:latin typeface="+mn-lt"/>
                          <a:ea typeface="Times New Roman"/>
                          <a:cs typeface="Calibri"/>
                        </a:rPr>
                        <a:t>debe </a:t>
                      </a:r>
                      <a:r>
                        <a:rPr lang="es-MX" sz="1700" dirty="0">
                          <a:solidFill>
                            <a:srgbClr val="000000"/>
                          </a:solidFill>
                          <a:latin typeface="+mn-lt"/>
                          <a:ea typeface="Times New Roman"/>
                          <a:cs typeface="Calibri"/>
                        </a:rPr>
                        <a:t>tener procedimientos documentados para que el personal que designa la empresa, verifique periódicamente que los pedimentos que tiene registrados en su contabilidad coinciden con lo que aparece registrado en el Sistema Automatizado Aduanero Integral (SAAI) y, en su caso, reportar a la autoridad aduanera cualquier discrepancia en dicha información. </a:t>
                      </a:r>
                      <a:endParaRPr lang="en-US" sz="1700" dirty="0">
                        <a:latin typeface="+mn-lt"/>
                        <a:ea typeface="Calibri"/>
                        <a:cs typeface="Times New Roman"/>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dirty="0">
                          <a:solidFill>
                            <a:srgbClr val="000000"/>
                          </a:solidFill>
                          <a:latin typeface="+mn-lt"/>
                          <a:ea typeface="Times New Roman"/>
                          <a:cs typeface="Calibri"/>
                        </a:rPr>
                        <a:t>No </a:t>
                      </a:r>
                      <a:r>
                        <a:rPr lang="en-US" sz="1800" b="1" dirty="0" err="1">
                          <a:solidFill>
                            <a:srgbClr val="000000"/>
                          </a:solidFill>
                          <a:latin typeface="+mn-lt"/>
                          <a:ea typeface="Times New Roman"/>
                          <a:cs typeface="Calibri"/>
                        </a:rPr>
                        <a:t>aplica</a:t>
                      </a:r>
                      <a:endParaRPr lang="en-US" sz="1800" dirty="0">
                        <a:latin typeface="+mn-lt"/>
                        <a:ea typeface="Calibri"/>
                        <a:cs typeface="Times New Roman"/>
                      </a:endParaRPr>
                    </a:p>
                  </a:txBody>
                  <a:tcPr marL="68580" marR="68580" marT="0" marB="0">
                    <a:lnL w="3175" cap="flat" cmpd="sng" algn="ctr">
                      <a:solidFill>
                        <a:schemeClr val="tx1"/>
                      </a:solidFill>
                      <a:prstDash val="solid"/>
                      <a:round/>
                      <a:headEnd type="none" w="med" len="med"/>
                      <a:tailEnd type="none" w="med" len="med"/>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bl>
          </a:graphicData>
        </a:graphic>
      </p:graphicFrame>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10 Conector recto"/>
          <p:cNvCxnSpPr/>
          <p:nvPr/>
        </p:nvCxnSpPr>
        <p:spPr>
          <a:xfrm rot="5400000">
            <a:off x="7786688" y="5572125"/>
            <a:ext cx="2571750"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3" name="12 Conector recto"/>
          <p:cNvCxnSpPr/>
          <p:nvPr/>
        </p:nvCxnSpPr>
        <p:spPr>
          <a:xfrm rot="5400000">
            <a:off x="7786687" y="5643563"/>
            <a:ext cx="24288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4" name="13 Conector recto"/>
          <p:cNvCxnSpPr/>
          <p:nvPr/>
        </p:nvCxnSpPr>
        <p:spPr>
          <a:xfrm rot="5400000">
            <a:off x="7858125" y="5786438"/>
            <a:ext cx="214312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5" name="14 Conector recto"/>
          <p:cNvCxnSpPr/>
          <p:nvPr/>
        </p:nvCxnSpPr>
        <p:spPr>
          <a:xfrm>
            <a:off x="5429250" y="6715125"/>
            <a:ext cx="3714750"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6" name="15 Conector recto"/>
          <p:cNvCxnSpPr/>
          <p:nvPr/>
        </p:nvCxnSpPr>
        <p:spPr>
          <a:xfrm>
            <a:off x="6143625" y="6643688"/>
            <a:ext cx="30003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7" name="16 Conector recto"/>
          <p:cNvCxnSpPr/>
          <p:nvPr/>
        </p:nvCxnSpPr>
        <p:spPr>
          <a:xfrm>
            <a:off x="6715125" y="6572250"/>
            <a:ext cx="24288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sp>
        <p:nvSpPr>
          <p:cNvPr id="18" name="Rectangle 2"/>
          <p:cNvSpPr txBox="1">
            <a:spLocks noChangeArrowheads="1"/>
          </p:cNvSpPr>
          <p:nvPr/>
        </p:nvSpPr>
        <p:spPr>
          <a:xfrm>
            <a:off x="0" y="0"/>
            <a:ext cx="9144000" cy="704850"/>
          </a:xfrm>
          <a:prstGeom prst="rect">
            <a:avLst/>
          </a:prstGeom>
        </p:spPr>
        <p:txBody>
          <a:bodyPr/>
          <a:lstStyle/>
          <a:p>
            <a:pPr algn="ctr" eaLnBrk="0" hangingPunct="0">
              <a:defRPr/>
            </a:pPr>
            <a:r>
              <a:rPr lang="es-MX" sz="2400" kern="0" dirty="0">
                <a:solidFill>
                  <a:srgbClr val="00478E"/>
                </a:solidFill>
                <a:effectLst>
                  <a:outerShdw blurRad="38100" dist="38100" dir="2700000" algn="tl">
                    <a:srgbClr val="C0C0C0"/>
                  </a:outerShdw>
                </a:effectLst>
                <a:latin typeface="Century Gothic" pitchFamily="34" charset="0"/>
                <a:cs typeface="+mn-cs"/>
              </a:rPr>
              <a:t>Almanza Villarreal Agencia Aduanal, S.C.</a:t>
            </a:r>
          </a:p>
        </p:txBody>
      </p:sp>
      <p:pic>
        <p:nvPicPr>
          <p:cNvPr id="130060" name="Picture 5"/>
          <p:cNvPicPr>
            <a:picLocks noChangeAspect="1" noChangeArrowheads="1"/>
          </p:cNvPicPr>
          <p:nvPr/>
        </p:nvPicPr>
        <p:blipFill>
          <a:blip r:embed="rId3" cstate="print"/>
          <a:srcRect l="2022" t="39258" r="65993" b="28516"/>
          <a:stretch>
            <a:fillRect/>
          </a:stretch>
        </p:blipFill>
        <p:spPr bwMode="auto">
          <a:xfrm>
            <a:off x="1495410" y="6286500"/>
            <a:ext cx="1004888" cy="571500"/>
          </a:xfrm>
          <a:prstGeom prst="rect">
            <a:avLst/>
          </a:prstGeom>
          <a:noFill/>
          <a:ln w="9525">
            <a:noFill/>
            <a:miter lim="800000"/>
            <a:headEnd/>
            <a:tailEnd/>
          </a:ln>
        </p:spPr>
      </p:pic>
      <p:pic>
        <p:nvPicPr>
          <p:cNvPr id="349185" name="il_fi" descr="http://www.taco.ca/C-TPAT-Logo.jpg"/>
          <p:cNvPicPr>
            <a:picLocks noChangeAspect="1" noChangeArrowheads="1"/>
          </p:cNvPicPr>
          <p:nvPr/>
        </p:nvPicPr>
        <p:blipFill>
          <a:blip r:embed="rId4" cstate="print"/>
          <a:srcRect l="3597" t="3555" r="2877" b="7582"/>
          <a:stretch>
            <a:fillRect/>
          </a:stretch>
        </p:blipFill>
        <p:spPr bwMode="auto">
          <a:xfrm>
            <a:off x="2460293" y="6429396"/>
            <a:ext cx="754385" cy="362685"/>
          </a:xfrm>
          <a:prstGeom prst="rect">
            <a:avLst/>
          </a:prstGeom>
          <a:noFill/>
          <a:ln w="9525">
            <a:noFill/>
            <a:miter lim="800000"/>
            <a:headEnd/>
            <a:tailEnd/>
          </a:ln>
        </p:spPr>
      </p:pic>
      <p:graphicFrame>
        <p:nvGraphicFramePr>
          <p:cNvPr id="20" name="19 Tabla"/>
          <p:cNvGraphicFramePr>
            <a:graphicFrameLocks noGrp="1"/>
          </p:cNvGraphicFramePr>
          <p:nvPr/>
        </p:nvGraphicFramePr>
        <p:xfrm>
          <a:off x="785785" y="1857364"/>
          <a:ext cx="7786743" cy="3408048"/>
        </p:xfrm>
        <a:graphic>
          <a:graphicData uri="http://schemas.openxmlformats.org/drawingml/2006/table">
            <a:tbl>
              <a:tblPr/>
              <a:tblGrid>
                <a:gridCol w="839747"/>
                <a:gridCol w="1517708"/>
                <a:gridCol w="4500594"/>
                <a:gridCol w="928694"/>
              </a:tblGrid>
              <a:tr h="428628">
                <a:tc gridSpan="3">
                  <a:txBody>
                    <a:bodyPr/>
                    <a:lstStyle/>
                    <a:p>
                      <a:pPr algn="ctr">
                        <a:lnSpc>
                          <a:spcPct val="115000"/>
                        </a:lnSpc>
                        <a:spcAft>
                          <a:spcPts val="1000"/>
                        </a:spcAft>
                      </a:pPr>
                      <a:r>
                        <a:rPr lang="es-MX" sz="1800" b="1" dirty="0" smtClean="0">
                          <a:solidFill>
                            <a:srgbClr val="FFFFFF"/>
                          </a:solidFill>
                          <a:latin typeface="+mn-lt"/>
                          <a:ea typeface="Calibri"/>
                          <a:cs typeface="Times New Roman"/>
                        </a:rPr>
                        <a:t>                                        NEEC</a:t>
                      </a:r>
                      <a:endParaRPr lang="es-MX" sz="1800" dirty="0">
                        <a:latin typeface="+mn-lt"/>
                        <a:ea typeface="Calibri"/>
                        <a:cs typeface="Times New Roman"/>
                      </a:endParaRPr>
                    </a:p>
                  </a:txBody>
                  <a:tcPr marL="28347" marR="28347" marT="0" marB="0">
                    <a:lnL>
                      <a:noFill/>
                    </a:lnL>
                    <a:lnR>
                      <a:noFill/>
                    </a:lnR>
                    <a:lnT w="28575"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4F81BD"/>
                    </a:solidFill>
                  </a:tcPr>
                </a:tc>
                <a:tc hMerge="1">
                  <a:txBody>
                    <a:bodyPr/>
                    <a:lstStyle/>
                    <a:p>
                      <a:endParaRPr lang="es-MX"/>
                    </a:p>
                  </a:txBody>
                  <a:tcPr/>
                </a:tc>
                <a:tc hMerge="1">
                  <a:txBody>
                    <a:bodyPr/>
                    <a:lstStyle/>
                    <a:p>
                      <a:endParaRPr lang="es-MX"/>
                    </a:p>
                  </a:txBody>
                  <a:tcPr/>
                </a:tc>
                <a:tc>
                  <a:txBody>
                    <a:bodyPr/>
                    <a:lstStyle/>
                    <a:p>
                      <a:pPr>
                        <a:lnSpc>
                          <a:spcPct val="115000"/>
                        </a:lnSpc>
                        <a:spcAft>
                          <a:spcPts val="1000"/>
                        </a:spcAft>
                      </a:pPr>
                      <a:r>
                        <a:rPr lang="es-MX" sz="1800" b="1" dirty="0">
                          <a:solidFill>
                            <a:srgbClr val="FFFFFF"/>
                          </a:solidFill>
                          <a:latin typeface="+mn-lt"/>
                          <a:ea typeface="Calibri"/>
                          <a:cs typeface="Times New Roman"/>
                        </a:rPr>
                        <a:t>CTPAT</a:t>
                      </a:r>
                      <a:endParaRPr lang="es-MX" sz="1800" dirty="0">
                        <a:latin typeface="+mn-lt"/>
                        <a:ea typeface="Calibri"/>
                        <a:cs typeface="Times New Roman"/>
                      </a:endParaRPr>
                    </a:p>
                  </a:txBody>
                  <a:tcPr marL="28347" marR="28347" marT="0" marB="0">
                    <a:lnL>
                      <a:noFill/>
                    </a:lnL>
                    <a:lnR>
                      <a:noFill/>
                    </a:lnR>
                    <a:lnT w="28575"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4F81BD"/>
                    </a:solidFill>
                  </a:tcPr>
                </a:tc>
              </a:tr>
              <a:tr h="2687022">
                <a:tc>
                  <a:txBody>
                    <a:bodyPr/>
                    <a:lstStyle/>
                    <a:p>
                      <a:pPr algn="ctr">
                        <a:lnSpc>
                          <a:spcPct val="115000"/>
                        </a:lnSpc>
                        <a:spcAft>
                          <a:spcPts val="1000"/>
                        </a:spcAft>
                      </a:pPr>
                      <a:r>
                        <a:rPr lang="es-MX" sz="2400" b="1" dirty="0">
                          <a:solidFill>
                            <a:srgbClr val="FFFFFF"/>
                          </a:solidFill>
                          <a:latin typeface="+mn-lt"/>
                          <a:ea typeface="Calibri"/>
                          <a:cs typeface="Times New Roman"/>
                        </a:rPr>
                        <a:t>9.1</a:t>
                      </a:r>
                      <a:endParaRPr lang="es-MX" sz="2400" dirty="0">
                        <a:latin typeface="+mn-lt"/>
                        <a:ea typeface="Calibri"/>
                        <a:cs typeface="Times New Roman"/>
                      </a:endParaRPr>
                    </a:p>
                  </a:txBody>
                  <a:tcPr marL="28347" marR="28347" marT="0" marB="0">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4F81BD"/>
                    </a:solidFill>
                  </a:tcPr>
                </a:tc>
                <a:tc>
                  <a:txBody>
                    <a:bodyPr/>
                    <a:lstStyle/>
                    <a:p>
                      <a:pPr algn="ctr">
                        <a:lnSpc>
                          <a:spcPct val="115000"/>
                        </a:lnSpc>
                        <a:spcAft>
                          <a:spcPts val="1000"/>
                        </a:spcAft>
                      </a:pPr>
                      <a:r>
                        <a:rPr lang="es-MX" sz="1800" b="1" dirty="0">
                          <a:latin typeface="+mn-lt"/>
                          <a:ea typeface="Calibri"/>
                          <a:cs typeface="Times New Roman"/>
                        </a:rPr>
                        <a:t>Clasificación y manejo de documentos</a:t>
                      </a:r>
                      <a:endParaRPr lang="es-MX" sz="1800" dirty="0">
                        <a:latin typeface="+mn-lt"/>
                        <a:ea typeface="Calibri"/>
                        <a:cs typeface="Times New Roman"/>
                      </a:endParaRPr>
                    </a:p>
                  </a:txBody>
                  <a:tcPr marL="28347" marR="28347" marT="0" marB="0">
                    <a:lnL>
                      <a:noFill/>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just">
                        <a:lnSpc>
                          <a:spcPct val="115000"/>
                        </a:lnSpc>
                        <a:spcAft>
                          <a:spcPts val="1000"/>
                        </a:spcAft>
                      </a:pPr>
                      <a:r>
                        <a:rPr lang="es-MX" sz="1700" b="1" dirty="0" smtClean="0">
                          <a:latin typeface="+mn-lt"/>
                          <a:ea typeface="Calibri"/>
                          <a:cs typeface="Times New Roman"/>
                        </a:rPr>
                        <a:t>1.-</a:t>
                      </a:r>
                      <a:r>
                        <a:rPr lang="es-MX" sz="1700" b="1" baseline="0" dirty="0" smtClean="0">
                          <a:latin typeface="+mn-lt"/>
                          <a:ea typeface="Calibri"/>
                          <a:cs typeface="Times New Roman"/>
                        </a:rPr>
                        <a:t> </a:t>
                      </a:r>
                      <a:r>
                        <a:rPr lang="es-MX" sz="1700" dirty="0" smtClean="0">
                          <a:latin typeface="+mn-lt"/>
                          <a:ea typeface="Calibri"/>
                          <a:cs typeface="Times New Roman"/>
                        </a:rPr>
                        <a:t>Deben </a:t>
                      </a:r>
                      <a:r>
                        <a:rPr lang="es-MX" sz="1700" dirty="0">
                          <a:latin typeface="+mn-lt"/>
                          <a:ea typeface="Calibri"/>
                          <a:cs typeface="Times New Roman"/>
                        </a:rPr>
                        <a:t>existir procedimientos para clasificar documentos de acuerdo a su sensibilidad y/o importancia. La documentación sensible e importante debe ser almacenada en un área segura que solamente permita el acceso a personal autorizado. Se debe identificar el tiempo de vida útil de la documentación y establecer procedimientos para su destrucción. </a:t>
                      </a:r>
                    </a:p>
                  </a:txBody>
                  <a:tcPr marL="28347" marR="28347"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r>
                        <a:rPr lang="es-MX" sz="1800" b="1" dirty="0">
                          <a:latin typeface="+mn-lt"/>
                          <a:ea typeface="Calibri"/>
                          <a:cs typeface="Times New Roman"/>
                        </a:rPr>
                        <a:t>No aplica</a:t>
                      </a:r>
                      <a:endParaRPr lang="es-MX" sz="1800" dirty="0">
                        <a:latin typeface="+mn-lt"/>
                        <a:ea typeface="Calibri"/>
                        <a:cs typeface="Times New Roman"/>
                      </a:endParaRPr>
                    </a:p>
                  </a:txBody>
                  <a:tcPr marL="28347" marR="28347"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bl>
          </a:graphicData>
        </a:graphic>
      </p:graphicFrame>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10 Conector recto"/>
          <p:cNvCxnSpPr/>
          <p:nvPr/>
        </p:nvCxnSpPr>
        <p:spPr>
          <a:xfrm rot="5400000">
            <a:off x="7786688" y="5572125"/>
            <a:ext cx="2571750"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3" name="12 Conector recto"/>
          <p:cNvCxnSpPr/>
          <p:nvPr/>
        </p:nvCxnSpPr>
        <p:spPr>
          <a:xfrm rot="5400000">
            <a:off x="7786687" y="5643563"/>
            <a:ext cx="24288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4" name="13 Conector recto"/>
          <p:cNvCxnSpPr/>
          <p:nvPr/>
        </p:nvCxnSpPr>
        <p:spPr>
          <a:xfrm rot="5400000">
            <a:off x="7858125" y="5786438"/>
            <a:ext cx="214312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5" name="14 Conector recto"/>
          <p:cNvCxnSpPr/>
          <p:nvPr/>
        </p:nvCxnSpPr>
        <p:spPr>
          <a:xfrm>
            <a:off x="5429250" y="6715125"/>
            <a:ext cx="3714750"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6" name="15 Conector recto"/>
          <p:cNvCxnSpPr/>
          <p:nvPr/>
        </p:nvCxnSpPr>
        <p:spPr>
          <a:xfrm>
            <a:off x="6143625" y="6643688"/>
            <a:ext cx="30003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7" name="16 Conector recto"/>
          <p:cNvCxnSpPr/>
          <p:nvPr/>
        </p:nvCxnSpPr>
        <p:spPr>
          <a:xfrm>
            <a:off x="6715125" y="6572250"/>
            <a:ext cx="24288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sp>
        <p:nvSpPr>
          <p:cNvPr id="18" name="Rectangle 2"/>
          <p:cNvSpPr txBox="1">
            <a:spLocks noChangeArrowheads="1"/>
          </p:cNvSpPr>
          <p:nvPr/>
        </p:nvSpPr>
        <p:spPr>
          <a:xfrm>
            <a:off x="0" y="0"/>
            <a:ext cx="9144000" cy="704850"/>
          </a:xfrm>
          <a:prstGeom prst="rect">
            <a:avLst/>
          </a:prstGeom>
        </p:spPr>
        <p:txBody>
          <a:bodyPr/>
          <a:lstStyle/>
          <a:p>
            <a:pPr algn="ctr" eaLnBrk="0" hangingPunct="0">
              <a:defRPr/>
            </a:pPr>
            <a:r>
              <a:rPr lang="es-MX" sz="2400" kern="0" dirty="0">
                <a:solidFill>
                  <a:srgbClr val="00478E"/>
                </a:solidFill>
                <a:effectLst>
                  <a:outerShdw blurRad="38100" dist="38100" dir="2700000" algn="tl">
                    <a:srgbClr val="C0C0C0"/>
                  </a:outerShdw>
                </a:effectLst>
                <a:latin typeface="Century Gothic" pitchFamily="34" charset="0"/>
                <a:cs typeface="+mn-cs"/>
              </a:rPr>
              <a:t>Almanza Villarreal Agencia Aduanal, S.C.</a:t>
            </a:r>
          </a:p>
        </p:txBody>
      </p:sp>
      <p:pic>
        <p:nvPicPr>
          <p:cNvPr id="130060" name="Picture 5"/>
          <p:cNvPicPr>
            <a:picLocks noChangeAspect="1" noChangeArrowheads="1"/>
          </p:cNvPicPr>
          <p:nvPr/>
        </p:nvPicPr>
        <p:blipFill>
          <a:blip r:embed="rId3" cstate="print"/>
          <a:srcRect l="2022" t="39258" r="65993" b="28516"/>
          <a:stretch>
            <a:fillRect/>
          </a:stretch>
        </p:blipFill>
        <p:spPr bwMode="auto">
          <a:xfrm>
            <a:off x="1495410" y="6286500"/>
            <a:ext cx="1004888" cy="571500"/>
          </a:xfrm>
          <a:prstGeom prst="rect">
            <a:avLst/>
          </a:prstGeom>
          <a:noFill/>
          <a:ln w="9525">
            <a:noFill/>
            <a:miter lim="800000"/>
            <a:headEnd/>
            <a:tailEnd/>
          </a:ln>
        </p:spPr>
      </p:pic>
      <p:pic>
        <p:nvPicPr>
          <p:cNvPr id="349185" name="il_fi" descr="http://www.taco.ca/C-TPAT-Logo.jpg"/>
          <p:cNvPicPr>
            <a:picLocks noChangeAspect="1" noChangeArrowheads="1"/>
          </p:cNvPicPr>
          <p:nvPr/>
        </p:nvPicPr>
        <p:blipFill>
          <a:blip r:embed="rId4" cstate="print"/>
          <a:srcRect l="3597" t="3555" r="2877" b="7582"/>
          <a:stretch>
            <a:fillRect/>
          </a:stretch>
        </p:blipFill>
        <p:spPr bwMode="auto">
          <a:xfrm>
            <a:off x="2460293" y="6429396"/>
            <a:ext cx="754385" cy="362685"/>
          </a:xfrm>
          <a:prstGeom prst="rect">
            <a:avLst/>
          </a:prstGeom>
          <a:noFill/>
          <a:ln w="9525">
            <a:noFill/>
            <a:miter lim="800000"/>
            <a:headEnd/>
            <a:tailEnd/>
          </a:ln>
        </p:spPr>
      </p:pic>
      <p:graphicFrame>
        <p:nvGraphicFramePr>
          <p:cNvPr id="20" name="19 Tabla"/>
          <p:cNvGraphicFramePr>
            <a:graphicFrameLocks noGrp="1"/>
          </p:cNvGraphicFramePr>
          <p:nvPr/>
        </p:nvGraphicFramePr>
        <p:xfrm>
          <a:off x="571472" y="2003374"/>
          <a:ext cx="8001056" cy="4059494"/>
        </p:xfrm>
        <a:graphic>
          <a:graphicData uri="http://schemas.openxmlformats.org/drawingml/2006/table">
            <a:tbl>
              <a:tblPr/>
              <a:tblGrid>
                <a:gridCol w="839747"/>
                <a:gridCol w="1660583"/>
                <a:gridCol w="4643470"/>
                <a:gridCol w="857256"/>
              </a:tblGrid>
              <a:tr h="357190">
                <a:tc gridSpan="3">
                  <a:txBody>
                    <a:bodyPr/>
                    <a:lstStyle/>
                    <a:p>
                      <a:pPr algn="ctr">
                        <a:lnSpc>
                          <a:spcPct val="115000"/>
                        </a:lnSpc>
                        <a:spcAft>
                          <a:spcPts val="1000"/>
                        </a:spcAft>
                      </a:pPr>
                      <a:r>
                        <a:rPr lang="es-MX" sz="1600" b="1" dirty="0">
                          <a:solidFill>
                            <a:srgbClr val="FFFFFF"/>
                          </a:solidFill>
                          <a:latin typeface="+mn-lt"/>
                          <a:ea typeface="Calibri"/>
                          <a:cs typeface="Times New Roman"/>
                        </a:rPr>
                        <a:t>NEEC</a:t>
                      </a:r>
                      <a:endParaRPr lang="es-MX" sz="1600" dirty="0">
                        <a:latin typeface="+mn-lt"/>
                        <a:ea typeface="Calibri"/>
                        <a:cs typeface="Times New Roman"/>
                      </a:endParaRPr>
                    </a:p>
                  </a:txBody>
                  <a:tcPr marL="28347" marR="28347" marT="0" marB="0">
                    <a:lnL>
                      <a:noFill/>
                    </a:lnL>
                    <a:lnR>
                      <a:noFill/>
                    </a:lnR>
                    <a:lnT w="28575"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4F81BD"/>
                    </a:solidFill>
                  </a:tcPr>
                </a:tc>
                <a:tc hMerge="1">
                  <a:txBody>
                    <a:bodyPr/>
                    <a:lstStyle/>
                    <a:p>
                      <a:endParaRPr lang="es-MX"/>
                    </a:p>
                  </a:txBody>
                  <a:tcPr/>
                </a:tc>
                <a:tc hMerge="1">
                  <a:txBody>
                    <a:bodyPr/>
                    <a:lstStyle/>
                    <a:p>
                      <a:endParaRPr lang="es-MX"/>
                    </a:p>
                  </a:txBody>
                  <a:tcPr/>
                </a:tc>
                <a:tc>
                  <a:txBody>
                    <a:bodyPr/>
                    <a:lstStyle/>
                    <a:p>
                      <a:pPr algn="ctr">
                        <a:lnSpc>
                          <a:spcPct val="115000"/>
                        </a:lnSpc>
                        <a:spcAft>
                          <a:spcPts val="1000"/>
                        </a:spcAft>
                      </a:pPr>
                      <a:r>
                        <a:rPr lang="es-MX" sz="1600" b="1" dirty="0">
                          <a:solidFill>
                            <a:srgbClr val="FFFFFF"/>
                          </a:solidFill>
                          <a:latin typeface="+mn-lt"/>
                          <a:ea typeface="Calibri"/>
                          <a:cs typeface="Times New Roman"/>
                        </a:rPr>
                        <a:t>CTPAT</a:t>
                      </a:r>
                      <a:endParaRPr lang="es-MX" sz="1600" dirty="0">
                        <a:latin typeface="+mn-lt"/>
                        <a:ea typeface="Calibri"/>
                        <a:cs typeface="Times New Roman"/>
                      </a:endParaRPr>
                    </a:p>
                  </a:txBody>
                  <a:tcPr marL="28347" marR="28347" marT="0" marB="0">
                    <a:lnL>
                      <a:noFill/>
                    </a:lnL>
                    <a:lnR>
                      <a:noFill/>
                    </a:lnR>
                    <a:lnT w="28575"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4F81BD"/>
                    </a:solidFill>
                  </a:tcPr>
                </a:tc>
              </a:tr>
              <a:tr h="2687022">
                <a:tc>
                  <a:txBody>
                    <a:bodyPr/>
                    <a:lstStyle/>
                    <a:p>
                      <a:pPr algn="ctr">
                        <a:lnSpc>
                          <a:spcPct val="115000"/>
                        </a:lnSpc>
                        <a:spcAft>
                          <a:spcPts val="1000"/>
                        </a:spcAft>
                      </a:pPr>
                      <a:r>
                        <a:rPr lang="es-MX" sz="2400" b="1" dirty="0">
                          <a:solidFill>
                            <a:srgbClr val="FFFFFF"/>
                          </a:solidFill>
                          <a:latin typeface="+mn-lt"/>
                          <a:ea typeface="Calibri"/>
                          <a:cs typeface="Times New Roman"/>
                        </a:rPr>
                        <a:t>9.1</a:t>
                      </a:r>
                      <a:endParaRPr lang="es-MX" sz="2400" dirty="0">
                        <a:latin typeface="+mn-lt"/>
                        <a:ea typeface="Calibri"/>
                        <a:cs typeface="Times New Roman"/>
                      </a:endParaRPr>
                    </a:p>
                  </a:txBody>
                  <a:tcPr marL="28347" marR="28347" marT="0" marB="0">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4F81BD"/>
                    </a:solidFill>
                  </a:tcPr>
                </a:tc>
                <a:tc>
                  <a:txBody>
                    <a:bodyPr/>
                    <a:lstStyle/>
                    <a:p>
                      <a:pPr algn="ctr">
                        <a:lnSpc>
                          <a:spcPct val="115000"/>
                        </a:lnSpc>
                        <a:spcAft>
                          <a:spcPts val="1000"/>
                        </a:spcAft>
                      </a:pPr>
                      <a:r>
                        <a:rPr lang="es-MX" sz="1600" b="1" dirty="0">
                          <a:latin typeface="+mn-lt"/>
                          <a:ea typeface="Calibri"/>
                          <a:cs typeface="Times New Roman"/>
                        </a:rPr>
                        <a:t>Clasificación y manejo de documentos</a:t>
                      </a:r>
                      <a:endParaRPr lang="es-MX" sz="1600" dirty="0">
                        <a:latin typeface="+mn-lt"/>
                        <a:ea typeface="Calibri"/>
                        <a:cs typeface="Times New Roman"/>
                      </a:endParaRPr>
                    </a:p>
                  </a:txBody>
                  <a:tcPr marL="28347" marR="28347" marT="0" marB="0">
                    <a:lnL>
                      <a:noFill/>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just">
                        <a:lnSpc>
                          <a:spcPct val="115000"/>
                        </a:lnSpc>
                        <a:spcAft>
                          <a:spcPts val="1000"/>
                        </a:spcAft>
                      </a:pPr>
                      <a:r>
                        <a:rPr lang="es-MX" sz="1700" b="1" kern="1200" dirty="0" smtClean="0">
                          <a:solidFill>
                            <a:schemeClr val="tx1"/>
                          </a:solidFill>
                          <a:latin typeface="+mn-lt"/>
                          <a:ea typeface="+mn-ea"/>
                          <a:cs typeface="+mn-cs"/>
                        </a:rPr>
                        <a:t>2.- </a:t>
                      </a:r>
                      <a:r>
                        <a:rPr lang="es-MX" sz="1700" kern="1200" dirty="0" smtClean="0">
                          <a:solidFill>
                            <a:schemeClr val="tx1"/>
                          </a:solidFill>
                          <a:latin typeface="+mn-lt"/>
                          <a:ea typeface="+mn-ea"/>
                          <a:cs typeface="+mn-cs"/>
                        </a:rPr>
                        <a:t>La empresa deberá conducir revisiones de forma regular para verificar los accesos a la información y asegurarse de que no sean utilizados de manera indebida.</a:t>
                      </a:r>
                    </a:p>
                    <a:p>
                      <a:pPr algn="just">
                        <a:lnSpc>
                          <a:spcPct val="115000"/>
                        </a:lnSpc>
                        <a:spcAft>
                          <a:spcPts val="1000"/>
                        </a:spcAft>
                      </a:pPr>
                      <a:r>
                        <a:rPr lang="es-MX" sz="1700" kern="1200" dirty="0" smtClean="0">
                          <a:solidFill>
                            <a:schemeClr val="tx1"/>
                          </a:solidFill>
                          <a:latin typeface="+mn-lt"/>
                          <a:ea typeface="+mn-ea"/>
                          <a:cs typeface="+mn-cs"/>
                        </a:rPr>
                        <a:t>En el caso de los sistemas automatizados, se deben utilizar cuentas individuales que exijan un cambio periódico de la contraseña. Debe haber políticas, procedimientos y normas de tecnología de informática establecidas que se deben comunicar a los empleados mediante capacitación.</a:t>
                      </a:r>
                    </a:p>
                  </a:txBody>
                  <a:tcPr marL="28347" marR="28347"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r>
                        <a:rPr lang="es-MX" sz="1600" b="1" dirty="0">
                          <a:latin typeface="+mn-lt"/>
                          <a:ea typeface="Calibri"/>
                          <a:cs typeface="Times New Roman"/>
                        </a:rPr>
                        <a:t>No aplica</a:t>
                      </a:r>
                      <a:endParaRPr lang="es-MX" sz="1600" dirty="0">
                        <a:latin typeface="+mn-lt"/>
                        <a:ea typeface="Calibri"/>
                        <a:cs typeface="Times New Roman"/>
                      </a:endParaRPr>
                    </a:p>
                  </a:txBody>
                  <a:tcPr marL="28347" marR="28347" marT="0" marB="0">
                    <a:lnL w="3175" cap="flat" cmpd="sng" algn="ctr">
                      <a:solidFill>
                        <a:schemeClr val="tx1"/>
                      </a:solidFill>
                      <a:prstDash val="solid"/>
                      <a:round/>
                      <a:headEnd type="none" w="med" len="med"/>
                      <a:tailEnd type="none" w="med" len="med"/>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bl>
          </a:graphicData>
        </a:graphic>
      </p:graphicFrame>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11"/>
          <p:cNvSpPr txBox="1">
            <a:spLocks noChangeArrowheads="1"/>
          </p:cNvSpPr>
          <p:nvPr/>
        </p:nvSpPr>
        <p:spPr bwMode="auto">
          <a:xfrm>
            <a:off x="1403350" y="1341438"/>
            <a:ext cx="6192838" cy="366712"/>
          </a:xfrm>
          <a:prstGeom prst="rect">
            <a:avLst/>
          </a:prstGeom>
          <a:noFill/>
          <a:ln w="9525">
            <a:noFill/>
            <a:miter lim="800000"/>
            <a:headEnd/>
            <a:tailEnd/>
          </a:ln>
        </p:spPr>
        <p:txBody>
          <a:bodyPr>
            <a:spAutoFit/>
          </a:bodyPr>
          <a:lstStyle/>
          <a:p>
            <a:pPr eaLnBrk="0" hangingPunct="0">
              <a:spcBef>
                <a:spcPct val="50000"/>
              </a:spcBef>
            </a:pPr>
            <a:endParaRPr lang="en-US"/>
          </a:p>
        </p:txBody>
      </p:sp>
      <p:cxnSp>
        <p:nvCxnSpPr>
          <p:cNvPr id="11" name="10 Conector recto"/>
          <p:cNvCxnSpPr/>
          <p:nvPr/>
        </p:nvCxnSpPr>
        <p:spPr>
          <a:xfrm rot="5400000">
            <a:off x="7786688" y="5572125"/>
            <a:ext cx="2571750"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3" name="12 Conector recto"/>
          <p:cNvCxnSpPr/>
          <p:nvPr/>
        </p:nvCxnSpPr>
        <p:spPr>
          <a:xfrm rot="5400000">
            <a:off x="7786687" y="5643563"/>
            <a:ext cx="24288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4" name="13 Conector recto"/>
          <p:cNvCxnSpPr/>
          <p:nvPr/>
        </p:nvCxnSpPr>
        <p:spPr>
          <a:xfrm rot="5400000">
            <a:off x="7858125" y="5786438"/>
            <a:ext cx="214312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5" name="14 Conector recto"/>
          <p:cNvCxnSpPr/>
          <p:nvPr/>
        </p:nvCxnSpPr>
        <p:spPr>
          <a:xfrm>
            <a:off x="5429250" y="6715125"/>
            <a:ext cx="3714750"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6" name="15 Conector recto"/>
          <p:cNvCxnSpPr/>
          <p:nvPr/>
        </p:nvCxnSpPr>
        <p:spPr>
          <a:xfrm>
            <a:off x="6143625" y="6643688"/>
            <a:ext cx="30003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7" name="16 Conector recto"/>
          <p:cNvCxnSpPr/>
          <p:nvPr/>
        </p:nvCxnSpPr>
        <p:spPr>
          <a:xfrm>
            <a:off x="6715125" y="6572250"/>
            <a:ext cx="24288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pic>
        <p:nvPicPr>
          <p:cNvPr id="13321" name="Picture 2"/>
          <p:cNvPicPr>
            <a:picLocks noChangeAspect="1" noChangeArrowheads="1"/>
          </p:cNvPicPr>
          <p:nvPr/>
        </p:nvPicPr>
        <p:blipFill>
          <a:blip r:embed="rId2" cstate="print"/>
          <a:srcRect/>
          <a:stretch>
            <a:fillRect/>
          </a:stretch>
        </p:blipFill>
        <p:spPr bwMode="auto">
          <a:xfrm>
            <a:off x="1563688" y="6230938"/>
            <a:ext cx="631825" cy="557212"/>
          </a:xfrm>
          <a:prstGeom prst="rect">
            <a:avLst/>
          </a:prstGeom>
          <a:noFill/>
          <a:ln w="9525">
            <a:noFill/>
            <a:miter lim="800000"/>
            <a:headEnd/>
            <a:tailEnd/>
          </a:ln>
        </p:spPr>
      </p:pic>
      <p:sp>
        <p:nvSpPr>
          <p:cNvPr id="19" name="Rectangle 2"/>
          <p:cNvSpPr txBox="1">
            <a:spLocks noChangeArrowheads="1"/>
          </p:cNvSpPr>
          <p:nvPr/>
        </p:nvSpPr>
        <p:spPr>
          <a:xfrm>
            <a:off x="0" y="0"/>
            <a:ext cx="9144000" cy="704850"/>
          </a:xfrm>
          <a:prstGeom prst="rect">
            <a:avLst/>
          </a:prstGeom>
        </p:spPr>
        <p:txBody>
          <a:bodyPr/>
          <a:lstStyle/>
          <a:p>
            <a:pPr algn="ctr" eaLnBrk="0" hangingPunct="0">
              <a:defRPr/>
            </a:pPr>
            <a:r>
              <a:rPr lang="es-MX" sz="2400" kern="0" dirty="0">
                <a:solidFill>
                  <a:srgbClr val="00478E"/>
                </a:solidFill>
                <a:effectLst>
                  <a:outerShdw blurRad="38100" dist="38100" dir="2700000" algn="tl">
                    <a:srgbClr val="C0C0C0"/>
                  </a:outerShdw>
                </a:effectLst>
                <a:latin typeface="Century Gothic" pitchFamily="34" charset="0"/>
                <a:cs typeface="+mn-cs"/>
              </a:rPr>
              <a:t>Almanza Villarreal Agencia Aduanal, S.C.</a:t>
            </a:r>
          </a:p>
          <a:p>
            <a:pPr algn="ctr" eaLnBrk="0" hangingPunct="0">
              <a:defRPr/>
            </a:pPr>
            <a:endParaRPr lang="es-MX" sz="2400" kern="0" dirty="0">
              <a:solidFill>
                <a:srgbClr val="00478E"/>
              </a:solidFill>
              <a:effectLst>
                <a:outerShdw blurRad="38100" dist="38100" dir="2700000" algn="tl">
                  <a:srgbClr val="C0C0C0"/>
                </a:outerShdw>
              </a:effectLst>
              <a:latin typeface="Century Gothic" pitchFamily="34" charset="0"/>
              <a:ea typeface="+mj-ea"/>
              <a:cs typeface="+mj-cs"/>
            </a:endParaRPr>
          </a:p>
          <a:p>
            <a:pPr algn="ctr" eaLnBrk="0" hangingPunct="0">
              <a:defRPr/>
            </a:pPr>
            <a:endParaRPr lang="es-MX" sz="2400" kern="0" dirty="0">
              <a:solidFill>
                <a:srgbClr val="00478E"/>
              </a:solidFill>
              <a:effectLst>
                <a:outerShdw blurRad="38100" dist="38100" dir="2700000" algn="tl">
                  <a:srgbClr val="C0C0C0"/>
                </a:outerShdw>
              </a:effectLst>
              <a:latin typeface="Century Gothic" pitchFamily="34" charset="0"/>
              <a:ea typeface="+mj-ea"/>
              <a:cs typeface="+mj-cs"/>
            </a:endParaRPr>
          </a:p>
        </p:txBody>
      </p:sp>
      <p:sp>
        <p:nvSpPr>
          <p:cNvPr id="12" name="Rectangle 2"/>
          <p:cNvSpPr txBox="1">
            <a:spLocks noChangeArrowheads="1"/>
          </p:cNvSpPr>
          <p:nvPr/>
        </p:nvSpPr>
        <p:spPr>
          <a:xfrm>
            <a:off x="179388" y="476250"/>
            <a:ext cx="8629650" cy="704850"/>
          </a:xfrm>
          <a:prstGeom prst="rect">
            <a:avLst/>
          </a:prstGeom>
        </p:spPr>
        <p:txBody>
          <a:bodyPr/>
          <a:lstStyle/>
          <a:p>
            <a:pPr algn="ctr" eaLnBrk="0" hangingPunct="0">
              <a:defRPr/>
            </a:pPr>
            <a:r>
              <a:rPr lang="es-MX" sz="3200" b="1" kern="0" dirty="0" smtClean="0">
                <a:solidFill>
                  <a:srgbClr val="00478E"/>
                </a:solidFill>
                <a:latin typeface="Century Gothic" pitchFamily="34" charset="0"/>
                <a:ea typeface="+mj-ea"/>
                <a:cs typeface="+mj-cs"/>
              </a:rPr>
              <a:t>Administración de usuarios</a:t>
            </a:r>
            <a:endParaRPr lang="es-MX" sz="3200" b="1" kern="0" dirty="0">
              <a:solidFill>
                <a:srgbClr val="00478E"/>
              </a:solidFill>
              <a:latin typeface="Century Gothic" pitchFamily="34" charset="0"/>
              <a:ea typeface="+mj-ea"/>
              <a:cs typeface="+mj-cs"/>
            </a:endParaRPr>
          </a:p>
        </p:txBody>
      </p:sp>
      <p:sp>
        <p:nvSpPr>
          <p:cNvPr id="18" name="Rectangle 2"/>
          <p:cNvSpPr txBox="1">
            <a:spLocks noChangeArrowheads="1"/>
          </p:cNvSpPr>
          <p:nvPr/>
        </p:nvSpPr>
        <p:spPr>
          <a:xfrm>
            <a:off x="152400" y="1492672"/>
            <a:ext cx="4563616" cy="496168"/>
          </a:xfrm>
          <a:prstGeom prst="rect">
            <a:avLst/>
          </a:prstGeom>
        </p:spPr>
        <p:txBody>
          <a:bodyPr/>
          <a:lstStyle/>
          <a:p>
            <a:pPr eaLnBrk="0" hangingPunct="0">
              <a:defRPr/>
            </a:pPr>
            <a:r>
              <a:rPr lang="es-MX" sz="2400" kern="0" dirty="0" smtClean="0">
                <a:solidFill>
                  <a:srgbClr val="00478E"/>
                </a:solidFill>
                <a:effectLst>
                  <a:outerShdw blurRad="38100" dist="38100" dir="2700000" algn="tl">
                    <a:srgbClr val="C0C0C0"/>
                  </a:outerShdw>
                </a:effectLst>
                <a:latin typeface="Century Gothic" pitchFamily="34" charset="0"/>
                <a:cs typeface="+mn-cs"/>
              </a:rPr>
              <a:t>Registro de capturista privado</a:t>
            </a:r>
            <a:endParaRPr lang="es-MX" sz="2400" kern="0" dirty="0">
              <a:solidFill>
                <a:srgbClr val="00478E"/>
              </a:solidFill>
              <a:effectLst>
                <a:outerShdw blurRad="38100" dist="38100" dir="2700000" algn="tl">
                  <a:srgbClr val="C0C0C0"/>
                </a:outerShdw>
              </a:effectLst>
              <a:latin typeface="Century Gothic" pitchFamily="34" charset="0"/>
              <a:ea typeface="+mj-ea"/>
              <a:cs typeface="+mj-cs"/>
            </a:endParaRPr>
          </a:p>
          <a:p>
            <a:pPr algn="ctr" eaLnBrk="0" hangingPunct="0">
              <a:defRPr/>
            </a:pPr>
            <a:endParaRPr lang="es-MX" sz="2400" kern="0" dirty="0">
              <a:solidFill>
                <a:srgbClr val="00478E"/>
              </a:solidFill>
              <a:effectLst>
                <a:outerShdw blurRad="38100" dist="38100" dir="2700000" algn="tl">
                  <a:srgbClr val="C0C0C0"/>
                </a:outerShdw>
              </a:effectLst>
              <a:latin typeface="Century Gothic" pitchFamily="34" charset="0"/>
              <a:ea typeface="+mj-ea"/>
              <a:cs typeface="+mj-cs"/>
            </a:endParaRPr>
          </a:p>
        </p:txBody>
      </p:sp>
      <p:pic>
        <p:nvPicPr>
          <p:cNvPr id="20"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13002" t="1903" r="834" b="13502"/>
          <a:stretch/>
        </p:blipFill>
        <p:spPr bwMode="auto">
          <a:xfrm>
            <a:off x="190946" y="2185816"/>
            <a:ext cx="8618092" cy="39794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childTnLst>
                                </p:cTn>
                              </p:par>
                              <p:par>
                                <p:cTn id="8" presetID="47" presetClass="entr" presetSubtype="0" fill="hold" grpId="1"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1000"/>
                                        <p:tgtEl>
                                          <p:spTgt spid="12"/>
                                        </p:tgtEl>
                                      </p:cBhvr>
                                    </p:animEffect>
                                    <p:anim calcmode="lin" valueType="num">
                                      <p:cBhvr>
                                        <p:cTn id="11" dur="1000" fill="hold"/>
                                        <p:tgtEl>
                                          <p:spTgt spid="12"/>
                                        </p:tgtEl>
                                        <p:attrNameLst>
                                          <p:attrName>ppt_x</p:attrName>
                                        </p:attrNameLst>
                                      </p:cBhvr>
                                      <p:tavLst>
                                        <p:tav tm="0">
                                          <p:val>
                                            <p:strVal val="#ppt_x"/>
                                          </p:val>
                                        </p:tav>
                                        <p:tav tm="100000">
                                          <p:val>
                                            <p:strVal val="#ppt_x"/>
                                          </p:val>
                                        </p:tav>
                                      </p:tavLst>
                                    </p:anim>
                                    <p:anim calcmode="lin" valueType="num">
                                      <p:cBhvr>
                                        <p:cTn id="12" dur="1000" fill="hold"/>
                                        <p:tgtEl>
                                          <p:spTgt spid="12"/>
                                        </p:tgtEl>
                                        <p:attrNameLst>
                                          <p:attrName>ppt_y</p:attrName>
                                        </p:attrNameLst>
                                      </p:cBhvr>
                                      <p:tavLst>
                                        <p:tav tm="0">
                                          <p:val>
                                            <p:strVal val="#ppt_y-.1"/>
                                          </p:val>
                                        </p:tav>
                                        <p:tav tm="100000">
                                          <p:val>
                                            <p:strVal val="#ppt_y"/>
                                          </p:val>
                                        </p:tav>
                                      </p:tavLst>
                                    </p:anim>
                                  </p:childTnLst>
                                </p:cTn>
                              </p:par>
                              <p:par>
                                <p:cTn id="13" presetID="47" presetClass="entr" presetSubtype="0" fill="hold" grpId="2"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1000"/>
                                        <p:tgtEl>
                                          <p:spTgt spid="12"/>
                                        </p:tgtEl>
                                      </p:cBhvr>
                                    </p:animEffect>
                                    <p:anim calcmode="lin" valueType="num">
                                      <p:cBhvr>
                                        <p:cTn id="16" dur="1000" fill="hold"/>
                                        <p:tgtEl>
                                          <p:spTgt spid="12"/>
                                        </p:tgtEl>
                                        <p:attrNameLst>
                                          <p:attrName>ppt_x</p:attrName>
                                        </p:attrNameLst>
                                      </p:cBhvr>
                                      <p:tavLst>
                                        <p:tav tm="0">
                                          <p:val>
                                            <p:strVal val="#ppt_x"/>
                                          </p:val>
                                        </p:tav>
                                        <p:tav tm="100000">
                                          <p:val>
                                            <p:strVal val="#ppt_x"/>
                                          </p:val>
                                        </p:tav>
                                      </p:tavLst>
                                    </p:anim>
                                    <p:anim calcmode="lin" valueType="num">
                                      <p:cBhvr>
                                        <p:cTn id="17" dur="1000" fill="hold"/>
                                        <p:tgtEl>
                                          <p:spTgt spid="12"/>
                                        </p:tgtEl>
                                        <p:attrNameLst>
                                          <p:attrName>ppt_y</p:attrName>
                                        </p:attrNameLst>
                                      </p:cBhvr>
                                      <p:tavLst>
                                        <p:tav tm="0">
                                          <p:val>
                                            <p:strVal val="#ppt_y-.1"/>
                                          </p:val>
                                        </p:tav>
                                        <p:tav tm="100000">
                                          <p:val>
                                            <p:strVal val="#ppt_y"/>
                                          </p:val>
                                        </p:tav>
                                      </p:tavLst>
                                    </p:anim>
                                  </p:childTnLst>
                                </p:cTn>
                              </p:par>
                              <p:par>
                                <p:cTn id="18" presetID="47" presetClass="entr" presetSubtype="0" fill="hold" grpId="0" nodeType="with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1000" fill="hold"/>
                                        <p:tgtEl>
                                          <p:spTgt spid="18"/>
                                        </p:tgtEl>
                                        <p:attrNameLst>
                                          <p:attrName>ppt_y</p:attrName>
                                        </p:attrNameLst>
                                      </p:cBhvr>
                                      <p:tavLst>
                                        <p:tav tm="0">
                                          <p:val>
                                            <p:strVal val="#ppt_y-.1"/>
                                          </p:val>
                                        </p:tav>
                                        <p:tav tm="100000">
                                          <p:val>
                                            <p:strVal val="#ppt_y"/>
                                          </p:val>
                                        </p:tav>
                                      </p:tavLst>
                                    </p:anim>
                                  </p:childTnLst>
                                </p:cTn>
                              </p:par>
                              <p:par>
                                <p:cTn id="23" presetID="47" presetClass="entr" presetSubtype="0" fill="hold"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11"/>
          <p:cNvSpPr txBox="1">
            <a:spLocks noChangeArrowheads="1"/>
          </p:cNvSpPr>
          <p:nvPr/>
        </p:nvSpPr>
        <p:spPr bwMode="auto">
          <a:xfrm>
            <a:off x="1403350" y="1341438"/>
            <a:ext cx="6192838" cy="366712"/>
          </a:xfrm>
          <a:prstGeom prst="rect">
            <a:avLst/>
          </a:prstGeom>
          <a:noFill/>
          <a:ln w="9525">
            <a:noFill/>
            <a:miter lim="800000"/>
            <a:headEnd/>
            <a:tailEnd/>
          </a:ln>
        </p:spPr>
        <p:txBody>
          <a:bodyPr>
            <a:spAutoFit/>
          </a:bodyPr>
          <a:lstStyle/>
          <a:p>
            <a:pPr eaLnBrk="0" hangingPunct="0">
              <a:spcBef>
                <a:spcPct val="50000"/>
              </a:spcBef>
            </a:pPr>
            <a:endParaRPr lang="en-US"/>
          </a:p>
        </p:txBody>
      </p:sp>
      <p:cxnSp>
        <p:nvCxnSpPr>
          <p:cNvPr id="11" name="10 Conector recto"/>
          <p:cNvCxnSpPr/>
          <p:nvPr/>
        </p:nvCxnSpPr>
        <p:spPr>
          <a:xfrm rot="5400000">
            <a:off x="7786688" y="5572125"/>
            <a:ext cx="2571750"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3" name="12 Conector recto"/>
          <p:cNvCxnSpPr/>
          <p:nvPr/>
        </p:nvCxnSpPr>
        <p:spPr>
          <a:xfrm rot="5400000">
            <a:off x="7786687" y="5643563"/>
            <a:ext cx="24288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4" name="13 Conector recto"/>
          <p:cNvCxnSpPr/>
          <p:nvPr/>
        </p:nvCxnSpPr>
        <p:spPr>
          <a:xfrm rot="5400000">
            <a:off x="7858125" y="5786438"/>
            <a:ext cx="214312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5" name="14 Conector recto"/>
          <p:cNvCxnSpPr/>
          <p:nvPr/>
        </p:nvCxnSpPr>
        <p:spPr>
          <a:xfrm>
            <a:off x="5429250" y="6715125"/>
            <a:ext cx="3714750"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6" name="15 Conector recto"/>
          <p:cNvCxnSpPr/>
          <p:nvPr/>
        </p:nvCxnSpPr>
        <p:spPr>
          <a:xfrm>
            <a:off x="6143625" y="6643688"/>
            <a:ext cx="30003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7" name="16 Conector recto"/>
          <p:cNvCxnSpPr/>
          <p:nvPr/>
        </p:nvCxnSpPr>
        <p:spPr>
          <a:xfrm>
            <a:off x="6715125" y="6572250"/>
            <a:ext cx="24288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pic>
        <p:nvPicPr>
          <p:cNvPr id="13321" name="Picture 2"/>
          <p:cNvPicPr>
            <a:picLocks noChangeAspect="1" noChangeArrowheads="1"/>
          </p:cNvPicPr>
          <p:nvPr/>
        </p:nvPicPr>
        <p:blipFill>
          <a:blip r:embed="rId2" cstate="print"/>
          <a:srcRect/>
          <a:stretch>
            <a:fillRect/>
          </a:stretch>
        </p:blipFill>
        <p:spPr bwMode="auto">
          <a:xfrm>
            <a:off x="1563688" y="6230938"/>
            <a:ext cx="631825" cy="557212"/>
          </a:xfrm>
          <a:prstGeom prst="rect">
            <a:avLst/>
          </a:prstGeom>
          <a:noFill/>
          <a:ln w="9525">
            <a:noFill/>
            <a:miter lim="800000"/>
            <a:headEnd/>
            <a:tailEnd/>
          </a:ln>
        </p:spPr>
      </p:pic>
      <p:sp>
        <p:nvSpPr>
          <p:cNvPr id="19" name="Rectangle 2"/>
          <p:cNvSpPr txBox="1">
            <a:spLocks noChangeArrowheads="1"/>
          </p:cNvSpPr>
          <p:nvPr/>
        </p:nvSpPr>
        <p:spPr>
          <a:xfrm>
            <a:off x="0" y="0"/>
            <a:ext cx="9144000" cy="704850"/>
          </a:xfrm>
          <a:prstGeom prst="rect">
            <a:avLst/>
          </a:prstGeom>
        </p:spPr>
        <p:txBody>
          <a:bodyPr/>
          <a:lstStyle/>
          <a:p>
            <a:pPr algn="ctr" eaLnBrk="0" hangingPunct="0">
              <a:defRPr/>
            </a:pPr>
            <a:r>
              <a:rPr lang="es-MX" sz="2400" kern="0" dirty="0">
                <a:solidFill>
                  <a:srgbClr val="00478E"/>
                </a:solidFill>
                <a:effectLst>
                  <a:outerShdw blurRad="38100" dist="38100" dir="2700000" algn="tl">
                    <a:srgbClr val="C0C0C0"/>
                  </a:outerShdw>
                </a:effectLst>
                <a:latin typeface="Century Gothic" pitchFamily="34" charset="0"/>
                <a:cs typeface="+mn-cs"/>
              </a:rPr>
              <a:t>Almanza Villarreal Agencia Aduanal, S.C.</a:t>
            </a:r>
          </a:p>
          <a:p>
            <a:pPr algn="ctr" eaLnBrk="0" hangingPunct="0">
              <a:defRPr/>
            </a:pPr>
            <a:endParaRPr lang="es-MX" sz="2400" kern="0" dirty="0">
              <a:solidFill>
                <a:srgbClr val="00478E"/>
              </a:solidFill>
              <a:effectLst>
                <a:outerShdw blurRad="38100" dist="38100" dir="2700000" algn="tl">
                  <a:srgbClr val="C0C0C0"/>
                </a:outerShdw>
              </a:effectLst>
              <a:latin typeface="Century Gothic" pitchFamily="34" charset="0"/>
              <a:ea typeface="+mj-ea"/>
              <a:cs typeface="+mj-cs"/>
            </a:endParaRPr>
          </a:p>
          <a:p>
            <a:pPr algn="ctr" eaLnBrk="0" hangingPunct="0">
              <a:defRPr/>
            </a:pPr>
            <a:endParaRPr lang="es-MX" sz="2400" kern="0" dirty="0">
              <a:solidFill>
                <a:srgbClr val="00478E"/>
              </a:solidFill>
              <a:effectLst>
                <a:outerShdw blurRad="38100" dist="38100" dir="2700000" algn="tl">
                  <a:srgbClr val="C0C0C0"/>
                </a:outerShdw>
              </a:effectLst>
              <a:latin typeface="Century Gothic" pitchFamily="34" charset="0"/>
              <a:ea typeface="+mj-ea"/>
              <a:cs typeface="+mj-cs"/>
            </a:endParaRPr>
          </a:p>
        </p:txBody>
      </p:sp>
      <p:sp>
        <p:nvSpPr>
          <p:cNvPr id="12" name="Rectangle 2"/>
          <p:cNvSpPr txBox="1">
            <a:spLocks noChangeArrowheads="1"/>
          </p:cNvSpPr>
          <p:nvPr/>
        </p:nvSpPr>
        <p:spPr>
          <a:xfrm>
            <a:off x="179388" y="476250"/>
            <a:ext cx="8629650" cy="704850"/>
          </a:xfrm>
          <a:prstGeom prst="rect">
            <a:avLst/>
          </a:prstGeom>
        </p:spPr>
        <p:txBody>
          <a:bodyPr/>
          <a:lstStyle/>
          <a:p>
            <a:pPr algn="ctr" eaLnBrk="0" hangingPunct="0">
              <a:defRPr/>
            </a:pPr>
            <a:r>
              <a:rPr lang="es-MX" sz="3200" b="1" kern="0" dirty="0" smtClean="0">
                <a:solidFill>
                  <a:srgbClr val="00478E"/>
                </a:solidFill>
                <a:latin typeface="Century Gothic" pitchFamily="34" charset="0"/>
                <a:ea typeface="+mj-ea"/>
                <a:cs typeface="+mj-cs"/>
              </a:rPr>
              <a:t>Administración de usuarios</a:t>
            </a:r>
            <a:endParaRPr lang="es-MX" sz="3200" b="1" kern="0" dirty="0">
              <a:solidFill>
                <a:srgbClr val="00478E"/>
              </a:solidFill>
              <a:latin typeface="Century Gothic" pitchFamily="34" charset="0"/>
              <a:ea typeface="+mj-ea"/>
              <a:cs typeface="+mj-cs"/>
            </a:endParaRPr>
          </a:p>
        </p:txBody>
      </p:sp>
      <p:pic>
        <p:nvPicPr>
          <p:cNvPr id="18"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11334" t="1818" r="13133" b="16511"/>
          <a:stretch/>
        </p:blipFill>
        <p:spPr bwMode="auto">
          <a:xfrm>
            <a:off x="107504" y="2132856"/>
            <a:ext cx="8906739" cy="394461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0" name="Rectangle 2"/>
          <p:cNvSpPr txBox="1">
            <a:spLocks noChangeArrowheads="1"/>
          </p:cNvSpPr>
          <p:nvPr/>
        </p:nvSpPr>
        <p:spPr>
          <a:xfrm>
            <a:off x="152400" y="1492672"/>
            <a:ext cx="7947992" cy="496168"/>
          </a:xfrm>
          <a:prstGeom prst="rect">
            <a:avLst/>
          </a:prstGeom>
        </p:spPr>
        <p:txBody>
          <a:bodyPr/>
          <a:lstStyle/>
          <a:p>
            <a:pPr eaLnBrk="0" hangingPunct="0">
              <a:defRPr/>
            </a:pPr>
            <a:r>
              <a:rPr lang="es-MX" sz="2400" kern="0" dirty="0" smtClean="0">
                <a:solidFill>
                  <a:srgbClr val="00478E"/>
                </a:solidFill>
                <a:effectLst>
                  <a:outerShdw blurRad="38100" dist="38100" dir="2700000" algn="tl">
                    <a:srgbClr val="C0C0C0"/>
                  </a:outerShdw>
                </a:effectLst>
                <a:latin typeface="Century Gothic" pitchFamily="34" charset="0"/>
                <a:cs typeface="+mn-cs"/>
              </a:rPr>
              <a:t>Registrar el CURP del capturista a registrar</a:t>
            </a:r>
            <a:endParaRPr lang="es-MX" sz="2400" kern="0" dirty="0">
              <a:solidFill>
                <a:srgbClr val="00478E"/>
              </a:solidFill>
              <a:effectLst>
                <a:outerShdw blurRad="38100" dist="38100" dir="2700000" algn="tl">
                  <a:srgbClr val="C0C0C0"/>
                </a:outerShdw>
              </a:effectLst>
              <a:latin typeface="Century Gothic" pitchFamily="34" charset="0"/>
              <a:ea typeface="+mj-ea"/>
              <a:cs typeface="+mj-cs"/>
            </a:endParaRPr>
          </a:p>
          <a:p>
            <a:pPr algn="ctr" eaLnBrk="0" hangingPunct="0">
              <a:defRPr/>
            </a:pPr>
            <a:endParaRPr lang="es-MX" sz="2400" kern="0" dirty="0">
              <a:solidFill>
                <a:srgbClr val="00478E"/>
              </a:solidFill>
              <a:effectLst>
                <a:outerShdw blurRad="38100" dist="38100" dir="2700000" algn="tl">
                  <a:srgbClr val="C0C0C0"/>
                </a:outerShdw>
              </a:effectLst>
              <a:latin typeface="Century Gothic" pitchFamily="34" charset="0"/>
              <a:ea typeface="+mj-ea"/>
              <a:cs typeface="+mj-cs"/>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childTnLst>
                                </p:cTn>
                              </p:par>
                              <p:par>
                                <p:cTn id="8" presetID="47" presetClass="entr" presetSubtype="0" fill="hold" grpId="1"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1000"/>
                                        <p:tgtEl>
                                          <p:spTgt spid="12"/>
                                        </p:tgtEl>
                                      </p:cBhvr>
                                    </p:animEffect>
                                    <p:anim calcmode="lin" valueType="num">
                                      <p:cBhvr>
                                        <p:cTn id="11" dur="1000" fill="hold"/>
                                        <p:tgtEl>
                                          <p:spTgt spid="12"/>
                                        </p:tgtEl>
                                        <p:attrNameLst>
                                          <p:attrName>ppt_x</p:attrName>
                                        </p:attrNameLst>
                                      </p:cBhvr>
                                      <p:tavLst>
                                        <p:tav tm="0">
                                          <p:val>
                                            <p:strVal val="#ppt_x"/>
                                          </p:val>
                                        </p:tav>
                                        <p:tav tm="100000">
                                          <p:val>
                                            <p:strVal val="#ppt_x"/>
                                          </p:val>
                                        </p:tav>
                                      </p:tavLst>
                                    </p:anim>
                                    <p:anim calcmode="lin" valueType="num">
                                      <p:cBhvr>
                                        <p:cTn id="12" dur="1000" fill="hold"/>
                                        <p:tgtEl>
                                          <p:spTgt spid="12"/>
                                        </p:tgtEl>
                                        <p:attrNameLst>
                                          <p:attrName>ppt_y</p:attrName>
                                        </p:attrNameLst>
                                      </p:cBhvr>
                                      <p:tavLst>
                                        <p:tav tm="0">
                                          <p:val>
                                            <p:strVal val="#ppt_y-.1"/>
                                          </p:val>
                                        </p:tav>
                                        <p:tav tm="100000">
                                          <p:val>
                                            <p:strVal val="#ppt_y"/>
                                          </p:val>
                                        </p:tav>
                                      </p:tavLst>
                                    </p:anim>
                                  </p:childTnLst>
                                </p:cTn>
                              </p:par>
                              <p:par>
                                <p:cTn id="13" presetID="47" presetClass="entr" presetSubtype="0" fill="hold" grpId="2"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1000"/>
                                        <p:tgtEl>
                                          <p:spTgt spid="12"/>
                                        </p:tgtEl>
                                      </p:cBhvr>
                                    </p:animEffect>
                                    <p:anim calcmode="lin" valueType="num">
                                      <p:cBhvr>
                                        <p:cTn id="16" dur="1000" fill="hold"/>
                                        <p:tgtEl>
                                          <p:spTgt spid="12"/>
                                        </p:tgtEl>
                                        <p:attrNameLst>
                                          <p:attrName>ppt_x</p:attrName>
                                        </p:attrNameLst>
                                      </p:cBhvr>
                                      <p:tavLst>
                                        <p:tav tm="0">
                                          <p:val>
                                            <p:strVal val="#ppt_x"/>
                                          </p:val>
                                        </p:tav>
                                        <p:tav tm="100000">
                                          <p:val>
                                            <p:strVal val="#ppt_x"/>
                                          </p:val>
                                        </p:tav>
                                      </p:tavLst>
                                    </p:anim>
                                    <p:anim calcmode="lin" valueType="num">
                                      <p:cBhvr>
                                        <p:cTn id="17" dur="1000" fill="hold"/>
                                        <p:tgtEl>
                                          <p:spTgt spid="12"/>
                                        </p:tgtEl>
                                        <p:attrNameLst>
                                          <p:attrName>ppt_y</p:attrName>
                                        </p:attrNameLst>
                                      </p:cBhvr>
                                      <p:tavLst>
                                        <p:tav tm="0">
                                          <p:val>
                                            <p:strVal val="#ppt_y-.1"/>
                                          </p:val>
                                        </p:tav>
                                        <p:tav tm="100000">
                                          <p:val>
                                            <p:strVal val="#ppt_y"/>
                                          </p:val>
                                        </p:tav>
                                      </p:tavLst>
                                    </p:anim>
                                  </p:childTnLst>
                                </p:cTn>
                              </p:par>
                              <p:par>
                                <p:cTn id="18" presetID="47"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par>
                                <p:cTn id="23" presetID="47" presetClass="entr" presetSubtype="0"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11"/>
          <p:cNvSpPr txBox="1">
            <a:spLocks noChangeArrowheads="1"/>
          </p:cNvSpPr>
          <p:nvPr/>
        </p:nvSpPr>
        <p:spPr bwMode="auto">
          <a:xfrm>
            <a:off x="1403350" y="1341438"/>
            <a:ext cx="6192838" cy="366712"/>
          </a:xfrm>
          <a:prstGeom prst="rect">
            <a:avLst/>
          </a:prstGeom>
          <a:noFill/>
          <a:ln w="9525">
            <a:noFill/>
            <a:miter lim="800000"/>
            <a:headEnd/>
            <a:tailEnd/>
          </a:ln>
        </p:spPr>
        <p:txBody>
          <a:bodyPr>
            <a:spAutoFit/>
          </a:bodyPr>
          <a:lstStyle/>
          <a:p>
            <a:pPr eaLnBrk="0" hangingPunct="0">
              <a:spcBef>
                <a:spcPct val="50000"/>
              </a:spcBef>
            </a:pPr>
            <a:endParaRPr lang="en-US"/>
          </a:p>
        </p:txBody>
      </p:sp>
      <p:cxnSp>
        <p:nvCxnSpPr>
          <p:cNvPr id="11" name="10 Conector recto"/>
          <p:cNvCxnSpPr/>
          <p:nvPr/>
        </p:nvCxnSpPr>
        <p:spPr>
          <a:xfrm rot="5400000">
            <a:off x="7786688" y="5572125"/>
            <a:ext cx="2571750"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3" name="12 Conector recto"/>
          <p:cNvCxnSpPr/>
          <p:nvPr/>
        </p:nvCxnSpPr>
        <p:spPr>
          <a:xfrm rot="5400000">
            <a:off x="7786687" y="5643563"/>
            <a:ext cx="24288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4" name="13 Conector recto"/>
          <p:cNvCxnSpPr/>
          <p:nvPr/>
        </p:nvCxnSpPr>
        <p:spPr>
          <a:xfrm rot="5400000">
            <a:off x="7858125" y="5786438"/>
            <a:ext cx="214312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5" name="14 Conector recto"/>
          <p:cNvCxnSpPr/>
          <p:nvPr/>
        </p:nvCxnSpPr>
        <p:spPr>
          <a:xfrm>
            <a:off x="5429250" y="6715125"/>
            <a:ext cx="3714750"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6" name="15 Conector recto"/>
          <p:cNvCxnSpPr/>
          <p:nvPr/>
        </p:nvCxnSpPr>
        <p:spPr>
          <a:xfrm>
            <a:off x="6143625" y="6643688"/>
            <a:ext cx="30003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7" name="16 Conector recto"/>
          <p:cNvCxnSpPr/>
          <p:nvPr/>
        </p:nvCxnSpPr>
        <p:spPr>
          <a:xfrm>
            <a:off x="6715125" y="6572250"/>
            <a:ext cx="24288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pic>
        <p:nvPicPr>
          <p:cNvPr id="13321" name="Picture 2"/>
          <p:cNvPicPr>
            <a:picLocks noChangeAspect="1" noChangeArrowheads="1"/>
          </p:cNvPicPr>
          <p:nvPr/>
        </p:nvPicPr>
        <p:blipFill>
          <a:blip r:embed="rId2" cstate="print"/>
          <a:srcRect/>
          <a:stretch>
            <a:fillRect/>
          </a:stretch>
        </p:blipFill>
        <p:spPr bwMode="auto">
          <a:xfrm>
            <a:off x="1563688" y="6230938"/>
            <a:ext cx="631825" cy="557212"/>
          </a:xfrm>
          <a:prstGeom prst="rect">
            <a:avLst/>
          </a:prstGeom>
          <a:noFill/>
          <a:ln w="9525">
            <a:noFill/>
            <a:miter lim="800000"/>
            <a:headEnd/>
            <a:tailEnd/>
          </a:ln>
        </p:spPr>
      </p:pic>
      <p:sp>
        <p:nvSpPr>
          <p:cNvPr id="19" name="Rectangle 2"/>
          <p:cNvSpPr txBox="1">
            <a:spLocks noChangeArrowheads="1"/>
          </p:cNvSpPr>
          <p:nvPr/>
        </p:nvSpPr>
        <p:spPr>
          <a:xfrm>
            <a:off x="0" y="0"/>
            <a:ext cx="9144000" cy="704850"/>
          </a:xfrm>
          <a:prstGeom prst="rect">
            <a:avLst/>
          </a:prstGeom>
        </p:spPr>
        <p:txBody>
          <a:bodyPr/>
          <a:lstStyle/>
          <a:p>
            <a:pPr algn="ctr" eaLnBrk="0" hangingPunct="0">
              <a:defRPr/>
            </a:pPr>
            <a:r>
              <a:rPr lang="es-MX" sz="2400" kern="0" dirty="0">
                <a:solidFill>
                  <a:srgbClr val="00478E"/>
                </a:solidFill>
                <a:effectLst>
                  <a:outerShdw blurRad="38100" dist="38100" dir="2700000" algn="tl">
                    <a:srgbClr val="C0C0C0"/>
                  </a:outerShdw>
                </a:effectLst>
                <a:latin typeface="Century Gothic" pitchFamily="34" charset="0"/>
                <a:cs typeface="+mn-cs"/>
              </a:rPr>
              <a:t>Almanza Villarreal Agencia Aduanal, S.C.</a:t>
            </a:r>
          </a:p>
          <a:p>
            <a:pPr algn="ctr" eaLnBrk="0" hangingPunct="0">
              <a:defRPr/>
            </a:pPr>
            <a:endParaRPr lang="es-MX" sz="2400" kern="0" dirty="0">
              <a:solidFill>
                <a:srgbClr val="00478E"/>
              </a:solidFill>
              <a:effectLst>
                <a:outerShdw blurRad="38100" dist="38100" dir="2700000" algn="tl">
                  <a:srgbClr val="C0C0C0"/>
                </a:outerShdw>
              </a:effectLst>
              <a:latin typeface="Century Gothic" pitchFamily="34" charset="0"/>
              <a:ea typeface="+mj-ea"/>
              <a:cs typeface="+mj-cs"/>
            </a:endParaRPr>
          </a:p>
          <a:p>
            <a:pPr algn="ctr" eaLnBrk="0" hangingPunct="0">
              <a:defRPr/>
            </a:pPr>
            <a:endParaRPr lang="es-MX" sz="2400" kern="0" dirty="0">
              <a:solidFill>
                <a:srgbClr val="00478E"/>
              </a:solidFill>
              <a:effectLst>
                <a:outerShdw blurRad="38100" dist="38100" dir="2700000" algn="tl">
                  <a:srgbClr val="C0C0C0"/>
                </a:outerShdw>
              </a:effectLst>
              <a:latin typeface="Century Gothic" pitchFamily="34" charset="0"/>
              <a:ea typeface="+mj-ea"/>
              <a:cs typeface="+mj-cs"/>
            </a:endParaRPr>
          </a:p>
        </p:txBody>
      </p:sp>
      <p:sp>
        <p:nvSpPr>
          <p:cNvPr id="12" name="Rectangle 2"/>
          <p:cNvSpPr txBox="1">
            <a:spLocks noChangeArrowheads="1"/>
          </p:cNvSpPr>
          <p:nvPr/>
        </p:nvSpPr>
        <p:spPr>
          <a:xfrm>
            <a:off x="179388" y="476250"/>
            <a:ext cx="8629650" cy="704850"/>
          </a:xfrm>
          <a:prstGeom prst="rect">
            <a:avLst/>
          </a:prstGeom>
        </p:spPr>
        <p:txBody>
          <a:bodyPr/>
          <a:lstStyle/>
          <a:p>
            <a:pPr algn="ctr" eaLnBrk="0" hangingPunct="0">
              <a:defRPr/>
            </a:pPr>
            <a:r>
              <a:rPr lang="es-MX" sz="3200" b="1" kern="0" dirty="0" smtClean="0">
                <a:solidFill>
                  <a:srgbClr val="00478E"/>
                </a:solidFill>
                <a:latin typeface="Century Gothic" pitchFamily="34" charset="0"/>
                <a:ea typeface="+mj-ea"/>
                <a:cs typeface="+mj-cs"/>
              </a:rPr>
              <a:t>Administración de usuarios</a:t>
            </a:r>
            <a:endParaRPr lang="es-MX" sz="3200" b="1" kern="0" dirty="0">
              <a:solidFill>
                <a:srgbClr val="00478E"/>
              </a:solidFill>
              <a:latin typeface="Century Gothic" pitchFamily="34" charset="0"/>
              <a:ea typeface="+mj-ea"/>
              <a:cs typeface="+mj-cs"/>
            </a:endParaRPr>
          </a:p>
        </p:txBody>
      </p:sp>
      <p:sp>
        <p:nvSpPr>
          <p:cNvPr id="18" name="Rectangle 2"/>
          <p:cNvSpPr txBox="1">
            <a:spLocks noChangeArrowheads="1"/>
          </p:cNvSpPr>
          <p:nvPr/>
        </p:nvSpPr>
        <p:spPr>
          <a:xfrm>
            <a:off x="35496" y="1196752"/>
            <a:ext cx="8773542" cy="784201"/>
          </a:xfrm>
          <a:prstGeom prst="rect">
            <a:avLst/>
          </a:prstGeom>
        </p:spPr>
        <p:txBody>
          <a:bodyPr/>
          <a:lstStyle/>
          <a:p>
            <a:pPr eaLnBrk="0" hangingPunct="0">
              <a:defRPr/>
            </a:pPr>
            <a:r>
              <a:rPr lang="es-MX" sz="2400" kern="0" dirty="0" smtClean="0">
                <a:solidFill>
                  <a:srgbClr val="00478E"/>
                </a:solidFill>
                <a:effectLst>
                  <a:outerShdw blurRad="38100" dist="38100" dir="2700000" algn="tl">
                    <a:srgbClr val="C0C0C0"/>
                  </a:outerShdw>
                </a:effectLst>
                <a:latin typeface="Century Gothic" pitchFamily="34" charset="0"/>
                <a:cs typeface="+mn-cs"/>
              </a:rPr>
              <a:t>El sistema obtiene y muestra los datos del CURP</a:t>
            </a:r>
          </a:p>
          <a:p>
            <a:pPr eaLnBrk="0" hangingPunct="0">
              <a:defRPr/>
            </a:pPr>
            <a:r>
              <a:rPr lang="es-MX" sz="2400" kern="0" dirty="0" smtClean="0">
                <a:solidFill>
                  <a:srgbClr val="00478E"/>
                </a:solidFill>
                <a:effectLst>
                  <a:outerShdw blurRad="38100" dist="38100" dir="2700000" algn="tl">
                    <a:srgbClr val="C0C0C0"/>
                  </a:outerShdw>
                </a:effectLst>
                <a:latin typeface="Century Gothic" pitchFamily="34" charset="0"/>
                <a:cs typeface="+mn-cs"/>
              </a:rPr>
              <a:t>registrado automáticamente</a:t>
            </a:r>
            <a:endParaRPr lang="es-MX" sz="2400" kern="0" dirty="0">
              <a:solidFill>
                <a:srgbClr val="00478E"/>
              </a:solidFill>
              <a:effectLst>
                <a:outerShdw blurRad="38100" dist="38100" dir="2700000" algn="tl">
                  <a:srgbClr val="C0C0C0"/>
                </a:outerShdw>
              </a:effectLst>
              <a:latin typeface="Century Gothic" pitchFamily="34" charset="0"/>
              <a:ea typeface="+mj-ea"/>
              <a:cs typeface="+mj-cs"/>
            </a:endParaRPr>
          </a:p>
          <a:p>
            <a:pPr algn="ctr" eaLnBrk="0" hangingPunct="0">
              <a:defRPr/>
            </a:pPr>
            <a:endParaRPr lang="es-MX" sz="2400" kern="0" dirty="0">
              <a:solidFill>
                <a:srgbClr val="00478E"/>
              </a:solidFill>
              <a:effectLst>
                <a:outerShdw blurRad="38100" dist="38100" dir="2700000" algn="tl">
                  <a:srgbClr val="C0C0C0"/>
                </a:outerShdw>
              </a:effectLst>
              <a:latin typeface="Century Gothic" pitchFamily="34" charset="0"/>
              <a:ea typeface="+mj-ea"/>
              <a:cs typeface="+mj-cs"/>
            </a:endParaRPr>
          </a:p>
        </p:txBody>
      </p:sp>
      <p:sp>
        <p:nvSpPr>
          <p:cNvPr id="20" name="Rectangle 2"/>
          <p:cNvSpPr txBox="1">
            <a:spLocks noChangeArrowheads="1"/>
          </p:cNvSpPr>
          <p:nvPr/>
        </p:nvSpPr>
        <p:spPr>
          <a:xfrm>
            <a:off x="118938" y="5525119"/>
            <a:ext cx="8773542" cy="784201"/>
          </a:xfrm>
          <a:prstGeom prst="rect">
            <a:avLst/>
          </a:prstGeom>
        </p:spPr>
        <p:txBody>
          <a:bodyPr/>
          <a:lstStyle/>
          <a:p>
            <a:pPr eaLnBrk="0" hangingPunct="0">
              <a:defRPr/>
            </a:pPr>
            <a:r>
              <a:rPr lang="es-MX" sz="2000" i="1" kern="0" dirty="0" smtClean="0">
                <a:solidFill>
                  <a:srgbClr val="00478E"/>
                </a:solidFill>
                <a:effectLst>
                  <a:outerShdw blurRad="38100" dist="38100" dir="2700000" algn="tl">
                    <a:srgbClr val="C0C0C0"/>
                  </a:outerShdw>
                </a:effectLst>
                <a:latin typeface="Century Gothic" pitchFamily="34" charset="0"/>
                <a:cs typeface="+mn-cs"/>
              </a:rPr>
              <a:t>Nota: se tiene que registrar el usuario sin FIEL antes de que la empresa lo den de alta como capturista privado.</a:t>
            </a:r>
            <a:endParaRPr lang="es-MX" sz="2000" i="1" kern="0" dirty="0">
              <a:solidFill>
                <a:srgbClr val="00478E"/>
              </a:solidFill>
              <a:effectLst>
                <a:outerShdw blurRad="38100" dist="38100" dir="2700000" algn="tl">
                  <a:srgbClr val="C0C0C0"/>
                </a:outerShdw>
              </a:effectLst>
              <a:latin typeface="Century Gothic" pitchFamily="34" charset="0"/>
              <a:ea typeface="+mj-ea"/>
              <a:cs typeface="+mj-cs"/>
            </a:endParaRPr>
          </a:p>
          <a:p>
            <a:pPr algn="ctr" eaLnBrk="0" hangingPunct="0">
              <a:defRPr/>
            </a:pPr>
            <a:endParaRPr lang="es-MX" sz="2400" kern="0" dirty="0">
              <a:solidFill>
                <a:srgbClr val="00478E"/>
              </a:solidFill>
              <a:effectLst>
                <a:outerShdw blurRad="38100" dist="38100" dir="2700000" algn="tl">
                  <a:srgbClr val="C0C0C0"/>
                </a:outerShdw>
              </a:effectLst>
              <a:latin typeface="Century Gothic" pitchFamily="34" charset="0"/>
              <a:ea typeface="+mj-ea"/>
              <a:cs typeface="+mj-cs"/>
            </a:endParaRPr>
          </a:p>
        </p:txBody>
      </p:sp>
      <p:pic>
        <p:nvPicPr>
          <p:cNvPr id="21"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0963" y="2071678"/>
            <a:ext cx="9305926" cy="34480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childTnLst>
                                </p:cTn>
                              </p:par>
                              <p:par>
                                <p:cTn id="8" presetID="47" presetClass="entr" presetSubtype="0" fill="hold" grpId="1"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1000"/>
                                        <p:tgtEl>
                                          <p:spTgt spid="12"/>
                                        </p:tgtEl>
                                      </p:cBhvr>
                                    </p:animEffect>
                                    <p:anim calcmode="lin" valueType="num">
                                      <p:cBhvr>
                                        <p:cTn id="11" dur="1000" fill="hold"/>
                                        <p:tgtEl>
                                          <p:spTgt spid="12"/>
                                        </p:tgtEl>
                                        <p:attrNameLst>
                                          <p:attrName>ppt_x</p:attrName>
                                        </p:attrNameLst>
                                      </p:cBhvr>
                                      <p:tavLst>
                                        <p:tav tm="0">
                                          <p:val>
                                            <p:strVal val="#ppt_x"/>
                                          </p:val>
                                        </p:tav>
                                        <p:tav tm="100000">
                                          <p:val>
                                            <p:strVal val="#ppt_x"/>
                                          </p:val>
                                        </p:tav>
                                      </p:tavLst>
                                    </p:anim>
                                    <p:anim calcmode="lin" valueType="num">
                                      <p:cBhvr>
                                        <p:cTn id="12" dur="1000" fill="hold"/>
                                        <p:tgtEl>
                                          <p:spTgt spid="12"/>
                                        </p:tgtEl>
                                        <p:attrNameLst>
                                          <p:attrName>ppt_y</p:attrName>
                                        </p:attrNameLst>
                                      </p:cBhvr>
                                      <p:tavLst>
                                        <p:tav tm="0">
                                          <p:val>
                                            <p:strVal val="#ppt_y-.1"/>
                                          </p:val>
                                        </p:tav>
                                        <p:tav tm="100000">
                                          <p:val>
                                            <p:strVal val="#ppt_y"/>
                                          </p:val>
                                        </p:tav>
                                      </p:tavLst>
                                    </p:anim>
                                  </p:childTnLst>
                                </p:cTn>
                              </p:par>
                              <p:par>
                                <p:cTn id="13" presetID="47"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1000"/>
                                        <p:tgtEl>
                                          <p:spTgt spid="18"/>
                                        </p:tgtEl>
                                      </p:cBhvr>
                                    </p:animEffect>
                                    <p:anim calcmode="lin" valueType="num">
                                      <p:cBhvr>
                                        <p:cTn id="16" dur="1000" fill="hold"/>
                                        <p:tgtEl>
                                          <p:spTgt spid="18"/>
                                        </p:tgtEl>
                                        <p:attrNameLst>
                                          <p:attrName>ppt_x</p:attrName>
                                        </p:attrNameLst>
                                      </p:cBhvr>
                                      <p:tavLst>
                                        <p:tav tm="0">
                                          <p:val>
                                            <p:strVal val="#ppt_x"/>
                                          </p:val>
                                        </p:tav>
                                        <p:tav tm="100000">
                                          <p:val>
                                            <p:strVal val="#ppt_x"/>
                                          </p:val>
                                        </p:tav>
                                      </p:tavLst>
                                    </p:anim>
                                    <p:anim calcmode="lin" valueType="num">
                                      <p:cBhvr>
                                        <p:cTn id="17" dur="1000" fill="hold"/>
                                        <p:tgtEl>
                                          <p:spTgt spid="18"/>
                                        </p:tgtEl>
                                        <p:attrNameLst>
                                          <p:attrName>ppt_y</p:attrName>
                                        </p:attrNameLst>
                                      </p:cBhvr>
                                      <p:tavLst>
                                        <p:tav tm="0">
                                          <p:val>
                                            <p:strVal val="#ppt_y-.1"/>
                                          </p:val>
                                        </p:tav>
                                        <p:tav tm="100000">
                                          <p:val>
                                            <p:strVal val="#ppt_y"/>
                                          </p:val>
                                        </p:tav>
                                      </p:tavLst>
                                    </p:anim>
                                  </p:childTnLst>
                                </p:cTn>
                              </p:par>
                              <p:par>
                                <p:cTn id="18" presetID="47" presetClass="entr" presetSubtype="0" fill="hold" nodeType="with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1000"/>
                                        <p:tgtEl>
                                          <p:spTgt spid="21"/>
                                        </p:tgtEl>
                                      </p:cBhvr>
                                    </p:animEffect>
                                    <p:anim calcmode="lin" valueType="num">
                                      <p:cBhvr>
                                        <p:cTn id="21" dur="1000" fill="hold"/>
                                        <p:tgtEl>
                                          <p:spTgt spid="21"/>
                                        </p:tgtEl>
                                        <p:attrNameLst>
                                          <p:attrName>ppt_x</p:attrName>
                                        </p:attrNameLst>
                                      </p:cBhvr>
                                      <p:tavLst>
                                        <p:tav tm="0">
                                          <p:val>
                                            <p:strVal val="#ppt_x"/>
                                          </p:val>
                                        </p:tav>
                                        <p:tav tm="100000">
                                          <p:val>
                                            <p:strVal val="#ppt_x"/>
                                          </p:val>
                                        </p:tav>
                                      </p:tavLst>
                                    </p:anim>
                                    <p:anim calcmode="lin" valueType="num">
                                      <p:cBhvr>
                                        <p:cTn id="22" dur="1000" fill="hold"/>
                                        <p:tgtEl>
                                          <p:spTgt spid="21"/>
                                        </p:tgtEl>
                                        <p:attrNameLst>
                                          <p:attrName>ppt_y</p:attrName>
                                        </p:attrNameLst>
                                      </p:cBhvr>
                                      <p:tavLst>
                                        <p:tav tm="0">
                                          <p:val>
                                            <p:strVal val="#ppt_y-.1"/>
                                          </p:val>
                                        </p:tav>
                                        <p:tav tm="100000">
                                          <p:val>
                                            <p:strVal val="#ppt_y"/>
                                          </p:val>
                                        </p:tav>
                                      </p:tavLst>
                                    </p:anim>
                                  </p:childTnLst>
                                </p:cTn>
                              </p:par>
                              <p:par>
                                <p:cTn id="23" presetID="47"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par>
                                <p:cTn id="28" presetID="47" presetClass="entr" presetSubtype="0" fill="hold" grpId="2"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1000"/>
                                        <p:tgtEl>
                                          <p:spTgt spid="12"/>
                                        </p:tgtEl>
                                      </p:cBhvr>
                                    </p:animEffect>
                                    <p:anim calcmode="lin" valueType="num">
                                      <p:cBhvr>
                                        <p:cTn id="31" dur="1000" fill="hold"/>
                                        <p:tgtEl>
                                          <p:spTgt spid="12"/>
                                        </p:tgtEl>
                                        <p:attrNameLst>
                                          <p:attrName>ppt_x</p:attrName>
                                        </p:attrNameLst>
                                      </p:cBhvr>
                                      <p:tavLst>
                                        <p:tav tm="0">
                                          <p:val>
                                            <p:strVal val="#ppt_x"/>
                                          </p:val>
                                        </p:tav>
                                        <p:tav tm="100000">
                                          <p:val>
                                            <p:strVal val="#ppt_x"/>
                                          </p:val>
                                        </p:tav>
                                      </p:tavLst>
                                    </p:anim>
                                    <p:anim calcmode="lin" valueType="num">
                                      <p:cBhvr>
                                        <p:cTn id="32"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P spid="18" grpId="0"/>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11"/>
          <p:cNvSpPr txBox="1">
            <a:spLocks noChangeArrowheads="1"/>
          </p:cNvSpPr>
          <p:nvPr/>
        </p:nvSpPr>
        <p:spPr bwMode="auto">
          <a:xfrm>
            <a:off x="1403350" y="1341438"/>
            <a:ext cx="6192838" cy="366712"/>
          </a:xfrm>
          <a:prstGeom prst="rect">
            <a:avLst/>
          </a:prstGeom>
          <a:noFill/>
          <a:ln w="9525">
            <a:noFill/>
            <a:miter lim="800000"/>
            <a:headEnd/>
            <a:tailEnd/>
          </a:ln>
        </p:spPr>
        <p:txBody>
          <a:bodyPr>
            <a:spAutoFit/>
          </a:bodyPr>
          <a:lstStyle/>
          <a:p>
            <a:pPr eaLnBrk="0" hangingPunct="0">
              <a:spcBef>
                <a:spcPct val="50000"/>
              </a:spcBef>
            </a:pPr>
            <a:endParaRPr lang="en-US"/>
          </a:p>
        </p:txBody>
      </p:sp>
      <p:cxnSp>
        <p:nvCxnSpPr>
          <p:cNvPr id="11" name="10 Conector recto"/>
          <p:cNvCxnSpPr/>
          <p:nvPr/>
        </p:nvCxnSpPr>
        <p:spPr>
          <a:xfrm rot="5400000">
            <a:off x="7786688" y="5572125"/>
            <a:ext cx="2571750"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3" name="12 Conector recto"/>
          <p:cNvCxnSpPr/>
          <p:nvPr/>
        </p:nvCxnSpPr>
        <p:spPr>
          <a:xfrm rot="5400000">
            <a:off x="7786687" y="5643563"/>
            <a:ext cx="24288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4" name="13 Conector recto"/>
          <p:cNvCxnSpPr/>
          <p:nvPr/>
        </p:nvCxnSpPr>
        <p:spPr>
          <a:xfrm rot="5400000">
            <a:off x="7858125" y="5786438"/>
            <a:ext cx="214312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5" name="14 Conector recto"/>
          <p:cNvCxnSpPr/>
          <p:nvPr/>
        </p:nvCxnSpPr>
        <p:spPr>
          <a:xfrm>
            <a:off x="5429250" y="6715125"/>
            <a:ext cx="3714750"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6" name="15 Conector recto"/>
          <p:cNvCxnSpPr/>
          <p:nvPr/>
        </p:nvCxnSpPr>
        <p:spPr>
          <a:xfrm>
            <a:off x="6143625" y="6643688"/>
            <a:ext cx="30003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7" name="16 Conector recto"/>
          <p:cNvCxnSpPr/>
          <p:nvPr/>
        </p:nvCxnSpPr>
        <p:spPr>
          <a:xfrm>
            <a:off x="6715125" y="6572250"/>
            <a:ext cx="24288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pic>
        <p:nvPicPr>
          <p:cNvPr id="13321" name="Picture 2"/>
          <p:cNvPicPr>
            <a:picLocks noChangeAspect="1" noChangeArrowheads="1"/>
          </p:cNvPicPr>
          <p:nvPr/>
        </p:nvPicPr>
        <p:blipFill>
          <a:blip r:embed="rId2" cstate="print"/>
          <a:srcRect/>
          <a:stretch>
            <a:fillRect/>
          </a:stretch>
        </p:blipFill>
        <p:spPr bwMode="auto">
          <a:xfrm>
            <a:off x="1563688" y="6230938"/>
            <a:ext cx="631825" cy="557212"/>
          </a:xfrm>
          <a:prstGeom prst="rect">
            <a:avLst/>
          </a:prstGeom>
          <a:noFill/>
          <a:ln w="9525">
            <a:noFill/>
            <a:miter lim="800000"/>
            <a:headEnd/>
            <a:tailEnd/>
          </a:ln>
        </p:spPr>
      </p:pic>
      <p:sp>
        <p:nvSpPr>
          <p:cNvPr id="19" name="Rectangle 2"/>
          <p:cNvSpPr txBox="1">
            <a:spLocks noChangeArrowheads="1"/>
          </p:cNvSpPr>
          <p:nvPr/>
        </p:nvSpPr>
        <p:spPr>
          <a:xfrm>
            <a:off x="0" y="0"/>
            <a:ext cx="9144000" cy="704850"/>
          </a:xfrm>
          <a:prstGeom prst="rect">
            <a:avLst/>
          </a:prstGeom>
        </p:spPr>
        <p:txBody>
          <a:bodyPr/>
          <a:lstStyle/>
          <a:p>
            <a:pPr algn="ctr" eaLnBrk="0" hangingPunct="0">
              <a:defRPr/>
            </a:pPr>
            <a:r>
              <a:rPr lang="es-MX" sz="2400" kern="0" dirty="0">
                <a:solidFill>
                  <a:srgbClr val="00478E"/>
                </a:solidFill>
                <a:effectLst>
                  <a:outerShdw blurRad="38100" dist="38100" dir="2700000" algn="tl">
                    <a:srgbClr val="C0C0C0"/>
                  </a:outerShdw>
                </a:effectLst>
                <a:latin typeface="Century Gothic" pitchFamily="34" charset="0"/>
                <a:cs typeface="+mn-cs"/>
              </a:rPr>
              <a:t>Almanza Villarreal Agencia Aduanal, S.C.</a:t>
            </a:r>
          </a:p>
          <a:p>
            <a:pPr algn="ctr" eaLnBrk="0" hangingPunct="0">
              <a:defRPr/>
            </a:pPr>
            <a:endParaRPr lang="es-MX" sz="2400" kern="0" dirty="0">
              <a:solidFill>
                <a:srgbClr val="00478E"/>
              </a:solidFill>
              <a:effectLst>
                <a:outerShdw blurRad="38100" dist="38100" dir="2700000" algn="tl">
                  <a:srgbClr val="C0C0C0"/>
                </a:outerShdw>
              </a:effectLst>
              <a:latin typeface="Century Gothic" pitchFamily="34" charset="0"/>
              <a:ea typeface="+mj-ea"/>
              <a:cs typeface="+mj-cs"/>
            </a:endParaRPr>
          </a:p>
          <a:p>
            <a:pPr algn="ctr" eaLnBrk="0" hangingPunct="0">
              <a:defRPr/>
            </a:pPr>
            <a:endParaRPr lang="es-MX" sz="2400" kern="0" dirty="0">
              <a:solidFill>
                <a:srgbClr val="00478E"/>
              </a:solidFill>
              <a:effectLst>
                <a:outerShdw blurRad="38100" dist="38100" dir="2700000" algn="tl">
                  <a:srgbClr val="C0C0C0"/>
                </a:outerShdw>
              </a:effectLst>
              <a:latin typeface="Century Gothic" pitchFamily="34" charset="0"/>
              <a:ea typeface="+mj-ea"/>
              <a:cs typeface="+mj-cs"/>
            </a:endParaRPr>
          </a:p>
        </p:txBody>
      </p:sp>
      <p:sp>
        <p:nvSpPr>
          <p:cNvPr id="12" name="Rectangle 2"/>
          <p:cNvSpPr txBox="1">
            <a:spLocks noChangeArrowheads="1"/>
          </p:cNvSpPr>
          <p:nvPr/>
        </p:nvSpPr>
        <p:spPr>
          <a:xfrm>
            <a:off x="179388" y="476250"/>
            <a:ext cx="8629650" cy="704850"/>
          </a:xfrm>
          <a:prstGeom prst="rect">
            <a:avLst/>
          </a:prstGeom>
        </p:spPr>
        <p:txBody>
          <a:bodyPr/>
          <a:lstStyle/>
          <a:p>
            <a:pPr algn="ctr" eaLnBrk="0" hangingPunct="0">
              <a:defRPr/>
            </a:pPr>
            <a:r>
              <a:rPr lang="es-MX" sz="3200" b="1" kern="0" dirty="0" smtClean="0">
                <a:solidFill>
                  <a:srgbClr val="00478E"/>
                </a:solidFill>
                <a:latin typeface="Century Gothic" pitchFamily="34" charset="0"/>
                <a:ea typeface="+mj-ea"/>
                <a:cs typeface="+mj-cs"/>
              </a:rPr>
              <a:t>Administración de usuarios</a:t>
            </a:r>
            <a:endParaRPr lang="es-MX" sz="3200" b="1" kern="0" dirty="0">
              <a:solidFill>
                <a:srgbClr val="00478E"/>
              </a:solidFill>
              <a:latin typeface="Century Gothic" pitchFamily="34" charset="0"/>
              <a:ea typeface="+mj-ea"/>
              <a:cs typeface="+mj-cs"/>
            </a:endParaRPr>
          </a:p>
        </p:txBody>
      </p:sp>
      <p:sp>
        <p:nvSpPr>
          <p:cNvPr id="18" name="Rectangle 2"/>
          <p:cNvSpPr txBox="1">
            <a:spLocks noChangeArrowheads="1"/>
          </p:cNvSpPr>
          <p:nvPr/>
        </p:nvSpPr>
        <p:spPr>
          <a:xfrm>
            <a:off x="118938" y="1196752"/>
            <a:ext cx="8773542" cy="784201"/>
          </a:xfrm>
          <a:prstGeom prst="rect">
            <a:avLst/>
          </a:prstGeom>
        </p:spPr>
        <p:txBody>
          <a:bodyPr/>
          <a:lstStyle/>
          <a:p>
            <a:pPr eaLnBrk="0" hangingPunct="0">
              <a:defRPr/>
            </a:pPr>
            <a:r>
              <a:rPr lang="es-MX" sz="2400" kern="0" dirty="0" smtClean="0">
                <a:solidFill>
                  <a:srgbClr val="00478E"/>
                </a:solidFill>
                <a:effectLst>
                  <a:outerShdw blurRad="38100" dist="38100" dir="2700000" algn="tl">
                    <a:srgbClr val="C0C0C0"/>
                  </a:outerShdw>
                </a:effectLst>
                <a:latin typeface="Century Gothic" pitchFamily="34" charset="0"/>
                <a:cs typeface="+mn-cs"/>
              </a:rPr>
              <a:t>Una vez registrado se debe de firmar mediante FIEL el movimiento realizado</a:t>
            </a:r>
            <a:endParaRPr lang="es-MX" sz="2400" kern="0" dirty="0">
              <a:solidFill>
                <a:srgbClr val="00478E"/>
              </a:solidFill>
              <a:effectLst>
                <a:outerShdw blurRad="38100" dist="38100" dir="2700000" algn="tl">
                  <a:srgbClr val="C0C0C0"/>
                </a:outerShdw>
              </a:effectLst>
              <a:latin typeface="Century Gothic" pitchFamily="34" charset="0"/>
              <a:ea typeface="+mj-ea"/>
              <a:cs typeface="+mj-cs"/>
            </a:endParaRPr>
          </a:p>
          <a:p>
            <a:pPr algn="ctr" eaLnBrk="0" hangingPunct="0">
              <a:defRPr/>
            </a:pPr>
            <a:endParaRPr lang="es-MX" sz="2400" kern="0" dirty="0">
              <a:solidFill>
                <a:srgbClr val="00478E"/>
              </a:solidFill>
              <a:effectLst>
                <a:outerShdw blurRad="38100" dist="38100" dir="2700000" algn="tl">
                  <a:srgbClr val="C0C0C0"/>
                </a:outerShdw>
              </a:effectLst>
              <a:latin typeface="Century Gothic" pitchFamily="34" charset="0"/>
              <a:ea typeface="+mj-ea"/>
              <a:cs typeface="+mj-cs"/>
            </a:endParaRPr>
          </a:p>
        </p:txBody>
      </p:sp>
      <p:pic>
        <p:nvPicPr>
          <p:cNvPr id="20" name="Picture 3"/>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11466" t="2510" r="12861" b="11438"/>
          <a:stretch/>
        </p:blipFill>
        <p:spPr bwMode="auto">
          <a:xfrm>
            <a:off x="323528" y="1988840"/>
            <a:ext cx="8280920" cy="42312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childTnLst>
                                </p:cTn>
                              </p:par>
                              <p:par>
                                <p:cTn id="8" presetID="47" presetClass="entr" presetSubtype="0" fill="hold" grpId="1"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1000"/>
                                        <p:tgtEl>
                                          <p:spTgt spid="12"/>
                                        </p:tgtEl>
                                      </p:cBhvr>
                                    </p:animEffect>
                                    <p:anim calcmode="lin" valueType="num">
                                      <p:cBhvr>
                                        <p:cTn id="11" dur="1000" fill="hold"/>
                                        <p:tgtEl>
                                          <p:spTgt spid="12"/>
                                        </p:tgtEl>
                                        <p:attrNameLst>
                                          <p:attrName>ppt_x</p:attrName>
                                        </p:attrNameLst>
                                      </p:cBhvr>
                                      <p:tavLst>
                                        <p:tav tm="0">
                                          <p:val>
                                            <p:strVal val="#ppt_x"/>
                                          </p:val>
                                        </p:tav>
                                        <p:tav tm="100000">
                                          <p:val>
                                            <p:strVal val="#ppt_x"/>
                                          </p:val>
                                        </p:tav>
                                      </p:tavLst>
                                    </p:anim>
                                    <p:anim calcmode="lin" valueType="num">
                                      <p:cBhvr>
                                        <p:cTn id="12" dur="1000" fill="hold"/>
                                        <p:tgtEl>
                                          <p:spTgt spid="12"/>
                                        </p:tgtEl>
                                        <p:attrNameLst>
                                          <p:attrName>ppt_y</p:attrName>
                                        </p:attrNameLst>
                                      </p:cBhvr>
                                      <p:tavLst>
                                        <p:tav tm="0">
                                          <p:val>
                                            <p:strVal val="#ppt_y-.1"/>
                                          </p:val>
                                        </p:tav>
                                        <p:tav tm="100000">
                                          <p:val>
                                            <p:strVal val="#ppt_y"/>
                                          </p:val>
                                        </p:tav>
                                      </p:tavLst>
                                    </p:anim>
                                  </p:childTnLst>
                                </p:cTn>
                              </p:par>
                              <p:par>
                                <p:cTn id="13" presetID="47" presetClass="entr" presetSubtype="0" fill="hold" grpId="2"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1000"/>
                                        <p:tgtEl>
                                          <p:spTgt spid="12"/>
                                        </p:tgtEl>
                                      </p:cBhvr>
                                    </p:animEffect>
                                    <p:anim calcmode="lin" valueType="num">
                                      <p:cBhvr>
                                        <p:cTn id="16" dur="1000" fill="hold"/>
                                        <p:tgtEl>
                                          <p:spTgt spid="12"/>
                                        </p:tgtEl>
                                        <p:attrNameLst>
                                          <p:attrName>ppt_x</p:attrName>
                                        </p:attrNameLst>
                                      </p:cBhvr>
                                      <p:tavLst>
                                        <p:tav tm="0">
                                          <p:val>
                                            <p:strVal val="#ppt_x"/>
                                          </p:val>
                                        </p:tav>
                                        <p:tav tm="100000">
                                          <p:val>
                                            <p:strVal val="#ppt_x"/>
                                          </p:val>
                                        </p:tav>
                                      </p:tavLst>
                                    </p:anim>
                                    <p:anim calcmode="lin" valueType="num">
                                      <p:cBhvr>
                                        <p:cTn id="17" dur="1000" fill="hold"/>
                                        <p:tgtEl>
                                          <p:spTgt spid="12"/>
                                        </p:tgtEl>
                                        <p:attrNameLst>
                                          <p:attrName>ppt_y</p:attrName>
                                        </p:attrNameLst>
                                      </p:cBhvr>
                                      <p:tavLst>
                                        <p:tav tm="0">
                                          <p:val>
                                            <p:strVal val="#ppt_y-.1"/>
                                          </p:val>
                                        </p:tav>
                                        <p:tav tm="100000">
                                          <p:val>
                                            <p:strVal val="#ppt_y"/>
                                          </p:val>
                                        </p:tav>
                                      </p:tavLst>
                                    </p:anim>
                                  </p:childTnLst>
                                </p:cTn>
                              </p:par>
                              <p:par>
                                <p:cTn id="18" presetID="47" presetClass="entr" presetSubtype="0" fill="hold" grpId="0" nodeType="with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1000" fill="hold"/>
                                        <p:tgtEl>
                                          <p:spTgt spid="18"/>
                                        </p:tgtEl>
                                        <p:attrNameLst>
                                          <p:attrName>ppt_y</p:attrName>
                                        </p:attrNameLst>
                                      </p:cBhvr>
                                      <p:tavLst>
                                        <p:tav tm="0">
                                          <p:val>
                                            <p:strVal val="#ppt_y-.1"/>
                                          </p:val>
                                        </p:tav>
                                        <p:tav tm="100000">
                                          <p:val>
                                            <p:strVal val="#ppt_y"/>
                                          </p:val>
                                        </p:tav>
                                      </p:tavLst>
                                    </p:anim>
                                  </p:childTnLst>
                                </p:cTn>
                              </p:par>
                              <p:par>
                                <p:cTn id="23" presetID="47" presetClass="entr" presetSubtype="0" fill="hold"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10 Conector recto"/>
          <p:cNvCxnSpPr/>
          <p:nvPr/>
        </p:nvCxnSpPr>
        <p:spPr>
          <a:xfrm rot="5400000">
            <a:off x="7786688" y="5572125"/>
            <a:ext cx="2571750"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3" name="12 Conector recto"/>
          <p:cNvCxnSpPr/>
          <p:nvPr/>
        </p:nvCxnSpPr>
        <p:spPr>
          <a:xfrm rot="5400000">
            <a:off x="7786687" y="5643563"/>
            <a:ext cx="24288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4" name="13 Conector recto"/>
          <p:cNvCxnSpPr/>
          <p:nvPr/>
        </p:nvCxnSpPr>
        <p:spPr>
          <a:xfrm rot="5400000">
            <a:off x="7858125" y="5786438"/>
            <a:ext cx="214312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5" name="14 Conector recto"/>
          <p:cNvCxnSpPr/>
          <p:nvPr/>
        </p:nvCxnSpPr>
        <p:spPr>
          <a:xfrm>
            <a:off x="5429250" y="6715125"/>
            <a:ext cx="3714750"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6" name="15 Conector recto"/>
          <p:cNvCxnSpPr/>
          <p:nvPr/>
        </p:nvCxnSpPr>
        <p:spPr>
          <a:xfrm>
            <a:off x="6143625" y="6643688"/>
            <a:ext cx="30003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7" name="16 Conector recto"/>
          <p:cNvCxnSpPr/>
          <p:nvPr/>
        </p:nvCxnSpPr>
        <p:spPr>
          <a:xfrm>
            <a:off x="6715125" y="6572250"/>
            <a:ext cx="24288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sp>
        <p:nvSpPr>
          <p:cNvPr id="18" name="Rectangle 2"/>
          <p:cNvSpPr txBox="1">
            <a:spLocks noChangeArrowheads="1"/>
          </p:cNvSpPr>
          <p:nvPr/>
        </p:nvSpPr>
        <p:spPr>
          <a:xfrm>
            <a:off x="0" y="0"/>
            <a:ext cx="9144000" cy="704850"/>
          </a:xfrm>
          <a:prstGeom prst="rect">
            <a:avLst/>
          </a:prstGeom>
        </p:spPr>
        <p:txBody>
          <a:bodyPr/>
          <a:lstStyle/>
          <a:p>
            <a:pPr algn="ctr" eaLnBrk="0" hangingPunct="0">
              <a:defRPr/>
            </a:pPr>
            <a:r>
              <a:rPr lang="es-MX" sz="2400" kern="0" dirty="0">
                <a:solidFill>
                  <a:srgbClr val="00478E"/>
                </a:solidFill>
                <a:effectLst>
                  <a:outerShdw blurRad="38100" dist="38100" dir="2700000" algn="tl">
                    <a:srgbClr val="C0C0C0"/>
                  </a:outerShdw>
                </a:effectLst>
                <a:latin typeface="Century Gothic" pitchFamily="34" charset="0"/>
                <a:cs typeface="+mn-cs"/>
              </a:rPr>
              <a:t>Almanza Villarreal Agencia Aduanal, S.C.</a:t>
            </a:r>
          </a:p>
          <a:p>
            <a:pPr algn="ctr" eaLnBrk="0" hangingPunct="0">
              <a:defRPr/>
            </a:pPr>
            <a:endParaRPr lang="es-MX" sz="2400" kern="0" dirty="0">
              <a:solidFill>
                <a:srgbClr val="00478E"/>
              </a:solidFill>
              <a:effectLst>
                <a:outerShdw blurRad="38100" dist="38100" dir="2700000" algn="tl">
                  <a:srgbClr val="C0C0C0"/>
                </a:outerShdw>
              </a:effectLst>
              <a:latin typeface="Century Gothic" pitchFamily="34" charset="0"/>
              <a:ea typeface="+mj-ea"/>
              <a:cs typeface="+mj-cs"/>
            </a:endParaRPr>
          </a:p>
          <a:p>
            <a:pPr algn="ctr" eaLnBrk="0" hangingPunct="0">
              <a:defRPr/>
            </a:pPr>
            <a:endParaRPr lang="es-MX" sz="2400" kern="0" dirty="0">
              <a:solidFill>
                <a:srgbClr val="00478E"/>
              </a:solidFill>
              <a:effectLst>
                <a:outerShdw blurRad="38100" dist="38100" dir="2700000" algn="tl">
                  <a:srgbClr val="C0C0C0"/>
                </a:outerShdw>
              </a:effectLst>
              <a:latin typeface="Century Gothic" pitchFamily="34" charset="0"/>
              <a:ea typeface="+mj-ea"/>
              <a:cs typeface="+mj-cs"/>
            </a:endParaRPr>
          </a:p>
        </p:txBody>
      </p:sp>
      <p:sp>
        <p:nvSpPr>
          <p:cNvPr id="24" name="TextBox 10"/>
          <p:cNvSpPr txBox="1"/>
          <p:nvPr/>
        </p:nvSpPr>
        <p:spPr>
          <a:xfrm>
            <a:off x="1143000" y="2500313"/>
            <a:ext cx="6781800" cy="1446212"/>
          </a:xfrm>
          <a:prstGeom prst="rect">
            <a:avLst/>
          </a:prstGeom>
          <a:noFill/>
        </p:spPr>
        <p:txBody>
          <a:bodyPr>
            <a:spAutoFit/>
          </a:bodyPr>
          <a:lstStyle/>
          <a:p>
            <a:pPr algn="ctr" eaLnBrk="0" fontAlgn="auto" hangingPunct="0">
              <a:spcBef>
                <a:spcPts val="0"/>
              </a:spcBef>
              <a:spcAft>
                <a:spcPts val="0"/>
              </a:spcAft>
              <a:defRPr/>
            </a:pPr>
            <a:r>
              <a:rPr lang="es-ES" sz="4400" b="1" dirty="0">
                <a:solidFill>
                  <a:schemeClr val="tx2">
                    <a:lumMod val="75000"/>
                  </a:schemeClr>
                </a:solidFill>
                <a:effectLst>
                  <a:outerShdw blurRad="38100" dist="38100" dir="2700000" algn="tl">
                    <a:srgbClr val="000000">
                      <a:alpha val="43137"/>
                    </a:srgbClr>
                  </a:outerShdw>
                </a:effectLst>
                <a:latin typeface="Century Gothic" pitchFamily="34" charset="0"/>
                <a:cs typeface="+mn-cs"/>
              </a:rPr>
              <a:t>VENTANILLA DIGITAL </a:t>
            </a:r>
            <a:r>
              <a:rPr lang="es-ES" sz="4400" b="1" dirty="0">
                <a:solidFill>
                  <a:schemeClr val="tx2">
                    <a:lumMod val="75000"/>
                  </a:schemeClr>
                </a:solidFill>
                <a:effectLst>
                  <a:outerShdw blurRad="38100" dist="38100" dir="2700000" algn="tl">
                    <a:srgbClr val="000000">
                      <a:alpha val="43137"/>
                    </a:srgbClr>
                  </a:outerShdw>
                </a:effectLst>
                <a:latin typeface="Century Gothic" pitchFamily="34" charset="0"/>
              </a:rPr>
              <a:t>GESTORIA</a:t>
            </a:r>
          </a:p>
        </p:txBody>
      </p:sp>
      <p:pic>
        <p:nvPicPr>
          <p:cNvPr id="26" name="Picture 2"/>
          <p:cNvPicPr>
            <a:picLocks noChangeAspect="1" noChangeArrowheads="1"/>
          </p:cNvPicPr>
          <p:nvPr/>
        </p:nvPicPr>
        <p:blipFill>
          <a:blip r:embed="rId2" cstate="print"/>
          <a:srcRect/>
          <a:stretch>
            <a:fillRect/>
          </a:stretch>
        </p:blipFill>
        <p:spPr bwMode="auto">
          <a:xfrm>
            <a:off x="3929063" y="4071938"/>
            <a:ext cx="1060450" cy="936625"/>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45" presetClass="entr" presetSubtype="0" fill="hold" nodeType="after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fade">
                                      <p:cBhvr>
                                        <p:cTn id="13" dur="2000"/>
                                        <p:tgtEl>
                                          <p:spTgt spid="26"/>
                                        </p:tgtEl>
                                      </p:cBhvr>
                                    </p:animEffect>
                                    <p:anim calcmode="lin" valueType="num">
                                      <p:cBhvr>
                                        <p:cTn id="14" dur="2000" fill="hold"/>
                                        <p:tgtEl>
                                          <p:spTgt spid="26"/>
                                        </p:tgtEl>
                                        <p:attrNameLst>
                                          <p:attrName>ppt_w</p:attrName>
                                        </p:attrNameLst>
                                      </p:cBhvr>
                                      <p:tavLst>
                                        <p:tav tm="0" fmla="#ppt_w*sin(2.5*pi*$)">
                                          <p:val>
                                            <p:fltVal val="0"/>
                                          </p:val>
                                        </p:tav>
                                        <p:tav tm="100000">
                                          <p:val>
                                            <p:fltVal val="1"/>
                                          </p:val>
                                        </p:tav>
                                      </p:tavLst>
                                    </p:anim>
                                    <p:anim calcmode="lin" valueType="num">
                                      <p:cBhvr>
                                        <p:cTn id="15" dur="2000" fill="hold"/>
                                        <p:tgtEl>
                                          <p:spTgt spid="2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10 Conector recto"/>
          <p:cNvCxnSpPr/>
          <p:nvPr/>
        </p:nvCxnSpPr>
        <p:spPr>
          <a:xfrm rot="5400000">
            <a:off x="7786688" y="5572125"/>
            <a:ext cx="2571750"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3" name="12 Conector recto"/>
          <p:cNvCxnSpPr/>
          <p:nvPr/>
        </p:nvCxnSpPr>
        <p:spPr>
          <a:xfrm rot="5400000">
            <a:off x="7786687" y="5643563"/>
            <a:ext cx="24288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4" name="13 Conector recto"/>
          <p:cNvCxnSpPr/>
          <p:nvPr/>
        </p:nvCxnSpPr>
        <p:spPr>
          <a:xfrm rot="5400000">
            <a:off x="7858125" y="5786438"/>
            <a:ext cx="214312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5" name="14 Conector recto"/>
          <p:cNvCxnSpPr/>
          <p:nvPr/>
        </p:nvCxnSpPr>
        <p:spPr>
          <a:xfrm>
            <a:off x="5429250" y="6715125"/>
            <a:ext cx="3714750"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6" name="15 Conector recto"/>
          <p:cNvCxnSpPr/>
          <p:nvPr/>
        </p:nvCxnSpPr>
        <p:spPr>
          <a:xfrm>
            <a:off x="6143625" y="6643688"/>
            <a:ext cx="30003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7" name="16 Conector recto"/>
          <p:cNvCxnSpPr/>
          <p:nvPr/>
        </p:nvCxnSpPr>
        <p:spPr>
          <a:xfrm>
            <a:off x="6715125" y="6572250"/>
            <a:ext cx="24288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sp>
        <p:nvSpPr>
          <p:cNvPr id="18" name="Rectangle 2"/>
          <p:cNvSpPr txBox="1">
            <a:spLocks noChangeArrowheads="1"/>
          </p:cNvSpPr>
          <p:nvPr/>
        </p:nvSpPr>
        <p:spPr>
          <a:xfrm>
            <a:off x="0" y="0"/>
            <a:ext cx="9144000" cy="704850"/>
          </a:xfrm>
          <a:prstGeom prst="rect">
            <a:avLst/>
          </a:prstGeom>
        </p:spPr>
        <p:txBody>
          <a:bodyPr/>
          <a:lstStyle/>
          <a:p>
            <a:pPr algn="ctr" eaLnBrk="0" hangingPunct="0">
              <a:defRPr/>
            </a:pPr>
            <a:r>
              <a:rPr lang="es-MX" sz="2400" kern="0" dirty="0">
                <a:solidFill>
                  <a:srgbClr val="00478E"/>
                </a:solidFill>
                <a:effectLst>
                  <a:outerShdw blurRad="38100" dist="38100" dir="2700000" algn="tl">
                    <a:srgbClr val="C0C0C0"/>
                  </a:outerShdw>
                </a:effectLst>
                <a:latin typeface="Century Gothic" pitchFamily="34" charset="0"/>
                <a:cs typeface="+mn-cs"/>
              </a:rPr>
              <a:t>Almanza Villarreal Agencia Aduanal, S.C.</a:t>
            </a:r>
          </a:p>
          <a:p>
            <a:pPr algn="ctr" eaLnBrk="0" hangingPunct="0">
              <a:defRPr/>
            </a:pPr>
            <a:endParaRPr lang="es-MX" sz="2400" kern="0" dirty="0">
              <a:solidFill>
                <a:srgbClr val="00478E"/>
              </a:solidFill>
              <a:effectLst>
                <a:outerShdw blurRad="38100" dist="38100" dir="2700000" algn="tl">
                  <a:srgbClr val="C0C0C0"/>
                </a:outerShdw>
              </a:effectLst>
              <a:latin typeface="Century Gothic" pitchFamily="34" charset="0"/>
              <a:ea typeface="+mj-ea"/>
              <a:cs typeface="+mj-cs"/>
            </a:endParaRPr>
          </a:p>
          <a:p>
            <a:pPr algn="ctr" eaLnBrk="0" hangingPunct="0">
              <a:defRPr/>
            </a:pPr>
            <a:endParaRPr lang="es-MX" sz="2400" kern="0" dirty="0">
              <a:solidFill>
                <a:srgbClr val="00478E"/>
              </a:solidFill>
              <a:effectLst>
                <a:outerShdw blurRad="38100" dist="38100" dir="2700000" algn="tl">
                  <a:srgbClr val="C0C0C0"/>
                </a:outerShdw>
              </a:effectLst>
              <a:latin typeface="Century Gothic" pitchFamily="34" charset="0"/>
              <a:ea typeface="+mj-ea"/>
              <a:cs typeface="+mj-cs"/>
            </a:endParaRPr>
          </a:p>
        </p:txBody>
      </p:sp>
      <p:sp>
        <p:nvSpPr>
          <p:cNvPr id="12" name="11 Rectángulo"/>
          <p:cNvSpPr/>
          <p:nvPr/>
        </p:nvSpPr>
        <p:spPr>
          <a:xfrm>
            <a:off x="642938" y="1311275"/>
            <a:ext cx="8143875" cy="4832350"/>
          </a:xfrm>
          <a:prstGeom prst="rect">
            <a:avLst/>
          </a:prstGeom>
        </p:spPr>
        <p:txBody>
          <a:bodyPr>
            <a:spAutoFit/>
          </a:bodyPr>
          <a:lstStyle/>
          <a:p>
            <a:pPr eaLnBrk="0" hangingPunct="0">
              <a:buFont typeface="Arial" pitchFamily="34" charset="0"/>
              <a:buChar char="•"/>
              <a:defRPr/>
            </a:pPr>
            <a:r>
              <a:rPr lang="es-MX" sz="2200" b="1" kern="0" dirty="0">
                <a:solidFill>
                  <a:srgbClr val="003D7A"/>
                </a:solidFill>
                <a:latin typeface="+mn-lt"/>
              </a:rPr>
              <a:t>Ventanilla Digital</a:t>
            </a:r>
          </a:p>
          <a:p>
            <a:pPr eaLnBrk="0" hangingPunct="0">
              <a:defRPr/>
            </a:pPr>
            <a:r>
              <a:rPr lang="es-MX" sz="2200" kern="0" dirty="0">
                <a:solidFill>
                  <a:srgbClr val="003D7A"/>
                </a:solidFill>
                <a:latin typeface="+mn-lt"/>
              </a:rPr>
              <a:t>         -Administración de usuarios</a:t>
            </a:r>
          </a:p>
          <a:p>
            <a:pPr eaLnBrk="0" hangingPunct="0">
              <a:defRPr/>
            </a:pPr>
            <a:r>
              <a:rPr lang="es-MX" sz="2200" kern="0" dirty="0">
                <a:solidFill>
                  <a:srgbClr val="003D7A"/>
                </a:solidFill>
                <a:latin typeface="+mn-lt"/>
              </a:rPr>
              <a:t>         -Gestoría</a:t>
            </a:r>
          </a:p>
          <a:p>
            <a:pPr eaLnBrk="0" hangingPunct="0">
              <a:defRPr/>
            </a:pPr>
            <a:r>
              <a:rPr lang="es-MX" sz="2200" kern="0" dirty="0">
                <a:solidFill>
                  <a:srgbClr val="003D7A"/>
                </a:solidFill>
                <a:latin typeface="+mn-lt"/>
              </a:rPr>
              <a:t>         -Despacho Aduanero</a:t>
            </a:r>
          </a:p>
          <a:p>
            <a:pPr eaLnBrk="0" hangingPunct="0">
              <a:buFont typeface="Arial" pitchFamily="34" charset="0"/>
              <a:buChar char="•"/>
              <a:defRPr/>
            </a:pPr>
            <a:r>
              <a:rPr lang="es-MX" sz="2200" b="1" kern="0" dirty="0">
                <a:solidFill>
                  <a:srgbClr val="003D7A"/>
                </a:solidFill>
                <a:latin typeface="+mn-lt"/>
              </a:rPr>
              <a:t>RCGMCE 2011</a:t>
            </a:r>
          </a:p>
          <a:p>
            <a:pPr eaLnBrk="0" hangingPunct="0">
              <a:defRPr/>
            </a:pPr>
            <a:r>
              <a:rPr lang="es-MX" sz="2200" b="1" kern="0" dirty="0">
                <a:solidFill>
                  <a:srgbClr val="003D7A"/>
                </a:solidFill>
                <a:latin typeface="+mn-lt"/>
              </a:rPr>
              <a:t>       </a:t>
            </a:r>
            <a:r>
              <a:rPr lang="es-MX" sz="2200" kern="0" dirty="0">
                <a:solidFill>
                  <a:srgbClr val="003D7A"/>
                </a:solidFill>
                <a:latin typeface="+mn-lt"/>
              </a:rPr>
              <a:t> -Identificadores</a:t>
            </a:r>
          </a:p>
          <a:p>
            <a:pPr eaLnBrk="0" hangingPunct="0">
              <a:buFont typeface="Arial" pitchFamily="34" charset="0"/>
              <a:buChar char="•"/>
              <a:defRPr/>
            </a:pPr>
            <a:r>
              <a:rPr lang="es-MX" sz="2200" b="1" kern="0" dirty="0">
                <a:solidFill>
                  <a:srgbClr val="003D7A"/>
                </a:solidFill>
                <a:latin typeface="+mn-lt"/>
              </a:rPr>
              <a:t>Actualización de Contribuciones y Aprovechamientos</a:t>
            </a:r>
          </a:p>
          <a:p>
            <a:pPr eaLnBrk="0" hangingPunct="0">
              <a:defRPr/>
            </a:pPr>
            <a:r>
              <a:rPr lang="es-MX" sz="2200" kern="0" dirty="0">
                <a:solidFill>
                  <a:srgbClr val="003D7A"/>
                </a:solidFill>
                <a:latin typeface="+mn-lt"/>
              </a:rPr>
              <a:t>       -Multas </a:t>
            </a:r>
          </a:p>
          <a:p>
            <a:pPr eaLnBrk="0" hangingPunct="0">
              <a:defRPr/>
            </a:pPr>
            <a:r>
              <a:rPr lang="es-MX" sz="2200" kern="0" dirty="0">
                <a:solidFill>
                  <a:srgbClr val="003D7A"/>
                </a:solidFill>
                <a:latin typeface="+mn-lt"/>
              </a:rPr>
              <a:t>       -DTA</a:t>
            </a:r>
          </a:p>
          <a:p>
            <a:pPr eaLnBrk="0" hangingPunct="0">
              <a:defRPr/>
            </a:pPr>
            <a:r>
              <a:rPr lang="es-MX" sz="2200" kern="0" dirty="0">
                <a:solidFill>
                  <a:srgbClr val="003D7A"/>
                </a:solidFill>
                <a:latin typeface="+mn-lt"/>
              </a:rPr>
              <a:t>       -</a:t>
            </a:r>
            <a:r>
              <a:rPr lang="es-MX" sz="2200" kern="0" dirty="0" err="1">
                <a:solidFill>
                  <a:srgbClr val="003D7A"/>
                </a:solidFill>
                <a:latin typeface="+mn-lt"/>
              </a:rPr>
              <a:t>Prevalidación</a:t>
            </a:r>
            <a:endParaRPr lang="es-MX" sz="2200" kern="0" dirty="0">
              <a:solidFill>
                <a:srgbClr val="003D7A"/>
              </a:solidFill>
              <a:latin typeface="+mn-lt"/>
            </a:endParaRPr>
          </a:p>
          <a:p>
            <a:pPr eaLnBrk="0" hangingPunct="0">
              <a:buFont typeface="Arial" pitchFamily="34" charset="0"/>
              <a:buChar char="•"/>
              <a:defRPr/>
            </a:pPr>
            <a:r>
              <a:rPr lang="es-MX" sz="2200" b="1" kern="0" dirty="0">
                <a:solidFill>
                  <a:srgbClr val="003D7A"/>
                </a:solidFill>
                <a:latin typeface="+mn-lt"/>
              </a:rPr>
              <a:t>Modificaciones a la TIGIE</a:t>
            </a:r>
          </a:p>
          <a:p>
            <a:pPr eaLnBrk="0" hangingPunct="0">
              <a:buFont typeface="Arial" pitchFamily="34" charset="0"/>
              <a:buChar char="•"/>
              <a:defRPr/>
            </a:pPr>
            <a:r>
              <a:rPr lang="es-MX" sz="2200" b="1" kern="0" dirty="0">
                <a:solidFill>
                  <a:srgbClr val="003D7A"/>
                </a:solidFill>
                <a:latin typeface="+mn-lt"/>
              </a:rPr>
              <a:t>PROSEC</a:t>
            </a:r>
          </a:p>
          <a:p>
            <a:pPr eaLnBrk="0" hangingPunct="0">
              <a:buFont typeface="Arial" pitchFamily="34" charset="0"/>
              <a:buChar char="•"/>
              <a:defRPr/>
            </a:pPr>
            <a:r>
              <a:rPr lang="es-MX" sz="2200" b="1" kern="0" dirty="0">
                <a:solidFill>
                  <a:srgbClr val="003D7A"/>
                </a:solidFill>
                <a:latin typeface="+mn-lt"/>
              </a:rPr>
              <a:t>Manifestación de Valor</a:t>
            </a:r>
          </a:p>
          <a:p>
            <a:pPr eaLnBrk="0" hangingPunct="0">
              <a:buFont typeface="Arial" pitchFamily="34" charset="0"/>
              <a:buChar char="•"/>
              <a:defRPr/>
            </a:pPr>
            <a:r>
              <a:rPr lang="es-MX" sz="2200" b="1" kern="0" dirty="0">
                <a:solidFill>
                  <a:srgbClr val="003D7A"/>
                </a:solidFill>
                <a:latin typeface="+mn-lt"/>
              </a:rPr>
              <a:t>NEEC</a:t>
            </a:r>
          </a:p>
        </p:txBody>
      </p:sp>
      <p:sp>
        <p:nvSpPr>
          <p:cNvPr id="19" name="18 CuadroTexto"/>
          <p:cNvSpPr txBox="1"/>
          <p:nvPr/>
        </p:nvSpPr>
        <p:spPr>
          <a:xfrm>
            <a:off x="2214563" y="428625"/>
            <a:ext cx="4357687" cy="1077913"/>
          </a:xfrm>
          <a:prstGeom prst="rect">
            <a:avLst/>
          </a:prstGeom>
          <a:noFill/>
        </p:spPr>
        <p:txBody>
          <a:bodyPr>
            <a:spAutoFit/>
          </a:bodyPr>
          <a:lstStyle/>
          <a:p>
            <a:pPr algn="ctr">
              <a:defRPr/>
            </a:pPr>
            <a:r>
              <a:rPr lang="es-MX" sz="3200" b="1" kern="0" dirty="0">
                <a:solidFill>
                  <a:srgbClr val="003D7A"/>
                </a:solidFill>
                <a:latin typeface="+mn-lt"/>
              </a:rPr>
              <a:t>TEMARIO</a:t>
            </a:r>
          </a:p>
          <a:p>
            <a:pPr algn="ctr">
              <a:defRPr/>
            </a:pPr>
            <a:endParaRPr lang="es-MX" sz="3200" dirty="0">
              <a:latin typeface="+mn-lt"/>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47" presetClass="entr" presetSubtype="0" fill="hold" nodeType="afterEffect">
                                  <p:stCondLst>
                                    <p:cond delay="0"/>
                                  </p:stCondLst>
                                  <p:childTnLst>
                                    <p:set>
                                      <p:cBhvr>
                                        <p:cTn id="12" dur="1" fill="hold">
                                          <p:stCondLst>
                                            <p:cond delay="0"/>
                                          </p:stCondLst>
                                        </p:cTn>
                                        <p:tgtEl>
                                          <p:spTgt spid="12">
                                            <p:txEl>
                                              <p:pRg st="0" end="0"/>
                                            </p:txEl>
                                          </p:spTgt>
                                        </p:tgtEl>
                                        <p:attrNameLst>
                                          <p:attrName>style.visibility</p:attrName>
                                        </p:attrNameLst>
                                      </p:cBhvr>
                                      <p:to>
                                        <p:strVal val="visible"/>
                                      </p:to>
                                    </p:set>
                                    <p:animEffect transition="in" filter="fade">
                                      <p:cBhvr>
                                        <p:cTn id="13" dur="500"/>
                                        <p:tgtEl>
                                          <p:spTgt spid="12">
                                            <p:txEl>
                                              <p:pRg st="0" end="0"/>
                                            </p:txEl>
                                          </p:spTgt>
                                        </p:tgtEl>
                                      </p:cBhvr>
                                    </p:animEffect>
                                    <p:anim calcmode="lin" valueType="num">
                                      <p:cBhvr>
                                        <p:cTn id="14"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15" dur="5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16" fill="hold" nodeType="afterGroup">
                            <p:stCondLst>
                              <p:cond delay="1500"/>
                            </p:stCondLst>
                            <p:childTnLst>
                              <p:par>
                                <p:cTn id="17" presetID="47" presetClass="entr" presetSubtype="0" fill="hold" nodeType="afterEffect">
                                  <p:stCondLst>
                                    <p:cond delay="0"/>
                                  </p:stCondLst>
                                  <p:childTnLst>
                                    <p:set>
                                      <p:cBhvr>
                                        <p:cTn id="18" dur="1" fill="hold">
                                          <p:stCondLst>
                                            <p:cond delay="0"/>
                                          </p:stCondLst>
                                        </p:cTn>
                                        <p:tgtEl>
                                          <p:spTgt spid="12">
                                            <p:txEl>
                                              <p:pRg st="1" end="1"/>
                                            </p:txEl>
                                          </p:spTgt>
                                        </p:tgtEl>
                                        <p:attrNameLst>
                                          <p:attrName>style.visibility</p:attrName>
                                        </p:attrNameLst>
                                      </p:cBhvr>
                                      <p:to>
                                        <p:strVal val="visible"/>
                                      </p:to>
                                    </p:set>
                                    <p:animEffect transition="in" filter="fade">
                                      <p:cBhvr>
                                        <p:cTn id="19" dur="500"/>
                                        <p:tgtEl>
                                          <p:spTgt spid="12">
                                            <p:txEl>
                                              <p:pRg st="1" end="1"/>
                                            </p:txEl>
                                          </p:spTgt>
                                        </p:tgtEl>
                                      </p:cBhvr>
                                    </p:animEffect>
                                    <p:anim calcmode="lin" valueType="num">
                                      <p:cBhvr>
                                        <p:cTn id="20"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21" dur="5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22" fill="hold" nodeType="afterGroup">
                            <p:stCondLst>
                              <p:cond delay="2000"/>
                            </p:stCondLst>
                            <p:childTnLst>
                              <p:par>
                                <p:cTn id="23" presetID="47" presetClass="entr" presetSubtype="0" fill="hold" nodeType="afterEffect">
                                  <p:stCondLst>
                                    <p:cond delay="0"/>
                                  </p:stCondLst>
                                  <p:childTnLst>
                                    <p:set>
                                      <p:cBhvr>
                                        <p:cTn id="24" dur="1" fill="hold">
                                          <p:stCondLst>
                                            <p:cond delay="0"/>
                                          </p:stCondLst>
                                        </p:cTn>
                                        <p:tgtEl>
                                          <p:spTgt spid="12">
                                            <p:txEl>
                                              <p:pRg st="2" end="2"/>
                                            </p:txEl>
                                          </p:spTgt>
                                        </p:tgtEl>
                                        <p:attrNameLst>
                                          <p:attrName>style.visibility</p:attrName>
                                        </p:attrNameLst>
                                      </p:cBhvr>
                                      <p:to>
                                        <p:strVal val="visible"/>
                                      </p:to>
                                    </p:set>
                                    <p:animEffect transition="in" filter="fade">
                                      <p:cBhvr>
                                        <p:cTn id="25" dur="500"/>
                                        <p:tgtEl>
                                          <p:spTgt spid="12">
                                            <p:txEl>
                                              <p:pRg st="2" end="2"/>
                                            </p:txEl>
                                          </p:spTgt>
                                        </p:tgtEl>
                                      </p:cBhvr>
                                    </p:animEffect>
                                    <p:anim calcmode="lin" valueType="num">
                                      <p:cBhvr>
                                        <p:cTn id="26"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27" dur="5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28" fill="hold" nodeType="afterGroup">
                            <p:stCondLst>
                              <p:cond delay="2500"/>
                            </p:stCondLst>
                            <p:childTnLst>
                              <p:par>
                                <p:cTn id="29" presetID="47" presetClass="entr" presetSubtype="0" fill="hold" nodeType="afterEffect">
                                  <p:stCondLst>
                                    <p:cond delay="0"/>
                                  </p:stCondLst>
                                  <p:childTnLst>
                                    <p:set>
                                      <p:cBhvr>
                                        <p:cTn id="30" dur="1" fill="hold">
                                          <p:stCondLst>
                                            <p:cond delay="0"/>
                                          </p:stCondLst>
                                        </p:cTn>
                                        <p:tgtEl>
                                          <p:spTgt spid="12">
                                            <p:txEl>
                                              <p:pRg st="3" end="3"/>
                                            </p:txEl>
                                          </p:spTgt>
                                        </p:tgtEl>
                                        <p:attrNameLst>
                                          <p:attrName>style.visibility</p:attrName>
                                        </p:attrNameLst>
                                      </p:cBhvr>
                                      <p:to>
                                        <p:strVal val="visible"/>
                                      </p:to>
                                    </p:set>
                                    <p:animEffect transition="in" filter="fade">
                                      <p:cBhvr>
                                        <p:cTn id="31" dur="500"/>
                                        <p:tgtEl>
                                          <p:spTgt spid="12">
                                            <p:txEl>
                                              <p:pRg st="3" end="3"/>
                                            </p:txEl>
                                          </p:spTgt>
                                        </p:tgtEl>
                                      </p:cBhvr>
                                    </p:animEffect>
                                    <p:anim calcmode="lin" valueType="num">
                                      <p:cBhvr>
                                        <p:cTn id="32"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p:cTn id="33" dur="500" fill="hold"/>
                                        <p:tgtEl>
                                          <p:spTgt spid="12">
                                            <p:txEl>
                                              <p:pRg st="3" end="3"/>
                                            </p:txEl>
                                          </p:spTgt>
                                        </p:tgtEl>
                                        <p:attrNameLst>
                                          <p:attrName>ppt_y</p:attrName>
                                        </p:attrNameLst>
                                      </p:cBhvr>
                                      <p:tavLst>
                                        <p:tav tm="0">
                                          <p:val>
                                            <p:strVal val="#ppt_y-.1"/>
                                          </p:val>
                                        </p:tav>
                                        <p:tav tm="100000">
                                          <p:val>
                                            <p:strVal val="#ppt_y"/>
                                          </p:val>
                                        </p:tav>
                                      </p:tavLst>
                                    </p:anim>
                                  </p:childTnLst>
                                </p:cTn>
                              </p:par>
                            </p:childTnLst>
                          </p:cTn>
                        </p:par>
                        <p:par>
                          <p:cTn id="34" fill="hold" nodeType="afterGroup">
                            <p:stCondLst>
                              <p:cond delay="3000"/>
                            </p:stCondLst>
                            <p:childTnLst>
                              <p:par>
                                <p:cTn id="35" presetID="47" presetClass="entr" presetSubtype="0" fill="hold" nodeType="afterEffect">
                                  <p:stCondLst>
                                    <p:cond delay="0"/>
                                  </p:stCondLst>
                                  <p:childTnLst>
                                    <p:set>
                                      <p:cBhvr>
                                        <p:cTn id="36" dur="1" fill="hold">
                                          <p:stCondLst>
                                            <p:cond delay="0"/>
                                          </p:stCondLst>
                                        </p:cTn>
                                        <p:tgtEl>
                                          <p:spTgt spid="12">
                                            <p:txEl>
                                              <p:pRg st="4" end="4"/>
                                            </p:txEl>
                                          </p:spTgt>
                                        </p:tgtEl>
                                        <p:attrNameLst>
                                          <p:attrName>style.visibility</p:attrName>
                                        </p:attrNameLst>
                                      </p:cBhvr>
                                      <p:to>
                                        <p:strVal val="visible"/>
                                      </p:to>
                                    </p:set>
                                    <p:animEffect transition="in" filter="fade">
                                      <p:cBhvr>
                                        <p:cTn id="37" dur="500"/>
                                        <p:tgtEl>
                                          <p:spTgt spid="12">
                                            <p:txEl>
                                              <p:pRg st="4" end="4"/>
                                            </p:txEl>
                                          </p:spTgt>
                                        </p:tgtEl>
                                      </p:cBhvr>
                                    </p:animEffect>
                                    <p:anim calcmode="lin" valueType="num">
                                      <p:cBhvr>
                                        <p:cTn id="38" dur="500" fill="hold"/>
                                        <p:tgtEl>
                                          <p:spTgt spid="12">
                                            <p:txEl>
                                              <p:pRg st="4" end="4"/>
                                            </p:txEl>
                                          </p:spTgt>
                                        </p:tgtEl>
                                        <p:attrNameLst>
                                          <p:attrName>ppt_x</p:attrName>
                                        </p:attrNameLst>
                                      </p:cBhvr>
                                      <p:tavLst>
                                        <p:tav tm="0">
                                          <p:val>
                                            <p:strVal val="#ppt_x"/>
                                          </p:val>
                                        </p:tav>
                                        <p:tav tm="100000">
                                          <p:val>
                                            <p:strVal val="#ppt_x"/>
                                          </p:val>
                                        </p:tav>
                                      </p:tavLst>
                                    </p:anim>
                                    <p:anim calcmode="lin" valueType="num">
                                      <p:cBhvr>
                                        <p:cTn id="39" dur="500" fill="hold"/>
                                        <p:tgtEl>
                                          <p:spTgt spid="12">
                                            <p:txEl>
                                              <p:pRg st="4" end="4"/>
                                            </p:txEl>
                                          </p:spTgt>
                                        </p:tgtEl>
                                        <p:attrNameLst>
                                          <p:attrName>ppt_y</p:attrName>
                                        </p:attrNameLst>
                                      </p:cBhvr>
                                      <p:tavLst>
                                        <p:tav tm="0">
                                          <p:val>
                                            <p:strVal val="#ppt_y-.1"/>
                                          </p:val>
                                        </p:tav>
                                        <p:tav tm="100000">
                                          <p:val>
                                            <p:strVal val="#ppt_y"/>
                                          </p:val>
                                        </p:tav>
                                      </p:tavLst>
                                    </p:anim>
                                  </p:childTnLst>
                                </p:cTn>
                              </p:par>
                            </p:childTnLst>
                          </p:cTn>
                        </p:par>
                        <p:par>
                          <p:cTn id="40" fill="hold" nodeType="afterGroup">
                            <p:stCondLst>
                              <p:cond delay="3500"/>
                            </p:stCondLst>
                            <p:childTnLst>
                              <p:par>
                                <p:cTn id="41" presetID="47" presetClass="entr" presetSubtype="0" fill="hold" nodeType="afterEffect">
                                  <p:stCondLst>
                                    <p:cond delay="0"/>
                                  </p:stCondLst>
                                  <p:childTnLst>
                                    <p:set>
                                      <p:cBhvr>
                                        <p:cTn id="42" dur="1" fill="hold">
                                          <p:stCondLst>
                                            <p:cond delay="0"/>
                                          </p:stCondLst>
                                        </p:cTn>
                                        <p:tgtEl>
                                          <p:spTgt spid="12">
                                            <p:txEl>
                                              <p:pRg st="5" end="5"/>
                                            </p:txEl>
                                          </p:spTgt>
                                        </p:tgtEl>
                                        <p:attrNameLst>
                                          <p:attrName>style.visibility</p:attrName>
                                        </p:attrNameLst>
                                      </p:cBhvr>
                                      <p:to>
                                        <p:strVal val="visible"/>
                                      </p:to>
                                    </p:set>
                                    <p:animEffect transition="in" filter="fade">
                                      <p:cBhvr>
                                        <p:cTn id="43" dur="500"/>
                                        <p:tgtEl>
                                          <p:spTgt spid="12">
                                            <p:txEl>
                                              <p:pRg st="5" end="5"/>
                                            </p:txEl>
                                          </p:spTgt>
                                        </p:tgtEl>
                                      </p:cBhvr>
                                    </p:animEffect>
                                    <p:anim calcmode="lin" valueType="num">
                                      <p:cBhvr>
                                        <p:cTn id="44" dur="500" fill="hold"/>
                                        <p:tgtEl>
                                          <p:spTgt spid="12">
                                            <p:txEl>
                                              <p:pRg st="5" end="5"/>
                                            </p:txEl>
                                          </p:spTgt>
                                        </p:tgtEl>
                                        <p:attrNameLst>
                                          <p:attrName>ppt_x</p:attrName>
                                        </p:attrNameLst>
                                      </p:cBhvr>
                                      <p:tavLst>
                                        <p:tav tm="0">
                                          <p:val>
                                            <p:strVal val="#ppt_x"/>
                                          </p:val>
                                        </p:tav>
                                        <p:tav tm="100000">
                                          <p:val>
                                            <p:strVal val="#ppt_x"/>
                                          </p:val>
                                        </p:tav>
                                      </p:tavLst>
                                    </p:anim>
                                    <p:anim calcmode="lin" valueType="num">
                                      <p:cBhvr>
                                        <p:cTn id="45" dur="500" fill="hold"/>
                                        <p:tgtEl>
                                          <p:spTgt spid="12">
                                            <p:txEl>
                                              <p:pRg st="5" end="5"/>
                                            </p:txEl>
                                          </p:spTgt>
                                        </p:tgtEl>
                                        <p:attrNameLst>
                                          <p:attrName>ppt_y</p:attrName>
                                        </p:attrNameLst>
                                      </p:cBhvr>
                                      <p:tavLst>
                                        <p:tav tm="0">
                                          <p:val>
                                            <p:strVal val="#ppt_y-.1"/>
                                          </p:val>
                                        </p:tav>
                                        <p:tav tm="100000">
                                          <p:val>
                                            <p:strVal val="#ppt_y"/>
                                          </p:val>
                                        </p:tav>
                                      </p:tavLst>
                                    </p:anim>
                                  </p:childTnLst>
                                </p:cTn>
                              </p:par>
                            </p:childTnLst>
                          </p:cTn>
                        </p:par>
                        <p:par>
                          <p:cTn id="46" fill="hold" nodeType="afterGroup">
                            <p:stCondLst>
                              <p:cond delay="4000"/>
                            </p:stCondLst>
                            <p:childTnLst>
                              <p:par>
                                <p:cTn id="47" presetID="47" presetClass="entr" presetSubtype="0" fill="hold" nodeType="afterEffect">
                                  <p:stCondLst>
                                    <p:cond delay="0"/>
                                  </p:stCondLst>
                                  <p:childTnLst>
                                    <p:set>
                                      <p:cBhvr>
                                        <p:cTn id="48" dur="1" fill="hold">
                                          <p:stCondLst>
                                            <p:cond delay="0"/>
                                          </p:stCondLst>
                                        </p:cTn>
                                        <p:tgtEl>
                                          <p:spTgt spid="12">
                                            <p:txEl>
                                              <p:pRg st="6" end="6"/>
                                            </p:txEl>
                                          </p:spTgt>
                                        </p:tgtEl>
                                        <p:attrNameLst>
                                          <p:attrName>style.visibility</p:attrName>
                                        </p:attrNameLst>
                                      </p:cBhvr>
                                      <p:to>
                                        <p:strVal val="visible"/>
                                      </p:to>
                                    </p:set>
                                    <p:animEffect transition="in" filter="fade">
                                      <p:cBhvr>
                                        <p:cTn id="49" dur="500"/>
                                        <p:tgtEl>
                                          <p:spTgt spid="12">
                                            <p:txEl>
                                              <p:pRg st="6" end="6"/>
                                            </p:txEl>
                                          </p:spTgt>
                                        </p:tgtEl>
                                      </p:cBhvr>
                                    </p:animEffect>
                                    <p:anim calcmode="lin" valueType="num">
                                      <p:cBhvr>
                                        <p:cTn id="50" dur="500" fill="hold"/>
                                        <p:tgtEl>
                                          <p:spTgt spid="12">
                                            <p:txEl>
                                              <p:pRg st="6" end="6"/>
                                            </p:txEl>
                                          </p:spTgt>
                                        </p:tgtEl>
                                        <p:attrNameLst>
                                          <p:attrName>ppt_x</p:attrName>
                                        </p:attrNameLst>
                                      </p:cBhvr>
                                      <p:tavLst>
                                        <p:tav tm="0">
                                          <p:val>
                                            <p:strVal val="#ppt_x"/>
                                          </p:val>
                                        </p:tav>
                                        <p:tav tm="100000">
                                          <p:val>
                                            <p:strVal val="#ppt_x"/>
                                          </p:val>
                                        </p:tav>
                                      </p:tavLst>
                                    </p:anim>
                                    <p:anim calcmode="lin" valueType="num">
                                      <p:cBhvr>
                                        <p:cTn id="51" dur="500" fill="hold"/>
                                        <p:tgtEl>
                                          <p:spTgt spid="12">
                                            <p:txEl>
                                              <p:pRg st="6" end="6"/>
                                            </p:txEl>
                                          </p:spTgt>
                                        </p:tgtEl>
                                        <p:attrNameLst>
                                          <p:attrName>ppt_y</p:attrName>
                                        </p:attrNameLst>
                                      </p:cBhvr>
                                      <p:tavLst>
                                        <p:tav tm="0">
                                          <p:val>
                                            <p:strVal val="#ppt_y-.1"/>
                                          </p:val>
                                        </p:tav>
                                        <p:tav tm="100000">
                                          <p:val>
                                            <p:strVal val="#ppt_y"/>
                                          </p:val>
                                        </p:tav>
                                      </p:tavLst>
                                    </p:anim>
                                  </p:childTnLst>
                                </p:cTn>
                              </p:par>
                            </p:childTnLst>
                          </p:cTn>
                        </p:par>
                        <p:par>
                          <p:cTn id="52" fill="hold" nodeType="afterGroup">
                            <p:stCondLst>
                              <p:cond delay="4500"/>
                            </p:stCondLst>
                            <p:childTnLst>
                              <p:par>
                                <p:cTn id="53" presetID="47" presetClass="entr" presetSubtype="0" fill="hold" nodeType="afterEffect">
                                  <p:stCondLst>
                                    <p:cond delay="0"/>
                                  </p:stCondLst>
                                  <p:childTnLst>
                                    <p:set>
                                      <p:cBhvr>
                                        <p:cTn id="54" dur="1" fill="hold">
                                          <p:stCondLst>
                                            <p:cond delay="0"/>
                                          </p:stCondLst>
                                        </p:cTn>
                                        <p:tgtEl>
                                          <p:spTgt spid="12">
                                            <p:txEl>
                                              <p:pRg st="7" end="7"/>
                                            </p:txEl>
                                          </p:spTgt>
                                        </p:tgtEl>
                                        <p:attrNameLst>
                                          <p:attrName>style.visibility</p:attrName>
                                        </p:attrNameLst>
                                      </p:cBhvr>
                                      <p:to>
                                        <p:strVal val="visible"/>
                                      </p:to>
                                    </p:set>
                                    <p:animEffect transition="in" filter="fade">
                                      <p:cBhvr>
                                        <p:cTn id="55" dur="500"/>
                                        <p:tgtEl>
                                          <p:spTgt spid="12">
                                            <p:txEl>
                                              <p:pRg st="7" end="7"/>
                                            </p:txEl>
                                          </p:spTgt>
                                        </p:tgtEl>
                                      </p:cBhvr>
                                    </p:animEffect>
                                    <p:anim calcmode="lin" valueType="num">
                                      <p:cBhvr>
                                        <p:cTn id="56" dur="500" fill="hold"/>
                                        <p:tgtEl>
                                          <p:spTgt spid="12">
                                            <p:txEl>
                                              <p:pRg st="7" end="7"/>
                                            </p:txEl>
                                          </p:spTgt>
                                        </p:tgtEl>
                                        <p:attrNameLst>
                                          <p:attrName>ppt_x</p:attrName>
                                        </p:attrNameLst>
                                      </p:cBhvr>
                                      <p:tavLst>
                                        <p:tav tm="0">
                                          <p:val>
                                            <p:strVal val="#ppt_x"/>
                                          </p:val>
                                        </p:tav>
                                        <p:tav tm="100000">
                                          <p:val>
                                            <p:strVal val="#ppt_x"/>
                                          </p:val>
                                        </p:tav>
                                      </p:tavLst>
                                    </p:anim>
                                    <p:anim calcmode="lin" valueType="num">
                                      <p:cBhvr>
                                        <p:cTn id="57" dur="500" fill="hold"/>
                                        <p:tgtEl>
                                          <p:spTgt spid="12">
                                            <p:txEl>
                                              <p:pRg st="7" end="7"/>
                                            </p:txEl>
                                          </p:spTgt>
                                        </p:tgtEl>
                                        <p:attrNameLst>
                                          <p:attrName>ppt_y</p:attrName>
                                        </p:attrNameLst>
                                      </p:cBhvr>
                                      <p:tavLst>
                                        <p:tav tm="0">
                                          <p:val>
                                            <p:strVal val="#ppt_y-.1"/>
                                          </p:val>
                                        </p:tav>
                                        <p:tav tm="100000">
                                          <p:val>
                                            <p:strVal val="#ppt_y"/>
                                          </p:val>
                                        </p:tav>
                                      </p:tavLst>
                                    </p:anim>
                                  </p:childTnLst>
                                </p:cTn>
                              </p:par>
                            </p:childTnLst>
                          </p:cTn>
                        </p:par>
                        <p:par>
                          <p:cTn id="58" fill="hold" nodeType="afterGroup">
                            <p:stCondLst>
                              <p:cond delay="5000"/>
                            </p:stCondLst>
                            <p:childTnLst>
                              <p:par>
                                <p:cTn id="59" presetID="47" presetClass="entr" presetSubtype="0" fill="hold" nodeType="afterEffect">
                                  <p:stCondLst>
                                    <p:cond delay="0"/>
                                  </p:stCondLst>
                                  <p:childTnLst>
                                    <p:set>
                                      <p:cBhvr>
                                        <p:cTn id="60" dur="1" fill="hold">
                                          <p:stCondLst>
                                            <p:cond delay="0"/>
                                          </p:stCondLst>
                                        </p:cTn>
                                        <p:tgtEl>
                                          <p:spTgt spid="12">
                                            <p:txEl>
                                              <p:pRg st="8" end="8"/>
                                            </p:txEl>
                                          </p:spTgt>
                                        </p:tgtEl>
                                        <p:attrNameLst>
                                          <p:attrName>style.visibility</p:attrName>
                                        </p:attrNameLst>
                                      </p:cBhvr>
                                      <p:to>
                                        <p:strVal val="visible"/>
                                      </p:to>
                                    </p:set>
                                    <p:animEffect transition="in" filter="fade">
                                      <p:cBhvr>
                                        <p:cTn id="61" dur="500"/>
                                        <p:tgtEl>
                                          <p:spTgt spid="12">
                                            <p:txEl>
                                              <p:pRg st="8" end="8"/>
                                            </p:txEl>
                                          </p:spTgt>
                                        </p:tgtEl>
                                      </p:cBhvr>
                                    </p:animEffect>
                                    <p:anim calcmode="lin" valueType="num">
                                      <p:cBhvr>
                                        <p:cTn id="62" dur="500" fill="hold"/>
                                        <p:tgtEl>
                                          <p:spTgt spid="12">
                                            <p:txEl>
                                              <p:pRg st="8" end="8"/>
                                            </p:txEl>
                                          </p:spTgt>
                                        </p:tgtEl>
                                        <p:attrNameLst>
                                          <p:attrName>ppt_x</p:attrName>
                                        </p:attrNameLst>
                                      </p:cBhvr>
                                      <p:tavLst>
                                        <p:tav tm="0">
                                          <p:val>
                                            <p:strVal val="#ppt_x"/>
                                          </p:val>
                                        </p:tav>
                                        <p:tav tm="100000">
                                          <p:val>
                                            <p:strVal val="#ppt_x"/>
                                          </p:val>
                                        </p:tav>
                                      </p:tavLst>
                                    </p:anim>
                                    <p:anim calcmode="lin" valueType="num">
                                      <p:cBhvr>
                                        <p:cTn id="63" dur="500" fill="hold"/>
                                        <p:tgtEl>
                                          <p:spTgt spid="12">
                                            <p:txEl>
                                              <p:pRg st="8" end="8"/>
                                            </p:txEl>
                                          </p:spTgt>
                                        </p:tgtEl>
                                        <p:attrNameLst>
                                          <p:attrName>ppt_y</p:attrName>
                                        </p:attrNameLst>
                                      </p:cBhvr>
                                      <p:tavLst>
                                        <p:tav tm="0">
                                          <p:val>
                                            <p:strVal val="#ppt_y-.1"/>
                                          </p:val>
                                        </p:tav>
                                        <p:tav tm="100000">
                                          <p:val>
                                            <p:strVal val="#ppt_y"/>
                                          </p:val>
                                        </p:tav>
                                      </p:tavLst>
                                    </p:anim>
                                  </p:childTnLst>
                                </p:cTn>
                              </p:par>
                            </p:childTnLst>
                          </p:cTn>
                        </p:par>
                        <p:par>
                          <p:cTn id="64" fill="hold" nodeType="afterGroup">
                            <p:stCondLst>
                              <p:cond delay="5500"/>
                            </p:stCondLst>
                            <p:childTnLst>
                              <p:par>
                                <p:cTn id="65" presetID="47" presetClass="entr" presetSubtype="0" fill="hold" nodeType="afterEffect">
                                  <p:stCondLst>
                                    <p:cond delay="0"/>
                                  </p:stCondLst>
                                  <p:childTnLst>
                                    <p:set>
                                      <p:cBhvr>
                                        <p:cTn id="66" dur="1" fill="hold">
                                          <p:stCondLst>
                                            <p:cond delay="0"/>
                                          </p:stCondLst>
                                        </p:cTn>
                                        <p:tgtEl>
                                          <p:spTgt spid="12">
                                            <p:txEl>
                                              <p:pRg st="9" end="9"/>
                                            </p:txEl>
                                          </p:spTgt>
                                        </p:tgtEl>
                                        <p:attrNameLst>
                                          <p:attrName>style.visibility</p:attrName>
                                        </p:attrNameLst>
                                      </p:cBhvr>
                                      <p:to>
                                        <p:strVal val="visible"/>
                                      </p:to>
                                    </p:set>
                                    <p:animEffect transition="in" filter="fade">
                                      <p:cBhvr>
                                        <p:cTn id="67" dur="500"/>
                                        <p:tgtEl>
                                          <p:spTgt spid="12">
                                            <p:txEl>
                                              <p:pRg st="9" end="9"/>
                                            </p:txEl>
                                          </p:spTgt>
                                        </p:tgtEl>
                                      </p:cBhvr>
                                    </p:animEffect>
                                    <p:anim calcmode="lin" valueType="num">
                                      <p:cBhvr>
                                        <p:cTn id="68" dur="500" fill="hold"/>
                                        <p:tgtEl>
                                          <p:spTgt spid="12">
                                            <p:txEl>
                                              <p:pRg st="9" end="9"/>
                                            </p:txEl>
                                          </p:spTgt>
                                        </p:tgtEl>
                                        <p:attrNameLst>
                                          <p:attrName>ppt_x</p:attrName>
                                        </p:attrNameLst>
                                      </p:cBhvr>
                                      <p:tavLst>
                                        <p:tav tm="0">
                                          <p:val>
                                            <p:strVal val="#ppt_x"/>
                                          </p:val>
                                        </p:tav>
                                        <p:tav tm="100000">
                                          <p:val>
                                            <p:strVal val="#ppt_x"/>
                                          </p:val>
                                        </p:tav>
                                      </p:tavLst>
                                    </p:anim>
                                    <p:anim calcmode="lin" valueType="num">
                                      <p:cBhvr>
                                        <p:cTn id="69" dur="500" fill="hold"/>
                                        <p:tgtEl>
                                          <p:spTgt spid="12">
                                            <p:txEl>
                                              <p:pRg st="9" end="9"/>
                                            </p:txEl>
                                          </p:spTgt>
                                        </p:tgtEl>
                                        <p:attrNameLst>
                                          <p:attrName>ppt_y</p:attrName>
                                        </p:attrNameLst>
                                      </p:cBhvr>
                                      <p:tavLst>
                                        <p:tav tm="0">
                                          <p:val>
                                            <p:strVal val="#ppt_y-.1"/>
                                          </p:val>
                                        </p:tav>
                                        <p:tav tm="100000">
                                          <p:val>
                                            <p:strVal val="#ppt_y"/>
                                          </p:val>
                                        </p:tav>
                                      </p:tavLst>
                                    </p:anim>
                                  </p:childTnLst>
                                </p:cTn>
                              </p:par>
                            </p:childTnLst>
                          </p:cTn>
                        </p:par>
                        <p:par>
                          <p:cTn id="70" fill="hold" nodeType="afterGroup">
                            <p:stCondLst>
                              <p:cond delay="6000"/>
                            </p:stCondLst>
                            <p:childTnLst>
                              <p:par>
                                <p:cTn id="71" presetID="47" presetClass="entr" presetSubtype="0" fill="hold" nodeType="afterEffect">
                                  <p:stCondLst>
                                    <p:cond delay="0"/>
                                  </p:stCondLst>
                                  <p:childTnLst>
                                    <p:set>
                                      <p:cBhvr>
                                        <p:cTn id="72" dur="1" fill="hold">
                                          <p:stCondLst>
                                            <p:cond delay="0"/>
                                          </p:stCondLst>
                                        </p:cTn>
                                        <p:tgtEl>
                                          <p:spTgt spid="12">
                                            <p:txEl>
                                              <p:pRg st="10" end="10"/>
                                            </p:txEl>
                                          </p:spTgt>
                                        </p:tgtEl>
                                        <p:attrNameLst>
                                          <p:attrName>style.visibility</p:attrName>
                                        </p:attrNameLst>
                                      </p:cBhvr>
                                      <p:to>
                                        <p:strVal val="visible"/>
                                      </p:to>
                                    </p:set>
                                    <p:animEffect transition="in" filter="fade">
                                      <p:cBhvr>
                                        <p:cTn id="73" dur="500"/>
                                        <p:tgtEl>
                                          <p:spTgt spid="12">
                                            <p:txEl>
                                              <p:pRg st="10" end="10"/>
                                            </p:txEl>
                                          </p:spTgt>
                                        </p:tgtEl>
                                      </p:cBhvr>
                                    </p:animEffect>
                                    <p:anim calcmode="lin" valueType="num">
                                      <p:cBhvr>
                                        <p:cTn id="74" dur="500" fill="hold"/>
                                        <p:tgtEl>
                                          <p:spTgt spid="12">
                                            <p:txEl>
                                              <p:pRg st="10" end="10"/>
                                            </p:txEl>
                                          </p:spTgt>
                                        </p:tgtEl>
                                        <p:attrNameLst>
                                          <p:attrName>ppt_x</p:attrName>
                                        </p:attrNameLst>
                                      </p:cBhvr>
                                      <p:tavLst>
                                        <p:tav tm="0">
                                          <p:val>
                                            <p:strVal val="#ppt_x"/>
                                          </p:val>
                                        </p:tav>
                                        <p:tav tm="100000">
                                          <p:val>
                                            <p:strVal val="#ppt_x"/>
                                          </p:val>
                                        </p:tav>
                                      </p:tavLst>
                                    </p:anim>
                                    <p:anim calcmode="lin" valueType="num">
                                      <p:cBhvr>
                                        <p:cTn id="75" dur="500" fill="hold"/>
                                        <p:tgtEl>
                                          <p:spTgt spid="12">
                                            <p:txEl>
                                              <p:pRg st="10" end="10"/>
                                            </p:txEl>
                                          </p:spTgt>
                                        </p:tgtEl>
                                        <p:attrNameLst>
                                          <p:attrName>ppt_y</p:attrName>
                                        </p:attrNameLst>
                                      </p:cBhvr>
                                      <p:tavLst>
                                        <p:tav tm="0">
                                          <p:val>
                                            <p:strVal val="#ppt_y-.1"/>
                                          </p:val>
                                        </p:tav>
                                        <p:tav tm="100000">
                                          <p:val>
                                            <p:strVal val="#ppt_y"/>
                                          </p:val>
                                        </p:tav>
                                      </p:tavLst>
                                    </p:anim>
                                  </p:childTnLst>
                                </p:cTn>
                              </p:par>
                            </p:childTnLst>
                          </p:cTn>
                        </p:par>
                        <p:par>
                          <p:cTn id="76" fill="hold" nodeType="afterGroup">
                            <p:stCondLst>
                              <p:cond delay="6500"/>
                            </p:stCondLst>
                            <p:childTnLst>
                              <p:par>
                                <p:cTn id="77" presetID="47" presetClass="entr" presetSubtype="0" fill="hold" nodeType="afterEffect">
                                  <p:stCondLst>
                                    <p:cond delay="0"/>
                                  </p:stCondLst>
                                  <p:childTnLst>
                                    <p:set>
                                      <p:cBhvr>
                                        <p:cTn id="78" dur="1" fill="hold">
                                          <p:stCondLst>
                                            <p:cond delay="0"/>
                                          </p:stCondLst>
                                        </p:cTn>
                                        <p:tgtEl>
                                          <p:spTgt spid="12">
                                            <p:txEl>
                                              <p:pRg st="11" end="11"/>
                                            </p:txEl>
                                          </p:spTgt>
                                        </p:tgtEl>
                                        <p:attrNameLst>
                                          <p:attrName>style.visibility</p:attrName>
                                        </p:attrNameLst>
                                      </p:cBhvr>
                                      <p:to>
                                        <p:strVal val="visible"/>
                                      </p:to>
                                    </p:set>
                                    <p:animEffect transition="in" filter="fade">
                                      <p:cBhvr>
                                        <p:cTn id="79" dur="500"/>
                                        <p:tgtEl>
                                          <p:spTgt spid="12">
                                            <p:txEl>
                                              <p:pRg st="11" end="11"/>
                                            </p:txEl>
                                          </p:spTgt>
                                        </p:tgtEl>
                                      </p:cBhvr>
                                    </p:animEffect>
                                    <p:anim calcmode="lin" valueType="num">
                                      <p:cBhvr>
                                        <p:cTn id="80" dur="500" fill="hold"/>
                                        <p:tgtEl>
                                          <p:spTgt spid="12">
                                            <p:txEl>
                                              <p:pRg st="11" end="11"/>
                                            </p:txEl>
                                          </p:spTgt>
                                        </p:tgtEl>
                                        <p:attrNameLst>
                                          <p:attrName>ppt_x</p:attrName>
                                        </p:attrNameLst>
                                      </p:cBhvr>
                                      <p:tavLst>
                                        <p:tav tm="0">
                                          <p:val>
                                            <p:strVal val="#ppt_x"/>
                                          </p:val>
                                        </p:tav>
                                        <p:tav tm="100000">
                                          <p:val>
                                            <p:strVal val="#ppt_x"/>
                                          </p:val>
                                        </p:tav>
                                      </p:tavLst>
                                    </p:anim>
                                    <p:anim calcmode="lin" valueType="num">
                                      <p:cBhvr>
                                        <p:cTn id="81" dur="500" fill="hold"/>
                                        <p:tgtEl>
                                          <p:spTgt spid="12">
                                            <p:txEl>
                                              <p:pRg st="11" end="11"/>
                                            </p:txEl>
                                          </p:spTgt>
                                        </p:tgtEl>
                                        <p:attrNameLst>
                                          <p:attrName>ppt_y</p:attrName>
                                        </p:attrNameLst>
                                      </p:cBhvr>
                                      <p:tavLst>
                                        <p:tav tm="0">
                                          <p:val>
                                            <p:strVal val="#ppt_y-.1"/>
                                          </p:val>
                                        </p:tav>
                                        <p:tav tm="100000">
                                          <p:val>
                                            <p:strVal val="#ppt_y"/>
                                          </p:val>
                                        </p:tav>
                                      </p:tavLst>
                                    </p:anim>
                                  </p:childTnLst>
                                </p:cTn>
                              </p:par>
                            </p:childTnLst>
                          </p:cTn>
                        </p:par>
                        <p:par>
                          <p:cTn id="82" fill="hold" nodeType="afterGroup">
                            <p:stCondLst>
                              <p:cond delay="7000"/>
                            </p:stCondLst>
                            <p:childTnLst>
                              <p:par>
                                <p:cTn id="83" presetID="47" presetClass="entr" presetSubtype="0" fill="hold" nodeType="afterEffect">
                                  <p:stCondLst>
                                    <p:cond delay="0"/>
                                  </p:stCondLst>
                                  <p:childTnLst>
                                    <p:set>
                                      <p:cBhvr>
                                        <p:cTn id="84" dur="1" fill="hold">
                                          <p:stCondLst>
                                            <p:cond delay="0"/>
                                          </p:stCondLst>
                                        </p:cTn>
                                        <p:tgtEl>
                                          <p:spTgt spid="12">
                                            <p:txEl>
                                              <p:pRg st="12" end="12"/>
                                            </p:txEl>
                                          </p:spTgt>
                                        </p:tgtEl>
                                        <p:attrNameLst>
                                          <p:attrName>style.visibility</p:attrName>
                                        </p:attrNameLst>
                                      </p:cBhvr>
                                      <p:to>
                                        <p:strVal val="visible"/>
                                      </p:to>
                                    </p:set>
                                    <p:animEffect transition="in" filter="fade">
                                      <p:cBhvr>
                                        <p:cTn id="85" dur="500"/>
                                        <p:tgtEl>
                                          <p:spTgt spid="12">
                                            <p:txEl>
                                              <p:pRg st="12" end="12"/>
                                            </p:txEl>
                                          </p:spTgt>
                                        </p:tgtEl>
                                      </p:cBhvr>
                                    </p:animEffect>
                                    <p:anim calcmode="lin" valueType="num">
                                      <p:cBhvr>
                                        <p:cTn id="86" dur="500" fill="hold"/>
                                        <p:tgtEl>
                                          <p:spTgt spid="12">
                                            <p:txEl>
                                              <p:pRg st="12" end="12"/>
                                            </p:txEl>
                                          </p:spTgt>
                                        </p:tgtEl>
                                        <p:attrNameLst>
                                          <p:attrName>ppt_x</p:attrName>
                                        </p:attrNameLst>
                                      </p:cBhvr>
                                      <p:tavLst>
                                        <p:tav tm="0">
                                          <p:val>
                                            <p:strVal val="#ppt_x"/>
                                          </p:val>
                                        </p:tav>
                                        <p:tav tm="100000">
                                          <p:val>
                                            <p:strVal val="#ppt_x"/>
                                          </p:val>
                                        </p:tav>
                                      </p:tavLst>
                                    </p:anim>
                                    <p:anim calcmode="lin" valueType="num">
                                      <p:cBhvr>
                                        <p:cTn id="87" dur="500" fill="hold"/>
                                        <p:tgtEl>
                                          <p:spTgt spid="12">
                                            <p:txEl>
                                              <p:pRg st="12" end="12"/>
                                            </p:txEl>
                                          </p:spTgt>
                                        </p:tgtEl>
                                        <p:attrNameLst>
                                          <p:attrName>ppt_y</p:attrName>
                                        </p:attrNameLst>
                                      </p:cBhvr>
                                      <p:tavLst>
                                        <p:tav tm="0">
                                          <p:val>
                                            <p:strVal val="#ppt_y-.1"/>
                                          </p:val>
                                        </p:tav>
                                        <p:tav tm="100000">
                                          <p:val>
                                            <p:strVal val="#ppt_y"/>
                                          </p:val>
                                        </p:tav>
                                      </p:tavLst>
                                    </p:anim>
                                  </p:childTnLst>
                                </p:cTn>
                              </p:par>
                            </p:childTnLst>
                          </p:cTn>
                        </p:par>
                        <p:par>
                          <p:cTn id="88" fill="hold" nodeType="afterGroup">
                            <p:stCondLst>
                              <p:cond delay="7500"/>
                            </p:stCondLst>
                            <p:childTnLst>
                              <p:par>
                                <p:cTn id="89" presetID="47" presetClass="entr" presetSubtype="0" fill="hold" nodeType="afterEffect">
                                  <p:stCondLst>
                                    <p:cond delay="0"/>
                                  </p:stCondLst>
                                  <p:childTnLst>
                                    <p:set>
                                      <p:cBhvr>
                                        <p:cTn id="90" dur="1" fill="hold">
                                          <p:stCondLst>
                                            <p:cond delay="0"/>
                                          </p:stCondLst>
                                        </p:cTn>
                                        <p:tgtEl>
                                          <p:spTgt spid="12">
                                            <p:txEl>
                                              <p:pRg st="13" end="13"/>
                                            </p:txEl>
                                          </p:spTgt>
                                        </p:tgtEl>
                                        <p:attrNameLst>
                                          <p:attrName>style.visibility</p:attrName>
                                        </p:attrNameLst>
                                      </p:cBhvr>
                                      <p:to>
                                        <p:strVal val="visible"/>
                                      </p:to>
                                    </p:set>
                                    <p:animEffect transition="in" filter="fade">
                                      <p:cBhvr>
                                        <p:cTn id="91" dur="500"/>
                                        <p:tgtEl>
                                          <p:spTgt spid="12">
                                            <p:txEl>
                                              <p:pRg st="13" end="13"/>
                                            </p:txEl>
                                          </p:spTgt>
                                        </p:tgtEl>
                                      </p:cBhvr>
                                    </p:animEffect>
                                    <p:anim calcmode="lin" valueType="num">
                                      <p:cBhvr>
                                        <p:cTn id="92" dur="500" fill="hold"/>
                                        <p:tgtEl>
                                          <p:spTgt spid="12">
                                            <p:txEl>
                                              <p:pRg st="13" end="13"/>
                                            </p:txEl>
                                          </p:spTgt>
                                        </p:tgtEl>
                                        <p:attrNameLst>
                                          <p:attrName>ppt_x</p:attrName>
                                        </p:attrNameLst>
                                      </p:cBhvr>
                                      <p:tavLst>
                                        <p:tav tm="0">
                                          <p:val>
                                            <p:strVal val="#ppt_x"/>
                                          </p:val>
                                        </p:tav>
                                        <p:tav tm="100000">
                                          <p:val>
                                            <p:strVal val="#ppt_x"/>
                                          </p:val>
                                        </p:tav>
                                      </p:tavLst>
                                    </p:anim>
                                    <p:anim calcmode="lin" valueType="num">
                                      <p:cBhvr>
                                        <p:cTn id="93" dur="500" fill="hold"/>
                                        <p:tgtEl>
                                          <p:spTgt spid="1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11"/>
          <p:cNvSpPr txBox="1">
            <a:spLocks noChangeArrowheads="1"/>
          </p:cNvSpPr>
          <p:nvPr/>
        </p:nvSpPr>
        <p:spPr bwMode="auto">
          <a:xfrm>
            <a:off x="1403350" y="1341438"/>
            <a:ext cx="6192838" cy="366712"/>
          </a:xfrm>
          <a:prstGeom prst="rect">
            <a:avLst/>
          </a:prstGeom>
          <a:noFill/>
          <a:ln w="9525">
            <a:noFill/>
            <a:miter lim="800000"/>
            <a:headEnd/>
            <a:tailEnd/>
          </a:ln>
        </p:spPr>
        <p:txBody>
          <a:bodyPr>
            <a:spAutoFit/>
          </a:bodyPr>
          <a:lstStyle/>
          <a:p>
            <a:pPr eaLnBrk="0" hangingPunct="0">
              <a:spcBef>
                <a:spcPct val="50000"/>
              </a:spcBef>
            </a:pPr>
            <a:endParaRPr lang="en-US"/>
          </a:p>
        </p:txBody>
      </p:sp>
      <p:cxnSp>
        <p:nvCxnSpPr>
          <p:cNvPr id="11" name="10 Conector recto"/>
          <p:cNvCxnSpPr/>
          <p:nvPr/>
        </p:nvCxnSpPr>
        <p:spPr>
          <a:xfrm rot="5400000">
            <a:off x="7786688" y="5572125"/>
            <a:ext cx="2571750"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3" name="12 Conector recto"/>
          <p:cNvCxnSpPr/>
          <p:nvPr/>
        </p:nvCxnSpPr>
        <p:spPr>
          <a:xfrm rot="5400000">
            <a:off x="7786687" y="5643563"/>
            <a:ext cx="24288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4" name="13 Conector recto"/>
          <p:cNvCxnSpPr/>
          <p:nvPr/>
        </p:nvCxnSpPr>
        <p:spPr>
          <a:xfrm rot="5400000">
            <a:off x="7858125" y="5786438"/>
            <a:ext cx="214312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5" name="14 Conector recto"/>
          <p:cNvCxnSpPr/>
          <p:nvPr/>
        </p:nvCxnSpPr>
        <p:spPr>
          <a:xfrm>
            <a:off x="5429250" y="6715125"/>
            <a:ext cx="3714750"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6" name="15 Conector recto"/>
          <p:cNvCxnSpPr/>
          <p:nvPr/>
        </p:nvCxnSpPr>
        <p:spPr>
          <a:xfrm>
            <a:off x="6143625" y="6643688"/>
            <a:ext cx="30003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7" name="16 Conector recto"/>
          <p:cNvCxnSpPr/>
          <p:nvPr/>
        </p:nvCxnSpPr>
        <p:spPr>
          <a:xfrm>
            <a:off x="6715125" y="6572250"/>
            <a:ext cx="24288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pic>
        <p:nvPicPr>
          <p:cNvPr id="15369" name="Picture 2"/>
          <p:cNvPicPr>
            <a:picLocks noChangeAspect="1" noChangeArrowheads="1"/>
          </p:cNvPicPr>
          <p:nvPr/>
        </p:nvPicPr>
        <p:blipFill>
          <a:blip r:embed="rId2" cstate="print"/>
          <a:srcRect/>
          <a:stretch>
            <a:fillRect/>
          </a:stretch>
        </p:blipFill>
        <p:spPr bwMode="auto">
          <a:xfrm>
            <a:off x="1563688" y="6230938"/>
            <a:ext cx="631825" cy="557212"/>
          </a:xfrm>
          <a:prstGeom prst="rect">
            <a:avLst/>
          </a:prstGeom>
          <a:noFill/>
          <a:ln w="9525">
            <a:noFill/>
            <a:miter lim="800000"/>
            <a:headEnd/>
            <a:tailEnd/>
          </a:ln>
        </p:spPr>
      </p:pic>
      <p:sp>
        <p:nvSpPr>
          <p:cNvPr id="18" name="Rectangle 2"/>
          <p:cNvSpPr txBox="1">
            <a:spLocks noChangeArrowheads="1"/>
          </p:cNvSpPr>
          <p:nvPr/>
        </p:nvSpPr>
        <p:spPr>
          <a:xfrm>
            <a:off x="0" y="0"/>
            <a:ext cx="9144000" cy="704850"/>
          </a:xfrm>
          <a:prstGeom prst="rect">
            <a:avLst/>
          </a:prstGeom>
        </p:spPr>
        <p:txBody>
          <a:bodyPr/>
          <a:lstStyle/>
          <a:p>
            <a:pPr algn="ctr" eaLnBrk="0" hangingPunct="0">
              <a:defRPr/>
            </a:pPr>
            <a:r>
              <a:rPr lang="es-MX" sz="2400" kern="0" dirty="0">
                <a:solidFill>
                  <a:srgbClr val="00478E"/>
                </a:solidFill>
                <a:effectLst>
                  <a:outerShdw blurRad="38100" dist="38100" dir="2700000" algn="tl">
                    <a:srgbClr val="C0C0C0"/>
                  </a:outerShdw>
                </a:effectLst>
                <a:latin typeface="Century Gothic" pitchFamily="34" charset="0"/>
                <a:cs typeface="+mn-cs"/>
              </a:rPr>
              <a:t>Almanza Villarreal Agencia Aduanal, S.C.</a:t>
            </a:r>
          </a:p>
          <a:p>
            <a:pPr algn="ctr" eaLnBrk="0" hangingPunct="0">
              <a:defRPr/>
            </a:pPr>
            <a:endParaRPr lang="es-MX" sz="2400" kern="0" dirty="0">
              <a:solidFill>
                <a:srgbClr val="00478E"/>
              </a:solidFill>
              <a:effectLst>
                <a:outerShdw blurRad="38100" dist="38100" dir="2700000" algn="tl">
                  <a:srgbClr val="C0C0C0"/>
                </a:outerShdw>
              </a:effectLst>
              <a:latin typeface="Century Gothic" pitchFamily="34" charset="0"/>
              <a:ea typeface="+mj-ea"/>
              <a:cs typeface="+mj-cs"/>
            </a:endParaRPr>
          </a:p>
          <a:p>
            <a:pPr algn="ctr" eaLnBrk="0" hangingPunct="0">
              <a:defRPr/>
            </a:pPr>
            <a:endParaRPr lang="es-MX" sz="2400" kern="0" dirty="0">
              <a:solidFill>
                <a:srgbClr val="00478E"/>
              </a:solidFill>
              <a:effectLst>
                <a:outerShdw blurRad="38100" dist="38100" dir="2700000" algn="tl">
                  <a:srgbClr val="C0C0C0"/>
                </a:outerShdw>
              </a:effectLst>
              <a:latin typeface="Century Gothic" pitchFamily="34" charset="0"/>
              <a:ea typeface="+mj-ea"/>
              <a:cs typeface="+mj-cs"/>
            </a:endParaRPr>
          </a:p>
        </p:txBody>
      </p:sp>
      <p:graphicFrame>
        <p:nvGraphicFramePr>
          <p:cNvPr id="21" name="20 Diagrama"/>
          <p:cNvGraphicFramePr/>
          <p:nvPr/>
        </p:nvGraphicFramePr>
        <p:xfrm>
          <a:off x="0" y="571480"/>
          <a:ext cx="8928992" cy="66247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3" name="Rectangle 2"/>
          <p:cNvSpPr txBox="1">
            <a:spLocks noChangeArrowheads="1"/>
          </p:cNvSpPr>
          <p:nvPr/>
        </p:nvSpPr>
        <p:spPr>
          <a:xfrm>
            <a:off x="1108075" y="571500"/>
            <a:ext cx="6892925" cy="1143000"/>
          </a:xfrm>
          <a:prstGeom prst="rect">
            <a:avLst/>
          </a:prstGeom>
        </p:spPr>
        <p:txBody>
          <a:bodyPr/>
          <a:lstStyle/>
          <a:p>
            <a:pPr algn="ctr" eaLnBrk="0" hangingPunct="0">
              <a:defRPr/>
            </a:pPr>
            <a:r>
              <a:rPr lang="es-MX" sz="3200" b="1" kern="0" dirty="0">
                <a:solidFill>
                  <a:srgbClr val="00478E"/>
                </a:solidFill>
                <a:latin typeface="Century Gothic" pitchFamily="34" charset="0"/>
                <a:ea typeface="+mj-ea"/>
                <a:cs typeface="+mj-cs"/>
              </a:rPr>
              <a:t>GESTORÍA CON DIFERENTES DEPENDENCIAS</a:t>
            </a:r>
          </a:p>
        </p:txBody>
      </p:sp>
      <p:pic>
        <p:nvPicPr>
          <p:cNvPr id="24" name="Picture 22" descr="http://www.ctsconsultores.com/wp/wp-content/uploads/2011/10/Vetanilla-Unica.jpg"/>
          <p:cNvPicPr>
            <a:picLocks noChangeAspect="1" noChangeArrowheads="1"/>
          </p:cNvPicPr>
          <p:nvPr/>
        </p:nvPicPr>
        <p:blipFill>
          <a:blip r:embed="rId8" cstate="print"/>
          <a:srcRect t="8675"/>
          <a:stretch>
            <a:fillRect/>
          </a:stretch>
        </p:blipFill>
        <p:spPr bwMode="auto">
          <a:xfrm>
            <a:off x="3429000" y="3214688"/>
            <a:ext cx="2182813" cy="1863725"/>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1000"/>
                                        <p:tgtEl>
                                          <p:spTgt spid="21"/>
                                        </p:tgtEl>
                                      </p:cBhvr>
                                    </p:animEffect>
                                    <p:anim calcmode="lin" valueType="num">
                                      <p:cBhvr>
                                        <p:cTn id="13" dur="1000" fill="hold"/>
                                        <p:tgtEl>
                                          <p:spTgt spid="21"/>
                                        </p:tgtEl>
                                        <p:attrNameLst>
                                          <p:attrName>ppt_x</p:attrName>
                                        </p:attrNameLst>
                                      </p:cBhvr>
                                      <p:tavLst>
                                        <p:tav tm="0">
                                          <p:val>
                                            <p:strVal val="#ppt_x"/>
                                          </p:val>
                                        </p:tav>
                                        <p:tav tm="100000">
                                          <p:val>
                                            <p:strVal val="#ppt_x"/>
                                          </p:val>
                                        </p:tav>
                                      </p:tavLst>
                                    </p:anim>
                                    <p:anim calcmode="lin" valueType="num">
                                      <p:cBhvr>
                                        <p:cTn id="14" dur="1000" fill="hold"/>
                                        <p:tgtEl>
                                          <p:spTgt spid="21"/>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1000"/>
                                        <p:tgtEl>
                                          <p:spTgt spid="24"/>
                                        </p:tgtEl>
                                      </p:cBhvr>
                                    </p:animEffect>
                                    <p:anim calcmode="lin" valueType="num">
                                      <p:cBhvr>
                                        <p:cTn id="18" dur="1000" fill="hold"/>
                                        <p:tgtEl>
                                          <p:spTgt spid="24"/>
                                        </p:tgtEl>
                                        <p:attrNameLst>
                                          <p:attrName>ppt_x</p:attrName>
                                        </p:attrNameLst>
                                      </p:cBhvr>
                                      <p:tavLst>
                                        <p:tav tm="0">
                                          <p:val>
                                            <p:strVal val="#ppt_x"/>
                                          </p:val>
                                        </p:tav>
                                        <p:tav tm="100000">
                                          <p:val>
                                            <p:strVal val="#ppt_x"/>
                                          </p:val>
                                        </p:tav>
                                      </p:tavLst>
                                    </p:anim>
                                    <p:anim calcmode="lin" valueType="num">
                                      <p:cBhvr>
                                        <p:cTn id="19" dur="1000" fill="hold"/>
                                        <p:tgtEl>
                                          <p:spTgt spid="24"/>
                                        </p:tgtEl>
                                        <p:attrNameLst>
                                          <p:attrName>ppt_y</p:attrName>
                                        </p:attrNameLst>
                                      </p:cBhvr>
                                      <p:tavLst>
                                        <p:tav tm="0">
                                          <p:val>
                                            <p:strVal val="#ppt_y-.1"/>
                                          </p:val>
                                        </p:tav>
                                        <p:tav tm="100000">
                                          <p:val>
                                            <p:strVal val="#ppt_y"/>
                                          </p:val>
                                        </p:tav>
                                      </p:tavLst>
                                    </p:anim>
                                  </p:childTnLst>
                                </p:cTn>
                              </p:par>
                            </p:childTnLst>
                          </p:cTn>
                        </p:par>
                        <p:par>
                          <p:cTn id="20" fill="hold" nodeType="afterGroup">
                            <p:stCondLst>
                              <p:cond delay="1000"/>
                            </p:stCondLst>
                            <p:childTnLst>
                              <p:par>
                                <p:cTn id="21" presetID="19" presetClass="entr" presetSubtype="10"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p:cTn id="23" dur="2000" fill="hold"/>
                                        <p:tgtEl>
                                          <p:spTgt spid="24"/>
                                        </p:tgtEl>
                                        <p:attrNameLst>
                                          <p:attrName>ppt_w</p:attrName>
                                        </p:attrNameLst>
                                      </p:cBhvr>
                                      <p:tavLst>
                                        <p:tav tm="0" fmla="#ppt_w*sin(2.5*pi*$)">
                                          <p:val>
                                            <p:fltVal val="0"/>
                                          </p:val>
                                        </p:tav>
                                        <p:tav tm="100000">
                                          <p:val>
                                            <p:fltVal val="1"/>
                                          </p:val>
                                        </p:tav>
                                      </p:tavLst>
                                    </p:anim>
                                    <p:anim calcmode="lin" valueType="num">
                                      <p:cBhvr>
                                        <p:cTn id="24" dur="2000" fill="hold"/>
                                        <p:tgtEl>
                                          <p:spTgt spid="2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1" grpId="0">
        <p:bldAsOne/>
      </p:bldGraphic>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10 Conector recto"/>
          <p:cNvCxnSpPr/>
          <p:nvPr/>
        </p:nvCxnSpPr>
        <p:spPr>
          <a:xfrm rot="5400000">
            <a:off x="7786688" y="5572125"/>
            <a:ext cx="2571750"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3" name="12 Conector recto"/>
          <p:cNvCxnSpPr/>
          <p:nvPr/>
        </p:nvCxnSpPr>
        <p:spPr>
          <a:xfrm rot="5400000">
            <a:off x="7786687" y="5643563"/>
            <a:ext cx="24288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4" name="13 Conector recto"/>
          <p:cNvCxnSpPr/>
          <p:nvPr/>
        </p:nvCxnSpPr>
        <p:spPr>
          <a:xfrm rot="5400000">
            <a:off x="7858125" y="5786438"/>
            <a:ext cx="214312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5" name="14 Conector recto"/>
          <p:cNvCxnSpPr/>
          <p:nvPr/>
        </p:nvCxnSpPr>
        <p:spPr>
          <a:xfrm>
            <a:off x="5429250" y="6715125"/>
            <a:ext cx="3714750"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6" name="15 Conector recto"/>
          <p:cNvCxnSpPr/>
          <p:nvPr/>
        </p:nvCxnSpPr>
        <p:spPr>
          <a:xfrm>
            <a:off x="6143625" y="6643688"/>
            <a:ext cx="30003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7" name="16 Conector recto"/>
          <p:cNvCxnSpPr/>
          <p:nvPr/>
        </p:nvCxnSpPr>
        <p:spPr>
          <a:xfrm>
            <a:off x="6715125" y="6572250"/>
            <a:ext cx="24288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pic>
        <p:nvPicPr>
          <p:cNvPr id="16392" name="Picture 2"/>
          <p:cNvPicPr>
            <a:picLocks noChangeAspect="1" noChangeArrowheads="1"/>
          </p:cNvPicPr>
          <p:nvPr/>
        </p:nvPicPr>
        <p:blipFill>
          <a:blip r:embed="rId3" cstate="print"/>
          <a:srcRect/>
          <a:stretch>
            <a:fillRect/>
          </a:stretch>
        </p:blipFill>
        <p:spPr bwMode="auto">
          <a:xfrm>
            <a:off x="1563688" y="6230938"/>
            <a:ext cx="631825" cy="557212"/>
          </a:xfrm>
          <a:prstGeom prst="rect">
            <a:avLst/>
          </a:prstGeom>
          <a:noFill/>
          <a:ln w="9525">
            <a:noFill/>
            <a:miter lim="800000"/>
            <a:headEnd/>
            <a:tailEnd/>
          </a:ln>
        </p:spPr>
      </p:pic>
      <p:sp>
        <p:nvSpPr>
          <p:cNvPr id="19" name="Rectangle 2"/>
          <p:cNvSpPr txBox="1">
            <a:spLocks noChangeArrowheads="1"/>
          </p:cNvSpPr>
          <p:nvPr/>
        </p:nvSpPr>
        <p:spPr>
          <a:xfrm>
            <a:off x="0" y="0"/>
            <a:ext cx="9144000" cy="704850"/>
          </a:xfrm>
          <a:prstGeom prst="rect">
            <a:avLst/>
          </a:prstGeom>
        </p:spPr>
        <p:txBody>
          <a:bodyPr/>
          <a:lstStyle/>
          <a:p>
            <a:pPr algn="ctr" eaLnBrk="0" hangingPunct="0">
              <a:defRPr/>
            </a:pPr>
            <a:r>
              <a:rPr lang="es-MX" sz="2400" kern="0" dirty="0">
                <a:solidFill>
                  <a:srgbClr val="00478E"/>
                </a:solidFill>
                <a:effectLst>
                  <a:outerShdw blurRad="38100" dist="38100" dir="2700000" algn="tl">
                    <a:srgbClr val="C0C0C0"/>
                  </a:outerShdw>
                </a:effectLst>
                <a:latin typeface="Century Gothic" pitchFamily="34" charset="0"/>
                <a:cs typeface="+mn-cs"/>
              </a:rPr>
              <a:t>Almanza Villarreal Agencia Aduanal, S.C.</a:t>
            </a:r>
          </a:p>
          <a:p>
            <a:pPr algn="ctr" eaLnBrk="0" hangingPunct="0">
              <a:defRPr/>
            </a:pPr>
            <a:endParaRPr lang="es-MX" sz="2400" kern="0" dirty="0">
              <a:solidFill>
                <a:srgbClr val="00478E"/>
              </a:solidFill>
              <a:effectLst>
                <a:outerShdw blurRad="38100" dist="38100" dir="2700000" algn="tl">
                  <a:srgbClr val="C0C0C0"/>
                </a:outerShdw>
              </a:effectLst>
              <a:latin typeface="Century Gothic" pitchFamily="34" charset="0"/>
              <a:ea typeface="+mj-ea"/>
              <a:cs typeface="+mj-cs"/>
            </a:endParaRPr>
          </a:p>
        </p:txBody>
      </p:sp>
      <p:pic>
        <p:nvPicPr>
          <p:cNvPr id="16394" name="Picture 13"/>
          <p:cNvPicPr>
            <a:picLocks noChangeAspect="1" noChangeArrowheads="1"/>
          </p:cNvPicPr>
          <p:nvPr/>
        </p:nvPicPr>
        <p:blipFill>
          <a:blip r:embed="rId4" cstate="print"/>
          <a:srcRect l="16006" t="13644" r="16124" b="31783"/>
          <a:stretch>
            <a:fillRect/>
          </a:stretch>
        </p:blipFill>
        <p:spPr bwMode="auto">
          <a:xfrm>
            <a:off x="107950" y="1503363"/>
            <a:ext cx="8893175" cy="4470400"/>
          </a:xfrm>
          <a:prstGeom prst="rect">
            <a:avLst/>
          </a:prstGeom>
          <a:noFill/>
          <a:ln w="9525">
            <a:noFill/>
            <a:miter lim="800000"/>
            <a:headEnd/>
            <a:tailEnd/>
          </a:ln>
        </p:spPr>
      </p:pic>
      <p:sp>
        <p:nvSpPr>
          <p:cNvPr id="20" name="Rectangle 2"/>
          <p:cNvSpPr txBox="1">
            <a:spLocks noChangeArrowheads="1"/>
          </p:cNvSpPr>
          <p:nvPr/>
        </p:nvSpPr>
        <p:spPr>
          <a:xfrm>
            <a:off x="1301750" y="492125"/>
            <a:ext cx="6321425" cy="704850"/>
          </a:xfrm>
          <a:prstGeom prst="rect">
            <a:avLst/>
          </a:prstGeom>
        </p:spPr>
        <p:txBody>
          <a:bodyPr/>
          <a:lstStyle/>
          <a:p>
            <a:pPr algn="ctr" eaLnBrk="0" hangingPunct="0">
              <a:defRPr/>
            </a:pPr>
            <a:r>
              <a:rPr lang="es-MX" sz="3200" b="1" kern="0" dirty="0">
                <a:solidFill>
                  <a:srgbClr val="00478E"/>
                </a:solidFill>
                <a:latin typeface="Century Gothic" pitchFamily="34" charset="0"/>
                <a:ea typeface="+mj-ea"/>
                <a:cs typeface="+mj-cs"/>
              </a:rPr>
              <a:t>REGISTRO DE NEEC</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6394"/>
                                        </p:tgtEl>
                                        <p:attrNameLst>
                                          <p:attrName>style.visibility</p:attrName>
                                        </p:attrNameLst>
                                      </p:cBhvr>
                                      <p:to>
                                        <p:strVal val="visible"/>
                                      </p:to>
                                    </p:set>
                                    <p:animEffect transition="in" filter="fade">
                                      <p:cBhvr>
                                        <p:cTn id="12" dur="1000"/>
                                        <p:tgtEl>
                                          <p:spTgt spid="16394"/>
                                        </p:tgtEl>
                                      </p:cBhvr>
                                    </p:animEffect>
                                    <p:anim calcmode="lin" valueType="num">
                                      <p:cBhvr>
                                        <p:cTn id="13" dur="1000" fill="hold"/>
                                        <p:tgtEl>
                                          <p:spTgt spid="16394"/>
                                        </p:tgtEl>
                                        <p:attrNameLst>
                                          <p:attrName>ppt_x</p:attrName>
                                        </p:attrNameLst>
                                      </p:cBhvr>
                                      <p:tavLst>
                                        <p:tav tm="0">
                                          <p:val>
                                            <p:strVal val="#ppt_x"/>
                                          </p:val>
                                        </p:tav>
                                        <p:tav tm="100000">
                                          <p:val>
                                            <p:strVal val="#ppt_x"/>
                                          </p:val>
                                        </p:tav>
                                      </p:tavLst>
                                    </p:anim>
                                    <p:anim calcmode="lin" valueType="num">
                                      <p:cBhvr>
                                        <p:cTn id="14" dur="1000" fill="hold"/>
                                        <p:tgtEl>
                                          <p:spTgt spid="163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10 Conector recto"/>
          <p:cNvCxnSpPr/>
          <p:nvPr/>
        </p:nvCxnSpPr>
        <p:spPr>
          <a:xfrm rot="5400000">
            <a:off x="7786688" y="5572125"/>
            <a:ext cx="2571750"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3" name="12 Conector recto"/>
          <p:cNvCxnSpPr/>
          <p:nvPr/>
        </p:nvCxnSpPr>
        <p:spPr>
          <a:xfrm rot="5400000">
            <a:off x="7786687" y="5643563"/>
            <a:ext cx="24288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4" name="13 Conector recto"/>
          <p:cNvCxnSpPr/>
          <p:nvPr/>
        </p:nvCxnSpPr>
        <p:spPr>
          <a:xfrm rot="5400000">
            <a:off x="7858125" y="5786438"/>
            <a:ext cx="214312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5" name="14 Conector recto"/>
          <p:cNvCxnSpPr/>
          <p:nvPr/>
        </p:nvCxnSpPr>
        <p:spPr>
          <a:xfrm>
            <a:off x="5429250" y="6715125"/>
            <a:ext cx="3714750"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6" name="15 Conector recto"/>
          <p:cNvCxnSpPr/>
          <p:nvPr/>
        </p:nvCxnSpPr>
        <p:spPr>
          <a:xfrm>
            <a:off x="6143625" y="6643688"/>
            <a:ext cx="30003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7" name="16 Conector recto"/>
          <p:cNvCxnSpPr/>
          <p:nvPr/>
        </p:nvCxnSpPr>
        <p:spPr>
          <a:xfrm>
            <a:off x="6715125" y="6572250"/>
            <a:ext cx="24288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pic>
        <p:nvPicPr>
          <p:cNvPr id="17416" name="Picture 2"/>
          <p:cNvPicPr>
            <a:picLocks noChangeAspect="1" noChangeArrowheads="1"/>
          </p:cNvPicPr>
          <p:nvPr/>
        </p:nvPicPr>
        <p:blipFill>
          <a:blip r:embed="rId3" cstate="print"/>
          <a:srcRect/>
          <a:stretch>
            <a:fillRect/>
          </a:stretch>
        </p:blipFill>
        <p:spPr bwMode="auto">
          <a:xfrm>
            <a:off x="1563688" y="6230938"/>
            <a:ext cx="631825" cy="557212"/>
          </a:xfrm>
          <a:prstGeom prst="rect">
            <a:avLst/>
          </a:prstGeom>
          <a:noFill/>
          <a:ln w="9525">
            <a:noFill/>
            <a:miter lim="800000"/>
            <a:headEnd/>
            <a:tailEnd/>
          </a:ln>
        </p:spPr>
      </p:pic>
      <p:sp>
        <p:nvSpPr>
          <p:cNvPr id="19" name="Rectangle 2"/>
          <p:cNvSpPr txBox="1">
            <a:spLocks noChangeArrowheads="1"/>
          </p:cNvSpPr>
          <p:nvPr/>
        </p:nvSpPr>
        <p:spPr>
          <a:xfrm>
            <a:off x="0" y="0"/>
            <a:ext cx="9144000" cy="704850"/>
          </a:xfrm>
          <a:prstGeom prst="rect">
            <a:avLst/>
          </a:prstGeom>
        </p:spPr>
        <p:txBody>
          <a:bodyPr/>
          <a:lstStyle/>
          <a:p>
            <a:pPr algn="ctr" eaLnBrk="0" hangingPunct="0">
              <a:defRPr/>
            </a:pPr>
            <a:r>
              <a:rPr lang="es-MX" sz="2400" kern="0" dirty="0">
                <a:solidFill>
                  <a:srgbClr val="00478E"/>
                </a:solidFill>
                <a:effectLst>
                  <a:outerShdw blurRad="38100" dist="38100" dir="2700000" algn="tl">
                    <a:srgbClr val="C0C0C0"/>
                  </a:outerShdw>
                </a:effectLst>
                <a:latin typeface="Century Gothic" pitchFamily="34" charset="0"/>
                <a:cs typeface="+mn-cs"/>
              </a:rPr>
              <a:t>Almanza Villarreal Agencia Aduanal, S.C.</a:t>
            </a:r>
          </a:p>
          <a:p>
            <a:pPr algn="ctr" eaLnBrk="0" hangingPunct="0">
              <a:defRPr/>
            </a:pPr>
            <a:endParaRPr lang="es-MX" sz="2400" kern="0" dirty="0">
              <a:solidFill>
                <a:srgbClr val="00478E"/>
              </a:solidFill>
              <a:effectLst>
                <a:outerShdw blurRad="38100" dist="38100" dir="2700000" algn="tl">
                  <a:srgbClr val="C0C0C0"/>
                </a:outerShdw>
              </a:effectLst>
              <a:latin typeface="Century Gothic" pitchFamily="34" charset="0"/>
              <a:ea typeface="+mj-ea"/>
              <a:cs typeface="+mj-cs"/>
            </a:endParaRPr>
          </a:p>
        </p:txBody>
      </p:sp>
      <p:pic>
        <p:nvPicPr>
          <p:cNvPr id="17418" name="Picture 2"/>
          <p:cNvPicPr>
            <a:picLocks noChangeAspect="1" noChangeArrowheads="1"/>
          </p:cNvPicPr>
          <p:nvPr/>
        </p:nvPicPr>
        <p:blipFill>
          <a:blip r:embed="rId4" cstate="print"/>
          <a:srcRect l="15427" t="11783" r="17365" b="9581"/>
          <a:stretch>
            <a:fillRect/>
          </a:stretch>
        </p:blipFill>
        <p:spPr bwMode="auto">
          <a:xfrm>
            <a:off x="434975" y="609600"/>
            <a:ext cx="8385175" cy="6132513"/>
          </a:xfrm>
          <a:prstGeom prst="rect">
            <a:avLst/>
          </a:prstGeom>
          <a:noFill/>
          <a:ln w="9525">
            <a:noFill/>
            <a:miter lim="800000"/>
            <a:headEnd/>
            <a:tailEnd/>
          </a:ln>
        </p:spPr>
      </p:pic>
      <p:sp>
        <p:nvSpPr>
          <p:cNvPr id="18" name="Rectangle 2"/>
          <p:cNvSpPr txBox="1">
            <a:spLocks noChangeArrowheads="1"/>
          </p:cNvSpPr>
          <p:nvPr/>
        </p:nvSpPr>
        <p:spPr>
          <a:xfrm>
            <a:off x="1393825" y="492125"/>
            <a:ext cx="6321425" cy="704850"/>
          </a:xfrm>
          <a:prstGeom prst="rect">
            <a:avLst/>
          </a:prstGeom>
        </p:spPr>
        <p:txBody>
          <a:bodyPr/>
          <a:lstStyle/>
          <a:p>
            <a:pPr algn="ctr" eaLnBrk="0" hangingPunct="0">
              <a:defRPr/>
            </a:pPr>
            <a:r>
              <a:rPr lang="es-MX" sz="3200" b="1" kern="0" dirty="0">
                <a:solidFill>
                  <a:srgbClr val="00478E"/>
                </a:solidFill>
                <a:latin typeface="Century Gothic" pitchFamily="34" charset="0"/>
                <a:ea typeface="+mj-ea"/>
                <a:cs typeface="+mj-cs"/>
              </a:rPr>
              <a:t>REGISTRO DE NEEC</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7418"/>
                                        </p:tgtEl>
                                        <p:attrNameLst>
                                          <p:attrName>style.visibility</p:attrName>
                                        </p:attrNameLst>
                                      </p:cBhvr>
                                      <p:to>
                                        <p:strVal val="visible"/>
                                      </p:to>
                                    </p:set>
                                    <p:animEffect transition="in" filter="fade">
                                      <p:cBhvr>
                                        <p:cTn id="12" dur="1000"/>
                                        <p:tgtEl>
                                          <p:spTgt spid="17418"/>
                                        </p:tgtEl>
                                      </p:cBhvr>
                                    </p:animEffect>
                                    <p:anim calcmode="lin" valueType="num">
                                      <p:cBhvr>
                                        <p:cTn id="13" dur="1000" fill="hold"/>
                                        <p:tgtEl>
                                          <p:spTgt spid="17418"/>
                                        </p:tgtEl>
                                        <p:attrNameLst>
                                          <p:attrName>ppt_x</p:attrName>
                                        </p:attrNameLst>
                                      </p:cBhvr>
                                      <p:tavLst>
                                        <p:tav tm="0">
                                          <p:val>
                                            <p:strVal val="#ppt_x"/>
                                          </p:val>
                                        </p:tav>
                                        <p:tav tm="100000">
                                          <p:val>
                                            <p:strVal val="#ppt_x"/>
                                          </p:val>
                                        </p:tav>
                                      </p:tavLst>
                                    </p:anim>
                                    <p:anim calcmode="lin" valueType="num">
                                      <p:cBhvr>
                                        <p:cTn id="14" dur="1000" fill="hold"/>
                                        <p:tgtEl>
                                          <p:spTgt spid="174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p:cNvSpPr txBox="1">
            <a:spLocks noChangeArrowheads="1"/>
          </p:cNvSpPr>
          <p:nvPr/>
        </p:nvSpPr>
        <p:spPr>
          <a:xfrm rot="16200000">
            <a:off x="-2254250" y="3192463"/>
            <a:ext cx="6321425" cy="704850"/>
          </a:xfrm>
          <a:prstGeom prst="rect">
            <a:avLst/>
          </a:prstGeom>
        </p:spPr>
        <p:txBody>
          <a:bodyPr/>
          <a:lstStyle/>
          <a:p>
            <a:pPr algn="ctr" eaLnBrk="0" hangingPunct="0">
              <a:defRPr/>
            </a:pPr>
            <a:r>
              <a:rPr lang="es-MX" sz="3200" b="1" kern="0" dirty="0">
                <a:solidFill>
                  <a:srgbClr val="00478E"/>
                </a:solidFill>
                <a:latin typeface="Century Gothic" pitchFamily="34" charset="0"/>
                <a:ea typeface="+mj-ea"/>
                <a:cs typeface="+mj-cs"/>
              </a:rPr>
              <a:t>REGISTRO DE NEEC</a:t>
            </a:r>
          </a:p>
        </p:txBody>
      </p:sp>
      <p:cxnSp>
        <p:nvCxnSpPr>
          <p:cNvPr id="11" name="10 Conector recto"/>
          <p:cNvCxnSpPr/>
          <p:nvPr/>
        </p:nvCxnSpPr>
        <p:spPr>
          <a:xfrm rot="5400000">
            <a:off x="7786688" y="5572125"/>
            <a:ext cx="2571750"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3" name="12 Conector recto"/>
          <p:cNvCxnSpPr/>
          <p:nvPr/>
        </p:nvCxnSpPr>
        <p:spPr>
          <a:xfrm rot="5400000">
            <a:off x="7786687" y="5643563"/>
            <a:ext cx="24288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4" name="13 Conector recto"/>
          <p:cNvCxnSpPr/>
          <p:nvPr/>
        </p:nvCxnSpPr>
        <p:spPr>
          <a:xfrm rot="5400000">
            <a:off x="7858125" y="5786438"/>
            <a:ext cx="214312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5" name="14 Conector recto"/>
          <p:cNvCxnSpPr/>
          <p:nvPr/>
        </p:nvCxnSpPr>
        <p:spPr>
          <a:xfrm>
            <a:off x="5429250" y="6715125"/>
            <a:ext cx="3714750"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6" name="15 Conector recto"/>
          <p:cNvCxnSpPr/>
          <p:nvPr/>
        </p:nvCxnSpPr>
        <p:spPr>
          <a:xfrm>
            <a:off x="6143625" y="6643688"/>
            <a:ext cx="30003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7" name="16 Conector recto"/>
          <p:cNvCxnSpPr/>
          <p:nvPr/>
        </p:nvCxnSpPr>
        <p:spPr>
          <a:xfrm>
            <a:off x="6715125" y="6572250"/>
            <a:ext cx="24288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sp>
        <p:nvSpPr>
          <p:cNvPr id="19" name="Rectangle 2"/>
          <p:cNvSpPr txBox="1">
            <a:spLocks noChangeArrowheads="1"/>
          </p:cNvSpPr>
          <p:nvPr/>
        </p:nvSpPr>
        <p:spPr>
          <a:xfrm>
            <a:off x="0" y="0"/>
            <a:ext cx="9144000" cy="704850"/>
          </a:xfrm>
          <a:prstGeom prst="rect">
            <a:avLst/>
          </a:prstGeom>
        </p:spPr>
        <p:txBody>
          <a:bodyPr/>
          <a:lstStyle/>
          <a:p>
            <a:pPr algn="ctr" eaLnBrk="0" hangingPunct="0">
              <a:defRPr/>
            </a:pPr>
            <a:r>
              <a:rPr lang="es-MX" sz="2400" kern="0" dirty="0">
                <a:solidFill>
                  <a:srgbClr val="00478E"/>
                </a:solidFill>
                <a:effectLst>
                  <a:outerShdw blurRad="38100" dist="38100" dir="2700000" algn="tl">
                    <a:srgbClr val="C0C0C0"/>
                  </a:outerShdw>
                </a:effectLst>
                <a:latin typeface="Century Gothic" pitchFamily="34" charset="0"/>
                <a:cs typeface="+mn-cs"/>
              </a:rPr>
              <a:t>Almanza Villarreal Agencia Aduanal, S.C.</a:t>
            </a:r>
          </a:p>
          <a:p>
            <a:pPr algn="ctr" eaLnBrk="0" hangingPunct="0">
              <a:defRPr/>
            </a:pPr>
            <a:endParaRPr lang="es-MX" sz="2400" kern="0" dirty="0">
              <a:solidFill>
                <a:srgbClr val="00478E"/>
              </a:solidFill>
              <a:effectLst>
                <a:outerShdw blurRad="38100" dist="38100" dir="2700000" algn="tl">
                  <a:srgbClr val="C0C0C0"/>
                </a:outerShdw>
              </a:effectLst>
              <a:latin typeface="Century Gothic" pitchFamily="34" charset="0"/>
              <a:ea typeface="+mj-ea"/>
              <a:cs typeface="+mj-cs"/>
            </a:endParaRPr>
          </a:p>
        </p:txBody>
      </p:sp>
      <p:pic>
        <p:nvPicPr>
          <p:cNvPr id="18" name="Picture 2"/>
          <p:cNvPicPr>
            <a:picLocks noChangeAspect="1" noChangeArrowheads="1"/>
          </p:cNvPicPr>
          <p:nvPr/>
        </p:nvPicPr>
        <p:blipFill rotWithShape="1">
          <a:blip r:embed="rId3" cstate="print"/>
          <a:srcRect b="1149"/>
          <a:stretch/>
        </p:blipFill>
        <p:spPr bwMode="auto">
          <a:xfrm>
            <a:off x="1500188" y="547688"/>
            <a:ext cx="6656387" cy="6310312"/>
          </a:xfrm>
          <a:prstGeom prst="rect">
            <a:avLst/>
          </a:prstGeom>
          <a:ln>
            <a:noFill/>
          </a:ln>
          <a:effectLst>
            <a:outerShdw blurRad="190500" algn="tl" rotWithShape="0">
              <a:srgbClr val="000000">
                <a:alpha val="70000"/>
              </a:srgbClr>
            </a:outerShdw>
          </a:effectLst>
          <a:extLst/>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7" presetClass="entr" presetSubtype="0" fill="hold" grpId="1"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1000"/>
                                        <p:tgtEl>
                                          <p:spTgt spid="18"/>
                                        </p:tgtEl>
                                      </p:cBhvr>
                                    </p:animEffect>
                                    <p:anim calcmode="lin" valueType="num">
                                      <p:cBhvr>
                                        <p:cTn id="18" dur="1000" fill="hold"/>
                                        <p:tgtEl>
                                          <p:spTgt spid="18"/>
                                        </p:tgtEl>
                                        <p:attrNameLst>
                                          <p:attrName>ppt_x</p:attrName>
                                        </p:attrNameLst>
                                      </p:cBhvr>
                                      <p:tavLst>
                                        <p:tav tm="0">
                                          <p:val>
                                            <p:strVal val="#ppt_x"/>
                                          </p:val>
                                        </p:tav>
                                        <p:tav tm="100000">
                                          <p:val>
                                            <p:strVal val="#ppt_x"/>
                                          </p:val>
                                        </p:tav>
                                      </p:tavLst>
                                    </p:anim>
                                    <p:anim calcmode="lin" valueType="num">
                                      <p:cBhvr>
                                        <p:cTn id="1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10 Conector recto"/>
          <p:cNvCxnSpPr/>
          <p:nvPr/>
        </p:nvCxnSpPr>
        <p:spPr>
          <a:xfrm rot="5400000">
            <a:off x="7786688" y="5572125"/>
            <a:ext cx="2571750"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3" name="12 Conector recto"/>
          <p:cNvCxnSpPr/>
          <p:nvPr/>
        </p:nvCxnSpPr>
        <p:spPr>
          <a:xfrm rot="5400000">
            <a:off x="7786687" y="5643563"/>
            <a:ext cx="24288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4" name="13 Conector recto"/>
          <p:cNvCxnSpPr/>
          <p:nvPr/>
        </p:nvCxnSpPr>
        <p:spPr>
          <a:xfrm rot="5400000">
            <a:off x="7858125" y="5786438"/>
            <a:ext cx="214312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5" name="14 Conector recto"/>
          <p:cNvCxnSpPr/>
          <p:nvPr/>
        </p:nvCxnSpPr>
        <p:spPr>
          <a:xfrm>
            <a:off x="5429250" y="6715125"/>
            <a:ext cx="3714750"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6" name="15 Conector recto"/>
          <p:cNvCxnSpPr/>
          <p:nvPr/>
        </p:nvCxnSpPr>
        <p:spPr>
          <a:xfrm>
            <a:off x="6143625" y="6643688"/>
            <a:ext cx="30003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7" name="16 Conector recto"/>
          <p:cNvCxnSpPr/>
          <p:nvPr/>
        </p:nvCxnSpPr>
        <p:spPr>
          <a:xfrm>
            <a:off x="6715125" y="6572250"/>
            <a:ext cx="24288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sp>
        <p:nvSpPr>
          <p:cNvPr id="18" name="Rectangle 2"/>
          <p:cNvSpPr txBox="1">
            <a:spLocks noChangeArrowheads="1"/>
          </p:cNvSpPr>
          <p:nvPr/>
        </p:nvSpPr>
        <p:spPr>
          <a:xfrm>
            <a:off x="0" y="0"/>
            <a:ext cx="9144000" cy="704850"/>
          </a:xfrm>
          <a:prstGeom prst="rect">
            <a:avLst/>
          </a:prstGeom>
        </p:spPr>
        <p:txBody>
          <a:bodyPr/>
          <a:lstStyle/>
          <a:p>
            <a:pPr algn="ctr" eaLnBrk="0" hangingPunct="0">
              <a:defRPr/>
            </a:pPr>
            <a:r>
              <a:rPr lang="es-MX" sz="2400" kern="0" dirty="0">
                <a:solidFill>
                  <a:srgbClr val="00478E"/>
                </a:solidFill>
                <a:effectLst>
                  <a:outerShdw blurRad="38100" dist="38100" dir="2700000" algn="tl">
                    <a:srgbClr val="C0C0C0"/>
                  </a:outerShdw>
                </a:effectLst>
                <a:latin typeface="Century Gothic" pitchFamily="34" charset="0"/>
                <a:cs typeface="+mn-cs"/>
              </a:rPr>
              <a:t>Almanza Villarreal Agencia Aduanal, S.C.</a:t>
            </a:r>
          </a:p>
          <a:p>
            <a:pPr algn="ctr" eaLnBrk="0" hangingPunct="0">
              <a:defRPr/>
            </a:pPr>
            <a:endParaRPr lang="es-MX" sz="2400" kern="0" dirty="0">
              <a:solidFill>
                <a:srgbClr val="00478E"/>
              </a:solidFill>
              <a:effectLst>
                <a:outerShdw blurRad="38100" dist="38100" dir="2700000" algn="tl">
                  <a:srgbClr val="C0C0C0"/>
                </a:outerShdw>
              </a:effectLst>
              <a:latin typeface="Century Gothic" pitchFamily="34" charset="0"/>
              <a:ea typeface="+mj-ea"/>
              <a:cs typeface="+mj-cs"/>
            </a:endParaRPr>
          </a:p>
          <a:p>
            <a:pPr algn="ctr" eaLnBrk="0" hangingPunct="0">
              <a:defRPr/>
            </a:pPr>
            <a:endParaRPr lang="es-MX" sz="2400" kern="0" dirty="0">
              <a:solidFill>
                <a:srgbClr val="00478E"/>
              </a:solidFill>
              <a:effectLst>
                <a:outerShdw blurRad="38100" dist="38100" dir="2700000" algn="tl">
                  <a:srgbClr val="C0C0C0"/>
                </a:outerShdw>
              </a:effectLst>
              <a:latin typeface="Century Gothic" pitchFamily="34" charset="0"/>
              <a:ea typeface="+mj-ea"/>
              <a:cs typeface="+mj-cs"/>
            </a:endParaRPr>
          </a:p>
        </p:txBody>
      </p:sp>
      <p:sp>
        <p:nvSpPr>
          <p:cNvPr id="24" name="TextBox 10"/>
          <p:cNvSpPr txBox="1"/>
          <p:nvPr/>
        </p:nvSpPr>
        <p:spPr>
          <a:xfrm>
            <a:off x="1000125" y="2714625"/>
            <a:ext cx="6781800" cy="1446213"/>
          </a:xfrm>
          <a:prstGeom prst="rect">
            <a:avLst/>
          </a:prstGeom>
          <a:noFill/>
        </p:spPr>
        <p:txBody>
          <a:bodyPr>
            <a:spAutoFit/>
          </a:bodyPr>
          <a:lstStyle/>
          <a:p>
            <a:pPr algn="ctr" eaLnBrk="0" fontAlgn="auto" hangingPunct="0">
              <a:spcBef>
                <a:spcPts val="0"/>
              </a:spcBef>
              <a:spcAft>
                <a:spcPts val="0"/>
              </a:spcAft>
              <a:defRPr/>
            </a:pPr>
            <a:r>
              <a:rPr lang="es-ES" sz="4400" b="1" dirty="0">
                <a:solidFill>
                  <a:schemeClr val="tx2">
                    <a:lumMod val="75000"/>
                  </a:schemeClr>
                </a:solidFill>
                <a:effectLst>
                  <a:outerShdw blurRad="38100" dist="38100" dir="2700000" algn="tl">
                    <a:srgbClr val="000000">
                      <a:alpha val="43137"/>
                    </a:srgbClr>
                  </a:outerShdw>
                </a:effectLst>
                <a:latin typeface="Century Gothic" pitchFamily="34" charset="0"/>
                <a:cs typeface="+mn-cs"/>
              </a:rPr>
              <a:t>VENTANILLA DIGITAL</a:t>
            </a:r>
          </a:p>
          <a:p>
            <a:pPr algn="ctr" eaLnBrk="0" fontAlgn="auto" hangingPunct="0">
              <a:spcBef>
                <a:spcPts val="0"/>
              </a:spcBef>
              <a:spcAft>
                <a:spcPts val="0"/>
              </a:spcAft>
              <a:defRPr/>
            </a:pPr>
            <a:r>
              <a:rPr lang="es-ES" sz="4400" b="1" dirty="0">
                <a:solidFill>
                  <a:schemeClr val="tx2">
                    <a:lumMod val="75000"/>
                  </a:schemeClr>
                </a:solidFill>
                <a:effectLst>
                  <a:outerShdw blurRad="38100" dist="38100" dir="2700000" algn="tl">
                    <a:srgbClr val="000000">
                      <a:alpha val="43137"/>
                    </a:srgbClr>
                  </a:outerShdw>
                </a:effectLst>
                <a:latin typeface="Century Gothic" pitchFamily="34" charset="0"/>
              </a:rPr>
              <a:t>DESPACHO ADUANERO</a:t>
            </a:r>
          </a:p>
        </p:txBody>
      </p:sp>
      <p:pic>
        <p:nvPicPr>
          <p:cNvPr id="26" name="Picture 2"/>
          <p:cNvPicPr>
            <a:picLocks noChangeAspect="1" noChangeArrowheads="1"/>
          </p:cNvPicPr>
          <p:nvPr/>
        </p:nvPicPr>
        <p:blipFill>
          <a:blip r:embed="rId2" cstate="print"/>
          <a:srcRect/>
          <a:stretch>
            <a:fillRect/>
          </a:stretch>
        </p:blipFill>
        <p:spPr bwMode="auto">
          <a:xfrm>
            <a:off x="3857625" y="4214813"/>
            <a:ext cx="1060450" cy="936625"/>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45" presetClass="entr" presetSubtype="0" fill="hold" nodeType="after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fade">
                                      <p:cBhvr>
                                        <p:cTn id="13" dur="2000"/>
                                        <p:tgtEl>
                                          <p:spTgt spid="26"/>
                                        </p:tgtEl>
                                      </p:cBhvr>
                                    </p:animEffect>
                                    <p:anim calcmode="lin" valueType="num">
                                      <p:cBhvr>
                                        <p:cTn id="14" dur="2000" fill="hold"/>
                                        <p:tgtEl>
                                          <p:spTgt spid="26"/>
                                        </p:tgtEl>
                                        <p:attrNameLst>
                                          <p:attrName>ppt_w</p:attrName>
                                        </p:attrNameLst>
                                      </p:cBhvr>
                                      <p:tavLst>
                                        <p:tav tm="0" fmla="#ppt_w*sin(2.5*pi*$)">
                                          <p:val>
                                            <p:fltVal val="0"/>
                                          </p:val>
                                        </p:tav>
                                        <p:tav tm="100000">
                                          <p:val>
                                            <p:fltVal val="1"/>
                                          </p:val>
                                        </p:tav>
                                      </p:tavLst>
                                    </p:anim>
                                    <p:anim calcmode="lin" valueType="num">
                                      <p:cBhvr>
                                        <p:cTn id="15" dur="2000" fill="hold"/>
                                        <p:tgtEl>
                                          <p:spTgt spid="2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11"/>
          <p:cNvSpPr txBox="1">
            <a:spLocks noChangeArrowheads="1"/>
          </p:cNvSpPr>
          <p:nvPr/>
        </p:nvSpPr>
        <p:spPr bwMode="auto">
          <a:xfrm>
            <a:off x="1403350" y="1341438"/>
            <a:ext cx="6192838" cy="366712"/>
          </a:xfrm>
          <a:prstGeom prst="rect">
            <a:avLst/>
          </a:prstGeom>
          <a:noFill/>
          <a:ln w="9525">
            <a:noFill/>
            <a:miter lim="800000"/>
            <a:headEnd/>
            <a:tailEnd/>
          </a:ln>
        </p:spPr>
        <p:txBody>
          <a:bodyPr>
            <a:spAutoFit/>
          </a:bodyPr>
          <a:lstStyle/>
          <a:p>
            <a:pPr eaLnBrk="0" hangingPunct="0">
              <a:spcBef>
                <a:spcPct val="50000"/>
              </a:spcBef>
            </a:pPr>
            <a:endParaRPr lang="en-US"/>
          </a:p>
        </p:txBody>
      </p:sp>
      <p:sp>
        <p:nvSpPr>
          <p:cNvPr id="12" name="Rectangle 2"/>
          <p:cNvSpPr txBox="1">
            <a:spLocks noChangeArrowheads="1"/>
          </p:cNvSpPr>
          <p:nvPr/>
        </p:nvSpPr>
        <p:spPr>
          <a:xfrm>
            <a:off x="1357313" y="571500"/>
            <a:ext cx="6321425" cy="704850"/>
          </a:xfrm>
          <a:prstGeom prst="rect">
            <a:avLst/>
          </a:prstGeom>
        </p:spPr>
        <p:txBody>
          <a:bodyPr/>
          <a:lstStyle/>
          <a:p>
            <a:pPr algn="ctr" eaLnBrk="0" hangingPunct="0">
              <a:defRPr/>
            </a:pPr>
            <a:r>
              <a:rPr lang="es-MX" sz="3200" b="1" kern="0" dirty="0">
                <a:solidFill>
                  <a:srgbClr val="00478E"/>
                </a:solidFill>
                <a:latin typeface="Century Gothic" pitchFamily="34" charset="0"/>
                <a:ea typeface="+mj-ea"/>
                <a:cs typeface="+mj-cs"/>
              </a:rPr>
              <a:t>DEFINICIONES</a:t>
            </a:r>
          </a:p>
        </p:txBody>
      </p:sp>
      <p:cxnSp>
        <p:nvCxnSpPr>
          <p:cNvPr id="11" name="10 Conector recto"/>
          <p:cNvCxnSpPr/>
          <p:nvPr/>
        </p:nvCxnSpPr>
        <p:spPr>
          <a:xfrm rot="5400000">
            <a:off x="7786688" y="5572125"/>
            <a:ext cx="2571750"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3" name="12 Conector recto"/>
          <p:cNvCxnSpPr/>
          <p:nvPr/>
        </p:nvCxnSpPr>
        <p:spPr>
          <a:xfrm rot="5400000">
            <a:off x="7786687" y="5643563"/>
            <a:ext cx="24288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4" name="13 Conector recto"/>
          <p:cNvCxnSpPr/>
          <p:nvPr/>
        </p:nvCxnSpPr>
        <p:spPr>
          <a:xfrm rot="5400000">
            <a:off x="7858125" y="5786438"/>
            <a:ext cx="214312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5" name="14 Conector recto"/>
          <p:cNvCxnSpPr/>
          <p:nvPr/>
        </p:nvCxnSpPr>
        <p:spPr>
          <a:xfrm>
            <a:off x="5429250" y="6715125"/>
            <a:ext cx="3714750"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6" name="15 Conector recto"/>
          <p:cNvCxnSpPr/>
          <p:nvPr/>
        </p:nvCxnSpPr>
        <p:spPr>
          <a:xfrm>
            <a:off x="6143625" y="6643688"/>
            <a:ext cx="30003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7" name="16 Conector recto"/>
          <p:cNvCxnSpPr/>
          <p:nvPr/>
        </p:nvCxnSpPr>
        <p:spPr>
          <a:xfrm>
            <a:off x="6715125" y="6572250"/>
            <a:ext cx="24288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sp>
        <p:nvSpPr>
          <p:cNvPr id="2" name="1 Rectángulo"/>
          <p:cNvSpPr/>
          <p:nvPr/>
        </p:nvSpPr>
        <p:spPr>
          <a:xfrm>
            <a:off x="214313" y="1452563"/>
            <a:ext cx="8429625" cy="5262562"/>
          </a:xfrm>
          <a:prstGeom prst="rect">
            <a:avLst/>
          </a:prstGeom>
        </p:spPr>
        <p:txBody>
          <a:bodyPr>
            <a:spAutoFit/>
          </a:bodyPr>
          <a:lstStyle/>
          <a:p>
            <a:pPr lvl="1" eaLnBrk="0" hangingPunct="0">
              <a:defRPr/>
            </a:pPr>
            <a:r>
              <a:rPr lang="es-MX" sz="2400" b="1" u="sng" kern="0" dirty="0">
                <a:solidFill>
                  <a:srgbClr val="00478E"/>
                </a:solidFill>
                <a:latin typeface="Century Gothic" pitchFamily="34" charset="0"/>
                <a:cs typeface="+mn-cs"/>
              </a:rPr>
              <a:t>VUCEM: </a:t>
            </a:r>
          </a:p>
          <a:p>
            <a:pPr lvl="1" eaLnBrk="0" hangingPunct="0">
              <a:defRPr/>
            </a:pPr>
            <a:r>
              <a:rPr lang="es-MX" sz="2400" b="1" kern="0" dirty="0">
                <a:solidFill>
                  <a:srgbClr val="00478E"/>
                </a:solidFill>
                <a:latin typeface="Century Gothic" pitchFamily="34" charset="0"/>
                <a:cs typeface="+mn-cs"/>
              </a:rPr>
              <a:t>Ventanilla Digital de Comercio Exterior Mexicano</a:t>
            </a:r>
          </a:p>
          <a:p>
            <a:pPr lvl="1" eaLnBrk="0" hangingPunct="0">
              <a:defRPr/>
            </a:pPr>
            <a:endParaRPr lang="es-MX" sz="2400" b="1" kern="0" dirty="0">
              <a:solidFill>
                <a:srgbClr val="00478E"/>
              </a:solidFill>
              <a:latin typeface="Century Gothic" pitchFamily="34" charset="0"/>
              <a:ea typeface="+mj-ea"/>
              <a:cs typeface="+mj-cs"/>
            </a:endParaRPr>
          </a:p>
          <a:p>
            <a:pPr lvl="1" eaLnBrk="0" hangingPunct="0">
              <a:defRPr/>
            </a:pPr>
            <a:r>
              <a:rPr lang="es-MX" sz="2400" b="1" u="sng" kern="0" dirty="0">
                <a:solidFill>
                  <a:srgbClr val="00478E"/>
                </a:solidFill>
                <a:latin typeface="Century Gothic" pitchFamily="34" charset="0"/>
                <a:ea typeface="+mj-ea"/>
                <a:cs typeface="+mj-cs"/>
              </a:rPr>
              <a:t>COVE: </a:t>
            </a:r>
          </a:p>
          <a:p>
            <a:pPr lvl="1" eaLnBrk="0" hangingPunct="0">
              <a:defRPr/>
            </a:pPr>
            <a:r>
              <a:rPr lang="es-MX" sz="2400" b="1" kern="0" dirty="0">
                <a:solidFill>
                  <a:srgbClr val="00478E"/>
                </a:solidFill>
                <a:latin typeface="Century Gothic" pitchFamily="34" charset="0"/>
                <a:ea typeface="+mj-ea"/>
                <a:cs typeface="+mj-cs"/>
              </a:rPr>
              <a:t>Comprobante de Valor Electrónico</a:t>
            </a:r>
          </a:p>
          <a:p>
            <a:pPr lvl="1" eaLnBrk="0" hangingPunct="0">
              <a:defRPr/>
            </a:pPr>
            <a:endParaRPr lang="es-MX" sz="2400" b="1" kern="0" dirty="0">
              <a:solidFill>
                <a:srgbClr val="00478E"/>
              </a:solidFill>
              <a:latin typeface="Century Gothic" pitchFamily="34" charset="0"/>
              <a:ea typeface="+mj-ea"/>
              <a:cs typeface="+mj-cs"/>
            </a:endParaRPr>
          </a:p>
          <a:p>
            <a:pPr lvl="1" eaLnBrk="0" hangingPunct="0">
              <a:defRPr/>
            </a:pPr>
            <a:r>
              <a:rPr lang="es-MX" sz="2400" b="1" u="sng" kern="0" dirty="0">
                <a:solidFill>
                  <a:srgbClr val="00478E"/>
                </a:solidFill>
                <a:latin typeface="Century Gothic" pitchFamily="34" charset="0"/>
                <a:ea typeface="+mj-ea"/>
                <a:cs typeface="+mj-cs"/>
              </a:rPr>
              <a:t>E-</a:t>
            </a:r>
            <a:r>
              <a:rPr lang="es-MX" sz="2400" b="1" u="sng" kern="0" dirty="0" err="1">
                <a:solidFill>
                  <a:srgbClr val="00478E"/>
                </a:solidFill>
                <a:latin typeface="Century Gothic" pitchFamily="34" charset="0"/>
                <a:ea typeface="+mj-ea"/>
                <a:cs typeface="+mj-cs"/>
              </a:rPr>
              <a:t>Document</a:t>
            </a:r>
            <a:r>
              <a:rPr lang="es-MX" sz="2400" b="1" u="sng" kern="0" dirty="0">
                <a:solidFill>
                  <a:srgbClr val="00478E"/>
                </a:solidFill>
                <a:latin typeface="Century Gothic" pitchFamily="34" charset="0"/>
                <a:ea typeface="+mj-ea"/>
                <a:cs typeface="+mj-cs"/>
              </a:rPr>
              <a:t>:</a:t>
            </a:r>
          </a:p>
          <a:p>
            <a:pPr lvl="1" eaLnBrk="0" hangingPunct="0">
              <a:defRPr/>
            </a:pPr>
            <a:r>
              <a:rPr lang="es-MX" sz="2400" b="1" kern="0" dirty="0">
                <a:solidFill>
                  <a:srgbClr val="00478E"/>
                </a:solidFill>
                <a:latin typeface="Century Gothic" pitchFamily="34" charset="0"/>
                <a:ea typeface="+mj-ea"/>
                <a:cs typeface="+mj-cs"/>
              </a:rPr>
              <a:t>Firma de validación del COVE y referencia electrónica del documento digitalizado</a:t>
            </a:r>
          </a:p>
          <a:p>
            <a:pPr lvl="1" eaLnBrk="0" hangingPunct="0">
              <a:defRPr/>
            </a:pPr>
            <a:endParaRPr lang="es-MX" sz="2400" b="1" kern="0" dirty="0">
              <a:solidFill>
                <a:srgbClr val="00478E"/>
              </a:solidFill>
              <a:latin typeface="Century Gothic" pitchFamily="34" charset="0"/>
              <a:ea typeface="+mj-ea"/>
              <a:cs typeface="+mj-cs"/>
            </a:endParaRPr>
          </a:p>
          <a:p>
            <a:pPr lvl="1" eaLnBrk="0" hangingPunct="0">
              <a:defRPr/>
            </a:pPr>
            <a:r>
              <a:rPr lang="es-MX" sz="2400" b="1" u="sng" kern="0" dirty="0">
                <a:solidFill>
                  <a:srgbClr val="00478E"/>
                </a:solidFill>
                <a:latin typeface="Century Gothic" pitchFamily="34" charset="0"/>
                <a:ea typeface="+mj-ea"/>
                <a:cs typeface="+mj-cs"/>
              </a:rPr>
              <a:t>MSA</a:t>
            </a:r>
            <a:r>
              <a:rPr lang="es-MX" sz="2400" b="1" kern="0" dirty="0">
                <a:solidFill>
                  <a:srgbClr val="00478E"/>
                </a:solidFill>
                <a:latin typeface="Century Gothic" pitchFamily="34" charset="0"/>
                <a:ea typeface="+mj-ea"/>
                <a:cs typeface="+mj-cs"/>
              </a:rPr>
              <a:t>:</a:t>
            </a:r>
          </a:p>
          <a:p>
            <a:pPr lvl="1" eaLnBrk="0" hangingPunct="0">
              <a:defRPr/>
            </a:pPr>
            <a:r>
              <a:rPr lang="es-MX" sz="2400" b="1" kern="0" dirty="0">
                <a:solidFill>
                  <a:srgbClr val="00478E"/>
                </a:solidFill>
                <a:latin typeface="Century Gothic" pitchFamily="34" charset="0"/>
                <a:ea typeface="+mj-ea"/>
                <a:cs typeface="+mj-cs"/>
              </a:rPr>
              <a:t>Mecanismo de Selección Automatizada</a:t>
            </a:r>
          </a:p>
          <a:p>
            <a:pPr eaLnBrk="0" hangingPunct="0">
              <a:defRPr/>
            </a:pPr>
            <a:endParaRPr lang="es-MX" sz="2400" b="1" kern="0" dirty="0">
              <a:solidFill>
                <a:srgbClr val="00478E"/>
              </a:solidFill>
              <a:latin typeface="Century Gothic" pitchFamily="34" charset="0"/>
              <a:ea typeface="+mj-ea"/>
              <a:cs typeface="+mj-cs"/>
            </a:endParaRPr>
          </a:p>
          <a:p>
            <a:pPr eaLnBrk="0" hangingPunct="0">
              <a:defRPr/>
            </a:pPr>
            <a:endParaRPr lang="es-MX" sz="2400" b="1" kern="0" dirty="0">
              <a:solidFill>
                <a:srgbClr val="00478E"/>
              </a:solidFill>
              <a:latin typeface="Century Gothic" pitchFamily="34" charset="0"/>
              <a:ea typeface="+mj-ea"/>
              <a:cs typeface="+mj-cs"/>
            </a:endParaRPr>
          </a:p>
        </p:txBody>
      </p:sp>
      <p:pic>
        <p:nvPicPr>
          <p:cNvPr id="20491" name="Picture 2"/>
          <p:cNvPicPr>
            <a:picLocks noChangeAspect="1" noChangeArrowheads="1"/>
          </p:cNvPicPr>
          <p:nvPr/>
        </p:nvPicPr>
        <p:blipFill>
          <a:blip r:embed="rId3" cstate="print"/>
          <a:srcRect/>
          <a:stretch>
            <a:fillRect/>
          </a:stretch>
        </p:blipFill>
        <p:spPr bwMode="auto">
          <a:xfrm>
            <a:off x="1563688" y="6230938"/>
            <a:ext cx="631825" cy="557212"/>
          </a:xfrm>
          <a:prstGeom prst="rect">
            <a:avLst/>
          </a:prstGeom>
          <a:noFill/>
          <a:ln w="9525">
            <a:noFill/>
            <a:miter lim="800000"/>
            <a:headEnd/>
            <a:tailEnd/>
          </a:ln>
        </p:spPr>
      </p:pic>
      <p:sp>
        <p:nvSpPr>
          <p:cNvPr id="19" name="Rectangle 2"/>
          <p:cNvSpPr txBox="1">
            <a:spLocks noChangeArrowheads="1"/>
          </p:cNvSpPr>
          <p:nvPr/>
        </p:nvSpPr>
        <p:spPr>
          <a:xfrm>
            <a:off x="0" y="0"/>
            <a:ext cx="9144000" cy="704850"/>
          </a:xfrm>
          <a:prstGeom prst="rect">
            <a:avLst/>
          </a:prstGeom>
        </p:spPr>
        <p:txBody>
          <a:bodyPr/>
          <a:lstStyle/>
          <a:p>
            <a:pPr algn="ctr" eaLnBrk="0" hangingPunct="0">
              <a:defRPr/>
            </a:pPr>
            <a:r>
              <a:rPr lang="es-MX" sz="2400" kern="0" dirty="0">
                <a:solidFill>
                  <a:srgbClr val="00478E"/>
                </a:solidFill>
                <a:effectLst>
                  <a:outerShdw blurRad="38100" dist="38100" dir="2700000" algn="tl">
                    <a:srgbClr val="C0C0C0"/>
                  </a:outerShdw>
                </a:effectLst>
                <a:latin typeface="Century Gothic" pitchFamily="34" charset="0"/>
                <a:cs typeface="+mn-cs"/>
              </a:rPr>
              <a:t>Almanza Villarreal Agencia Aduanal, S.C.</a:t>
            </a:r>
          </a:p>
          <a:p>
            <a:pPr algn="ctr" eaLnBrk="0" hangingPunct="0">
              <a:defRPr/>
            </a:pPr>
            <a:endParaRPr lang="es-MX" sz="2400" kern="0" dirty="0">
              <a:solidFill>
                <a:srgbClr val="00478E"/>
              </a:solidFill>
              <a:effectLst>
                <a:outerShdw blurRad="38100" dist="38100" dir="2700000" algn="tl">
                  <a:srgbClr val="C0C0C0"/>
                </a:outerShdw>
              </a:effectLst>
              <a:latin typeface="Century Gothic" pitchFamily="34" charset="0"/>
              <a:ea typeface="+mj-ea"/>
              <a:cs typeface="+mj-cs"/>
            </a:endParaRPr>
          </a:p>
          <a:p>
            <a:pPr algn="ctr" eaLnBrk="0" hangingPunct="0">
              <a:defRPr/>
            </a:pPr>
            <a:endParaRPr lang="es-MX" sz="2400" kern="0" dirty="0">
              <a:solidFill>
                <a:srgbClr val="00478E"/>
              </a:solidFill>
              <a:effectLst>
                <a:outerShdw blurRad="38100" dist="38100" dir="2700000" algn="tl">
                  <a:srgbClr val="C0C0C0"/>
                </a:outerShdw>
              </a:effectLst>
              <a:latin typeface="Century Gothic" pitchFamily="34" charset="0"/>
              <a:ea typeface="+mj-ea"/>
              <a:cs typeface="+mj-cs"/>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p:cNvSpPr txBox="1">
            <a:spLocks noChangeArrowheads="1"/>
          </p:cNvSpPr>
          <p:nvPr/>
        </p:nvSpPr>
        <p:spPr>
          <a:xfrm>
            <a:off x="1490663" y="347663"/>
            <a:ext cx="6321425" cy="704850"/>
          </a:xfrm>
          <a:prstGeom prst="rect">
            <a:avLst/>
          </a:prstGeom>
        </p:spPr>
        <p:txBody>
          <a:bodyPr/>
          <a:lstStyle/>
          <a:p>
            <a:pPr algn="ctr" eaLnBrk="0" hangingPunct="0">
              <a:defRPr/>
            </a:pPr>
            <a:endParaRPr lang="es-ES" sz="3800" kern="0" dirty="0">
              <a:solidFill>
                <a:srgbClr val="00478E"/>
              </a:solidFill>
              <a:effectLst>
                <a:outerShdw blurRad="38100" dist="38100" dir="2700000" algn="tl">
                  <a:srgbClr val="C0C0C0"/>
                </a:outerShdw>
              </a:effectLst>
              <a:latin typeface="Century Gothic" pitchFamily="34" charset="0"/>
              <a:ea typeface="+mj-ea"/>
              <a:cs typeface="+mj-cs"/>
            </a:endParaRPr>
          </a:p>
        </p:txBody>
      </p:sp>
      <p:cxnSp>
        <p:nvCxnSpPr>
          <p:cNvPr id="11" name="10 Conector recto"/>
          <p:cNvCxnSpPr/>
          <p:nvPr/>
        </p:nvCxnSpPr>
        <p:spPr>
          <a:xfrm rot="5400000">
            <a:off x="7786688" y="5572125"/>
            <a:ext cx="2571750"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3" name="12 Conector recto"/>
          <p:cNvCxnSpPr/>
          <p:nvPr/>
        </p:nvCxnSpPr>
        <p:spPr>
          <a:xfrm rot="5400000">
            <a:off x="7786687" y="5643563"/>
            <a:ext cx="24288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4" name="13 Conector recto"/>
          <p:cNvCxnSpPr/>
          <p:nvPr/>
        </p:nvCxnSpPr>
        <p:spPr>
          <a:xfrm rot="5400000">
            <a:off x="7858125" y="5786438"/>
            <a:ext cx="214312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5" name="14 Conector recto"/>
          <p:cNvCxnSpPr/>
          <p:nvPr/>
        </p:nvCxnSpPr>
        <p:spPr>
          <a:xfrm>
            <a:off x="5429250" y="6715125"/>
            <a:ext cx="3714750"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6" name="15 Conector recto"/>
          <p:cNvCxnSpPr/>
          <p:nvPr/>
        </p:nvCxnSpPr>
        <p:spPr>
          <a:xfrm>
            <a:off x="6143625" y="6643688"/>
            <a:ext cx="30003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7" name="16 Conector recto"/>
          <p:cNvCxnSpPr/>
          <p:nvPr/>
        </p:nvCxnSpPr>
        <p:spPr>
          <a:xfrm>
            <a:off x="6715125" y="6572250"/>
            <a:ext cx="24288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sp>
        <p:nvSpPr>
          <p:cNvPr id="18" name="Rectangle 2"/>
          <p:cNvSpPr txBox="1">
            <a:spLocks noChangeArrowheads="1"/>
          </p:cNvSpPr>
          <p:nvPr/>
        </p:nvSpPr>
        <p:spPr>
          <a:xfrm>
            <a:off x="0" y="0"/>
            <a:ext cx="9144000" cy="704850"/>
          </a:xfrm>
          <a:prstGeom prst="rect">
            <a:avLst/>
          </a:prstGeom>
        </p:spPr>
        <p:txBody>
          <a:bodyPr/>
          <a:lstStyle/>
          <a:p>
            <a:pPr algn="ctr" eaLnBrk="0" hangingPunct="0">
              <a:defRPr/>
            </a:pPr>
            <a:r>
              <a:rPr lang="es-MX" sz="2400" kern="0" dirty="0">
                <a:solidFill>
                  <a:srgbClr val="00478E"/>
                </a:solidFill>
                <a:effectLst>
                  <a:outerShdw blurRad="38100" dist="38100" dir="2700000" algn="tl">
                    <a:srgbClr val="C0C0C0"/>
                  </a:outerShdw>
                </a:effectLst>
                <a:latin typeface="Century Gothic" pitchFamily="34" charset="0"/>
                <a:cs typeface="+mn-cs"/>
              </a:rPr>
              <a:t>Almanza Villarreal Agencia Aduanal, S.C.</a:t>
            </a:r>
          </a:p>
          <a:p>
            <a:pPr algn="ctr" eaLnBrk="0" hangingPunct="0">
              <a:defRPr/>
            </a:pPr>
            <a:endParaRPr lang="es-MX" sz="2400" kern="0" dirty="0">
              <a:solidFill>
                <a:srgbClr val="00478E"/>
              </a:solidFill>
              <a:effectLst>
                <a:outerShdw blurRad="38100" dist="38100" dir="2700000" algn="tl">
                  <a:srgbClr val="C0C0C0"/>
                </a:outerShdw>
              </a:effectLst>
              <a:latin typeface="Century Gothic" pitchFamily="34" charset="0"/>
              <a:ea typeface="+mj-ea"/>
              <a:cs typeface="+mj-cs"/>
            </a:endParaRPr>
          </a:p>
          <a:p>
            <a:pPr algn="ctr" eaLnBrk="0" hangingPunct="0">
              <a:defRPr/>
            </a:pPr>
            <a:endParaRPr lang="es-MX" sz="2400" kern="0" dirty="0">
              <a:solidFill>
                <a:srgbClr val="00478E"/>
              </a:solidFill>
              <a:effectLst>
                <a:outerShdw blurRad="38100" dist="38100" dir="2700000" algn="tl">
                  <a:srgbClr val="C0C0C0"/>
                </a:outerShdw>
              </a:effectLst>
              <a:latin typeface="Century Gothic" pitchFamily="34" charset="0"/>
              <a:ea typeface="+mj-ea"/>
              <a:cs typeface="+mj-cs"/>
            </a:endParaRPr>
          </a:p>
        </p:txBody>
      </p:sp>
      <p:graphicFrame>
        <p:nvGraphicFramePr>
          <p:cNvPr id="19" name="3 Marcador de contenido"/>
          <p:cNvGraphicFramePr>
            <a:graphicFrameLocks/>
          </p:cNvGraphicFramePr>
          <p:nvPr/>
        </p:nvGraphicFramePr>
        <p:xfrm>
          <a:off x="1331640" y="1071546"/>
          <a:ext cx="6143668" cy="1299210"/>
        </p:xfrm>
        <a:graphic>
          <a:graphicData uri="http://schemas.openxmlformats.org/drawingml/2006/table">
            <a:tbl>
              <a:tblPr>
                <a:tableStyleId>{D113A9D2-9D6B-4929-AA2D-F23B5EE8CBE7}</a:tableStyleId>
              </a:tblPr>
              <a:tblGrid>
                <a:gridCol w="1271104"/>
                <a:gridCol w="4872564"/>
              </a:tblGrid>
              <a:tr h="350484">
                <a:tc>
                  <a:txBody>
                    <a:bodyPr/>
                    <a:lstStyle/>
                    <a:p>
                      <a:pPr algn="ctr" fontAlgn="b"/>
                      <a:r>
                        <a:rPr lang="es-MX" sz="2400" b="1" i="0" u="none" strike="noStrike" noProof="0" dirty="0" smtClean="0">
                          <a:solidFill>
                            <a:schemeClr val="lt1"/>
                          </a:solidFill>
                          <a:latin typeface="Century Gothic" pitchFamily="34" charset="0"/>
                        </a:rPr>
                        <a:t>Regla</a:t>
                      </a:r>
                      <a:endParaRPr lang="es-MX" sz="2400" b="1" i="0" u="none" strike="noStrike" noProof="0" dirty="0">
                        <a:solidFill>
                          <a:srgbClr val="FFFFFF"/>
                        </a:solidFill>
                        <a:latin typeface="Century Gothic" pitchFamily="34" charset="0"/>
                      </a:endParaRPr>
                    </a:p>
                  </a:txBody>
                  <a:tcPr marL="9525" marR="9525" marT="9525" marB="0" anchor="b">
                    <a:lnL w="12700" cap="flat" cmpd="sng" algn="ctr">
                      <a:solidFill>
                        <a:schemeClr val="tx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fontAlgn="b"/>
                      <a:endParaRPr lang="es-MX" sz="2400" b="1" i="0" u="none" strike="noStrike" noProof="0" dirty="0">
                        <a:solidFill>
                          <a:srgbClr val="FFFFFF"/>
                        </a:solidFill>
                        <a:latin typeface="Century Gothic" pitchFamily="34" charset="0"/>
                      </a:endParaRPr>
                    </a:p>
                  </a:txBody>
                  <a:tcPr marL="9525" marR="9525" marT="9525" marB="0" anchor="b">
                    <a:lnL w="28575"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r>
              <a:tr h="578210">
                <a:tc>
                  <a:txBody>
                    <a:bodyPr/>
                    <a:lstStyle/>
                    <a:p>
                      <a:pPr algn="ctr" fontAlgn="b"/>
                      <a:r>
                        <a:rPr lang="es-MX" sz="2400" b="1" kern="1200" dirty="0" smtClean="0">
                          <a:solidFill>
                            <a:schemeClr val="lt1"/>
                          </a:solidFill>
                          <a:latin typeface="+mn-lt"/>
                          <a:ea typeface="+mn-ea"/>
                          <a:cs typeface="+mn-cs"/>
                        </a:rPr>
                        <a:t>3.1.31.</a:t>
                      </a:r>
                      <a:r>
                        <a:rPr lang="es-MX" sz="2800" kern="1200" dirty="0" smtClean="0">
                          <a:solidFill>
                            <a:schemeClr val="lt1"/>
                          </a:solidFill>
                          <a:latin typeface="+mn-lt"/>
                          <a:ea typeface="+mn-ea"/>
                          <a:cs typeface="+mn-cs"/>
                        </a:rPr>
                        <a:t> </a:t>
                      </a:r>
                      <a:endParaRPr lang="es-MX" sz="3600" b="1" i="0" u="none" strike="noStrike" noProof="0" dirty="0">
                        <a:solidFill>
                          <a:schemeClr val="bg1"/>
                        </a:solidFill>
                        <a:latin typeface="Century Gothic" pitchFamily="34" charset="0"/>
                      </a:endParaRPr>
                    </a:p>
                  </a:txBody>
                  <a:tcPr marL="9525" marR="9525" marT="9525" marB="0" anchor="b">
                    <a:lnL w="12700" cap="flat" cmpd="sng" algn="ctr">
                      <a:solidFill>
                        <a:schemeClr val="tx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MX" sz="2000" b="1" dirty="0" smtClean="0">
                          <a:latin typeface="+mn-lt"/>
                        </a:rPr>
                        <a:t>INFORMACIÓN QUE SE DEBE TRANSMITIR ELECTRÓNICAMENTE A TRAVÉS DE LA VENTANILLA DIGITAL </a:t>
                      </a:r>
                      <a:endParaRPr lang="es-MX" sz="2000" dirty="0">
                        <a:solidFill>
                          <a:srgbClr val="003D7A"/>
                        </a:solidFill>
                        <a:latin typeface="+mn-lt"/>
                      </a:endParaRPr>
                    </a:p>
                  </a:txBody>
                  <a:tcPr marL="9525" marR="9525" marT="9525" marB="0" anchor="b">
                    <a:lnL w="28575"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22" name="21 CuadroTexto"/>
          <p:cNvSpPr txBox="1"/>
          <p:nvPr/>
        </p:nvSpPr>
        <p:spPr>
          <a:xfrm>
            <a:off x="474663" y="2924175"/>
            <a:ext cx="8137525" cy="1570038"/>
          </a:xfrm>
          <a:prstGeom prst="rect">
            <a:avLst/>
          </a:prstGeom>
          <a:noFill/>
        </p:spPr>
        <p:txBody>
          <a:bodyPr>
            <a:spAutoFit/>
          </a:bodyPr>
          <a:lstStyle/>
          <a:p>
            <a:pPr algn="just" eaLnBrk="0" hangingPunct="0">
              <a:defRPr/>
            </a:pPr>
            <a:r>
              <a:rPr lang="es-MX" sz="2400" b="1" dirty="0">
                <a:solidFill>
                  <a:srgbClr val="003D7A"/>
                </a:solidFill>
                <a:latin typeface="+mn-lt"/>
                <a:cs typeface="+mn-cs"/>
              </a:rPr>
              <a:t>El importador o exportador, deberán transmitir electrónicamente a la Ventanilla Digital los documentos que amparen el valor de la mercancía de comercio exterior.</a:t>
            </a:r>
            <a:endParaRPr lang="en-US" sz="2400" dirty="0">
              <a:solidFill>
                <a:srgbClr val="003D7A"/>
              </a:solidFill>
              <a:latin typeface="+mn-lt"/>
              <a:cs typeface="+mn-cs"/>
            </a:endParaRPr>
          </a:p>
        </p:txBody>
      </p:sp>
      <p:sp>
        <p:nvSpPr>
          <p:cNvPr id="20" name="19 CuadroTexto"/>
          <p:cNvSpPr txBox="1"/>
          <p:nvPr/>
        </p:nvSpPr>
        <p:spPr>
          <a:xfrm>
            <a:off x="468313" y="4735513"/>
            <a:ext cx="8143875" cy="1200150"/>
          </a:xfrm>
          <a:prstGeom prst="rect">
            <a:avLst/>
          </a:prstGeom>
          <a:noFill/>
        </p:spPr>
        <p:txBody>
          <a:bodyPr>
            <a:spAutoFit/>
          </a:bodyPr>
          <a:lstStyle/>
          <a:p>
            <a:pPr algn="just" eaLnBrk="0" hangingPunct="0">
              <a:defRPr/>
            </a:pPr>
            <a:r>
              <a:rPr lang="es-MX" sz="2400" b="1" dirty="0">
                <a:solidFill>
                  <a:srgbClr val="003D7A"/>
                </a:solidFill>
                <a:latin typeface="+mn-lt"/>
                <a:cs typeface="+mn-cs"/>
              </a:rPr>
              <a:t>La información deberá ser transmitida electrónicamente previa al despacho aduanero de las mercancías y contener los siguientes</a:t>
            </a:r>
            <a:r>
              <a:rPr lang="es-MX" sz="2400" dirty="0">
                <a:solidFill>
                  <a:srgbClr val="003D7A"/>
                </a:solidFill>
                <a:latin typeface="+mn-lt"/>
                <a:cs typeface="+mn-cs"/>
              </a:rPr>
              <a:t> </a:t>
            </a:r>
            <a:r>
              <a:rPr lang="es-MX" sz="2400" b="1" dirty="0">
                <a:solidFill>
                  <a:srgbClr val="003D7A"/>
                </a:solidFill>
                <a:latin typeface="+mn-lt"/>
                <a:cs typeface="+mn-cs"/>
              </a:rPr>
              <a:t>datos:</a:t>
            </a:r>
            <a:r>
              <a:rPr lang="es-MX" sz="2400" dirty="0">
                <a:solidFill>
                  <a:srgbClr val="003D7A"/>
                </a:solidFill>
                <a:latin typeface="+mn-lt"/>
                <a:cs typeface="+mn-cs"/>
              </a:rPr>
              <a:t> </a:t>
            </a:r>
            <a:endParaRPr lang="en-US" sz="2400" dirty="0">
              <a:solidFill>
                <a:srgbClr val="003D7A"/>
              </a:solidFill>
              <a:latin typeface="+mn-lt"/>
              <a:cs typeface="+mn-cs"/>
            </a:endParaRPr>
          </a:p>
        </p:txBody>
      </p:sp>
      <p:pic>
        <p:nvPicPr>
          <p:cNvPr id="21517" name="Picture 2"/>
          <p:cNvPicPr>
            <a:picLocks noChangeAspect="1" noChangeArrowheads="1"/>
          </p:cNvPicPr>
          <p:nvPr/>
        </p:nvPicPr>
        <p:blipFill>
          <a:blip r:embed="rId2" cstate="print"/>
          <a:srcRect/>
          <a:stretch>
            <a:fillRect/>
          </a:stretch>
        </p:blipFill>
        <p:spPr bwMode="auto">
          <a:xfrm>
            <a:off x="1571625" y="6237288"/>
            <a:ext cx="631825" cy="557212"/>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1000"/>
                                        <p:tgtEl>
                                          <p:spTgt spid="22"/>
                                        </p:tgtEl>
                                      </p:cBhvr>
                                    </p:animEffect>
                                    <p:anim calcmode="lin" valueType="num">
                                      <p:cBhvr>
                                        <p:cTn id="13" dur="1000" fill="hold"/>
                                        <p:tgtEl>
                                          <p:spTgt spid="22"/>
                                        </p:tgtEl>
                                        <p:attrNameLst>
                                          <p:attrName>ppt_x</p:attrName>
                                        </p:attrNameLst>
                                      </p:cBhvr>
                                      <p:tavLst>
                                        <p:tav tm="0">
                                          <p:val>
                                            <p:strVal val="#ppt_x"/>
                                          </p:val>
                                        </p:tav>
                                        <p:tav tm="100000">
                                          <p:val>
                                            <p:strVal val="#ppt_x"/>
                                          </p:val>
                                        </p:tav>
                                      </p:tavLst>
                                    </p:anim>
                                    <p:anim calcmode="lin" valueType="num">
                                      <p:cBhvr>
                                        <p:cTn id="14" dur="1000" fill="hold"/>
                                        <p:tgtEl>
                                          <p:spTgt spid="22"/>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1000"/>
                                        <p:tgtEl>
                                          <p:spTgt spid="20"/>
                                        </p:tgtEl>
                                      </p:cBhvr>
                                    </p:animEffect>
                                    <p:anim calcmode="lin" valueType="num">
                                      <p:cBhvr>
                                        <p:cTn id="18" dur="1000" fill="hold"/>
                                        <p:tgtEl>
                                          <p:spTgt spid="20"/>
                                        </p:tgtEl>
                                        <p:attrNameLst>
                                          <p:attrName>ppt_x</p:attrName>
                                        </p:attrNameLst>
                                      </p:cBhvr>
                                      <p:tavLst>
                                        <p:tav tm="0">
                                          <p:val>
                                            <p:strVal val="#ppt_x"/>
                                          </p:val>
                                        </p:tav>
                                        <p:tav tm="100000">
                                          <p:val>
                                            <p:strVal val="#ppt_x"/>
                                          </p:val>
                                        </p:tav>
                                      </p:tavLst>
                                    </p:anim>
                                    <p:anim calcmode="lin" valueType="num">
                                      <p:cBhvr>
                                        <p:cTn id="1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p:cNvSpPr txBox="1">
            <a:spLocks noChangeArrowheads="1"/>
          </p:cNvSpPr>
          <p:nvPr/>
        </p:nvSpPr>
        <p:spPr>
          <a:xfrm>
            <a:off x="1490663" y="347663"/>
            <a:ext cx="6321425" cy="704850"/>
          </a:xfrm>
          <a:prstGeom prst="rect">
            <a:avLst/>
          </a:prstGeom>
        </p:spPr>
        <p:txBody>
          <a:bodyPr/>
          <a:lstStyle/>
          <a:p>
            <a:pPr algn="ctr" eaLnBrk="0" hangingPunct="0">
              <a:defRPr/>
            </a:pPr>
            <a:endParaRPr lang="es-ES" sz="3800" kern="0" dirty="0">
              <a:solidFill>
                <a:srgbClr val="00478E"/>
              </a:solidFill>
              <a:effectLst>
                <a:outerShdw blurRad="38100" dist="38100" dir="2700000" algn="tl">
                  <a:srgbClr val="C0C0C0"/>
                </a:outerShdw>
              </a:effectLst>
              <a:latin typeface="Century Gothic" pitchFamily="34" charset="0"/>
              <a:ea typeface="+mj-ea"/>
              <a:cs typeface="+mj-cs"/>
            </a:endParaRPr>
          </a:p>
        </p:txBody>
      </p:sp>
      <p:cxnSp>
        <p:nvCxnSpPr>
          <p:cNvPr id="11" name="10 Conector recto"/>
          <p:cNvCxnSpPr/>
          <p:nvPr/>
        </p:nvCxnSpPr>
        <p:spPr>
          <a:xfrm rot="5400000">
            <a:off x="7786688" y="5572125"/>
            <a:ext cx="2571750"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3" name="12 Conector recto"/>
          <p:cNvCxnSpPr/>
          <p:nvPr/>
        </p:nvCxnSpPr>
        <p:spPr>
          <a:xfrm rot="5400000">
            <a:off x="7786687" y="5643563"/>
            <a:ext cx="24288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4" name="13 Conector recto"/>
          <p:cNvCxnSpPr/>
          <p:nvPr/>
        </p:nvCxnSpPr>
        <p:spPr>
          <a:xfrm rot="5400000">
            <a:off x="7858125" y="5786438"/>
            <a:ext cx="214312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5" name="14 Conector recto"/>
          <p:cNvCxnSpPr/>
          <p:nvPr/>
        </p:nvCxnSpPr>
        <p:spPr>
          <a:xfrm>
            <a:off x="5429250" y="6715125"/>
            <a:ext cx="3714750"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6" name="15 Conector recto"/>
          <p:cNvCxnSpPr/>
          <p:nvPr/>
        </p:nvCxnSpPr>
        <p:spPr>
          <a:xfrm>
            <a:off x="6143625" y="6643688"/>
            <a:ext cx="30003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7" name="16 Conector recto"/>
          <p:cNvCxnSpPr/>
          <p:nvPr/>
        </p:nvCxnSpPr>
        <p:spPr>
          <a:xfrm>
            <a:off x="6715125" y="6572250"/>
            <a:ext cx="24288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sp>
        <p:nvSpPr>
          <p:cNvPr id="18" name="Rectangle 2"/>
          <p:cNvSpPr txBox="1">
            <a:spLocks noChangeArrowheads="1"/>
          </p:cNvSpPr>
          <p:nvPr/>
        </p:nvSpPr>
        <p:spPr>
          <a:xfrm>
            <a:off x="0" y="0"/>
            <a:ext cx="9144000" cy="704850"/>
          </a:xfrm>
          <a:prstGeom prst="rect">
            <a:avLst/>
          </a:prstGeom>
        </p:spPr>
        <p:txBody>
          <a:bodyPr/>
          <a:lstStyle/>
          <a:p>
            <a:pPr algn="ctr" eaLnBrk="0" hangingPunct="0">
              <a:defRPr/>
            </a:pPr>
            <a:r>
              <a:rPr lang="es-MX" sz="2400" kern="0" dirty="0">
                <a:solidFill>
                  <a:srgbClr val="00478E"/>
                </a:solidFill>
                <a:effectLst>
                  <a:outerShdw blurRad="38100" dist="38100" dir="2700000" algn="tl">
                    <a:srgbClr val="C0C0C0"/>
                  </a:outerShdw>
                </a:effectLst>
                <a:latin typeface="Century Gothic" pitchFamily="34" charset="0"/>
                <a:cs typeface="+mn-cs"/>
              </a:rPr>
              <a:t>Almanza Villarreal Agencia Aduanal, S.C.</a:t>
            </a:r>
          </a:p>
          <a:p>
            <a:pPr algn="ctr" eaLnBrk="0" hangingPunct="0">
              <a:defRPr/>
            </a:pPr>
            <a:endParaRPr lang="es-MX" sz="2400" kern="0" dirty="0">
              <a:solidFill>
                <a:srgbClr val="00478E"/>
              </a:solidFill>
              <a:effectLst>
                <a:outerShdw blurRad="38100" dist="38100" dir="2700000" algn="tl">
                  <a:srgbClr val="C0C0C0"/>
                </a:outerShdw>
              </a:effectLst>
              <a:latin typeface="Century Gothic" pitchFamily="34" charset="0"/>
              <a:ea typeface="+mj-ea"/>
              <a:cs typeface="+mj-cs"/>
            </a:endParaRPr>
          </a:p>
          <a:p>
            <a:pPr algn="ctr" eaLnBrk="0" hangingPunct="0">
              <a:defRPr/>
            </a:pPr>
            <a:endParaRPr lang="es-MX" sz="2400" kern="0" dirty="0">
              <a:solidFill>
                <a:srgbClr val="00478E"/>
              </a:solidFill>
              <a:effectLst>
                <a:outerShdw blurRad="38100" dist="38100" dir="2700000" algn="tl">
                  <a:srgbClr val="C0C0C0"/>
                </a:outerShdw>
              </a:effectLst>
              <a:latin typeface="Century Gothic" pitchFamily="34" charset="0"/>
              <a:ea typeface="+mj-ea"/>
              <a:cs typeface="+mj-cs"/>
            </a:endParaRPr>
          </a:p>
        </p:txBody>
      </p:sp>
      <p:sp>
        <p:nvSpPr>
          <p:cNvPr id="19" name="18 CuadroTexto"/>
          <p:cNvSpPr txBox="1"/>
          <p:nvPr/>
        </p:nvSpPr>
        <p:spPr>
          <a:xfrm>
            <a:off x="395288" y="1703388"/>
            <a:ext cx="5976937" cy="4154487"/>
          </a:xfrm>
          <a:prstGeom prst="rect">
            <a:avLst/>
          </a:prstGeom>
          <a:noFill/>
        </p:spPr>
        <p:txBody>
          <a:bodyPr>
            <a:spAutoFit/>
          </a:bodyPr>
          <a:lstStyle/>
          <a:p>
            <a:pPr marL="514350" indent="-514350" algn="just" eaLnBrk="0" hangingPunct="0">
              <a:buFontTx/>
              <a:buAutoNum type="romanUcPeriod"/>
              <a:defRPr/>
            </a:pPr>
            <a:r>
              <a:rPr lang="es-MX" sz="2400" b="1" dirty="0">
                <a:solidFill>
                  <a:srgbClr val="003D7A"/>
                </a:solidFill>
                <a:latin typeface="+mn-lt"/>
                <a:cs typeface="+mn-cs"/>
              </a:rPr>
              <a:t>Lugar y fecha de expedición del comprobante de           valor.</a:t>
            </a:r>
            <a:r>
              <a:rPr lang="es-MX" sz="2400" dirty="0">
                <a:solidFill>
                  <a:srgbClr val="003D7A"/>
                </a:solidFill>
                <a:latin typeface="+mn-lt"/>
                <a:cs typeface="+mn-cs"/>
              </a:rPr>
              <a:t> </a:t>
            </a:r>
          </a:p>
          <a:p>
            <a:pPr marL="514350" indent="-514350" algn="just" eaLnBrk="0" hangingPunct="0">
              <a:buFontTx/>
              <a:buAutoNum type="romanUcPeriod"/>
              <a:defRPr/>
            </a:pPr>
            <a:endParaRPr lang="es-MX" sz="2400" dirty="0">
              <a:solidFill>
                <a:srgbClr val="003D7A"/>
              </a:solidFill>
              <a:latin typeface="+mn-lt"/>
              <a:cs typeface="+mn-cs"/>
            </a:endParaRPr>
          </a:p>
          <a:p>
            <a:pPr marL="514350" indent="-514350" algn="just" eaLnBrk="0" hangingPunct="0">
              <a:buFontTx/>
              <a:buAutoNum type="romanUcPeriod"/>
              <a:defRPr/>
            </a:pPr>
            <a:r>
              <a:rPr lang="es-MX" sz="2400" b="1" dirty="0">
                <a:solidFill>
                  <a:srgbClr val="003D7A"/>
                </a:solidFill>
                <a:latin typeface="+mn-lt"/>
              </a:rPr>
              <a:t>Indicar si se trata de un documento único o con subdivisiones e identificar las mismas.</a:t>
            </a:r>
          </a:p>
          <a:p>
            <a:pPr marL="514350" indent="-514350" algn="just" eaLnBrk="0" hangingPunct="0">
              <a:buFontTx/>
              <a:buAutoNum type="romanUcPeriod"/>
              <a:defRPr/>
            </a:pPr>
            <a:endParaRPr lang="es-MX" sz="2400" b="1" dirty="0">
              <a:solidFill>
                <a:srgbClr val="003D7A"/>
              </a:solidFill>
              <a:latin typeface="+mn-lt"/>
            </a:endParaRPr>
          </a:p>
          <a:p>
            <a:pPr marL="514350" indent="-514350" algn="just" eaLnBrk="0" hangingPunct="0">
              <a:buFontTx/>
              <a:buAutoNum type="romanUcPeriod"/>
              <a:defRPr/>
            </a:pPr>
            <a:r>
              <a:rPr lang="es-MX" sz="2400" b="1" dirty="0">
                <a:solidFill>
                  <a:srgbClr val="003D7A"/>
                </a:solidFill>
                <a:latin typeface="+mn-lt"/>
              </a:rPr>
              <a:t>Nombre, denominación o razón social y domicilio del destinatario de la mercancía.</a:t>
            </a:r>
            <a:endParaRPr lang="en-US" sz="2400" dirty="0">
              <a:solidFill>
                <a:srgbClr val="003D7A"/>
              </a:solidFill>
              <a:latin typeface="+mn-lt"/>
            </a:endParaRPr>
          </a:p>
          <a:p>
            <a:pPr marL="514350" indent="-514350" algn="just" eaLnBrk="0" hangingPunct="0">
              <a:buFontTx/>
              <a:buAutoNum type="romanUcPeriod"/>
              <a:defRPr/>
            </a:pPr>
            <a:endParaRPr lang="en-US" sz="2400" dirty="0">
              <a:solidFill>
                <a:srgbClr val="003D7A"/>
              </a:solidFill>
              <a:latin typeface="+mn-lt"/>
              <a:cs typeface="+mn-cs"/>
            </a:endParaRPr>
          </a:p>
        </p:txBody>
      </p:sp>
      <p:pic>
        <p:nvPicPr>
          <p:cNvPr id="291844" name="Picture 4"/>
          <p:cNvPicPr>
            <a:picLocks noChangeAspect="1" noChangeArrowheads="1"/>
          </p:cNvPicPr>
          <p:nvPr/>
        </p:nvPicPr>
        <p:blipFill>
          <a:blip r:embed="rId2" cstate="print"/>
          <a:srcRect/>
          <a:stretch>
            <a:fillRect/>
          </a:stretch>
        </p:blipFill>
        <p:spPr bwMode="auto">
          <a:xfrm>
            <a:off x="6859588" y="2500313"/>
            <a:ext cx="1816100" cy="2387600"/>
          </a:xfrm>
          <a:prstGeom prst="rect">
            <a:avLst/>
          </a:prstGeom>
          <a:ln>
            <a:noFill/>
          </a:ln>
          <a:effectLst>
            <a:outerShdw blurRad="190500" algn="tl" rotWithShape="0">
              <a:srgbClr val="000000">
                <a:alpha val="70000"/>
              </a:srgbClr>
            </a:outerShdw>
          </a:effectLst>
          <a:extLst/>
        </p:spPr>
      </p:pic>
      <p:pic>
        <p:nvPicPr>
          <p:cNvPr id="22540" name="Picture 2"/>
          <p:cNvPicPr>
            <a:picLocks noChangeAspect="1" noChangeArrowheads="1"/>
          </p:cNvPicPr>
          <p:nvPr/>
        </p:nvPicPr>
        <p:blipFill>
          <a:blip r:embed="rId3" cstate="print"/>
          <a:srcRect/>
          <a:stretch>
            <a:fillRect/>
          </a:stretch>
        </p:blipFill>
        <p:spPr bwMode="auto">
          <a:xfrm>
            <a:off x="1571625" y="6215063"/>
            <a:ext cx="631825" cy="557212"/>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291844"/>
                                        </p:tgtEl>
                                        <p:attrNameLst>
                                          <p:attrName>style.visibility</p:attrName>
                                        </p:attrNameLst>
                                      </p:cBhvr>
                                      <p:to>
                                        <p:strVal val="visible"/>
                                      </p:to>
                                    </p:set>
                                    <p:animEffect transition="in" filter="fade">
                                      <p:cBhvr>
                                        <p:cTn id="12" dur="1000"/>
                                        <p:tgtEl>
                                          <p:spTgt spid="291844"/>
                                        </p:tgtEl>
                                      </p:cBhvr>
                                    </p:animEffect>
                                    <p:anim calcmode="lin" valueType="num">
                                      <p:cBhvr>
                                        <p:cTn id="13" dur="1000" fill="hold"/>
                                        <p:tgtEl>
                                          <p:spTgt spid="291844"/>
                                        </p:tgtEl>
                                        <p:attrNameLst>
                                          <p:attrName>ppt_x</p:attrName>
                                        </p:attrNameLst>
                                      </p:cBhvr>
                                      <p:tavLst>
                                        <p:tav tm="0">
                                          <p:val>
                                            <p:strVal val="#ppt_x"/>
                                          </p:val>
                                        </p:tav>
                                        <p:tav tm="100000">
                                          <p:val>
                                            <p:strVal val="#ppt_x"/>
                                          </p:val>
                                        </p:tav>
                                      </p:tavLst>
                                    </p:anim>
                                    <p:anim calcmode="lin" valueType="num">
                                      <p:cBhvr>
                                        <p:cTn id="14" dur="1000" fill="hold"/>
                                        <p:tgtEl>
                                          <p:spTgt spid="2918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p:cNvSpPr txBox="1">
            <a:spLocks noChangeArrowheads="1"/>
          </p:cNvSpPr>
          <p:nvPr/>
        </p:nvSpPr>
        <p:spPr>
          <a:xfrm>
            <a:off x="1490663" y="347663"/>
            <a:ext cx="6321425" cy="704850"/>
          </a:xfrm>
          <a:prstGeom prst="rect">
            <a:avLst/>
          </a:prstGeom>
        </p:spPr>
        <p:txBody>
          <a:bodyPr/>
          <a:lstStyle/>
          <a:p>
            <a:pPr algn="ctr" eaLnBrk="0" hangingPunct="0">
              <a:defRPr/>
            </a:pPr>
            <a:endParaRPr lang="es-ES" sz="3800" kern="0" dirty="0">
              <a:solidFill>
                <a:srgbClr val="00478E"/>
              </a:solidFill>
              <a:effectLst>
                <a:outerShdw blurRad="38100" dist="38100" dir="2700000" algn="tl">
                  <a:srgbClr val="C0C0C0"/>
                </a:outerShdw>
              </a:effectLst>
              <a:latin typeface="Century Gothic" pitchFamily="34" charset="0"/>
              <a:ea typeface="+mj-ea"/>
              <a:cs typeface="+mj-cs"/>
            </a:endParaRPr>
          </a:p>
        </p:txBody>
      </p:sp>
      <p:cxnSp>
        <p:nvCxnSpPr>
          <p:cNvPr id="11" name="10 Conector recto"/>
          <p:cNvCxnSpPr/>
          <p:nvPr/>
        </p:nvCxnSpPr>
        <p:spPr>
          <a:xfrm rot="5400000">
            <a:off x="7786688" y="5572125"/>
            <a:ext cx="2571750"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3" name="12 Conector recto"/>
          <p:cNvCxnSpPr/>
          <p:nvPr/>
        </p:nvCxnSpPr>
        <p:spPr>
          <a:xfrm rot="5400000">
            <a:off x="7786687" y="5643563"/>
            <a:ext cx="24288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4" name="13 Conector recto"/>
          <p:cNvCxnSpPr/>
          <p:nvPr/>
        </p:nvCxnSpPr>
        <p:spPr>
          <a:xfrm rot="5400000">
            <a:off x="7858125" y="5786438"/>
            <a:ext cx="214312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5" name="14 Conector recto"/>
          <p:cNvCxnSpPr/>
          <p:nvPr/>
        </p:nvCxnSpPr>
        <p:spPr>
          <a:xfrm>
            <a:off x="5429250" y="6715125"/>
            <a:ext cx="3714750"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6" name="15 Conector recto"/>
          <p:cNvCxnSpPr/>
          <p:nvPr/>
        </p:nvCxnSpPr>
        <p:spPr>
          <a:xfrm>
            <a:off x="6143625" y="6643688"/>
            <a:ext cx="30003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7" name="16 Conector recto"/>
          <p:cNvCxnSpPr/>
          <p:nvPr/>
        </p:nvCxnSpPr>
        <p:spPr>
          <a:xfrm>
            <a:off x="6715125" y="6572250"/>
            <a:ext cx="24288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sp>
        <p:nvSpPr>
          <p:cNvPr id="18" name="Rectangle 2"/>
          <p:cNvSpPr txBox="1">
            <a:spLocks noChangeArrowheads="1"/>
          </p:cNvSpPr>
          <p:nvPr/>
        </p:nvSpPr>
        <p:spPr>
          <a:xfrm>
            <a:off x="0" y="0"/>
            <a:ext cx="9144000" cy="704850"/>
          </a:xfrm>
          <a:prstGeom prst="rect">
            <a:avLst/>
          </a:prstGeom>
        </p:spPr>
        <p:txBody>
          <a:bodyPr/>
          <a:lstStyle/>
          <a:p>
            <a:pPr algn="ctr" eaLnBrk="0" hangingPunct="0">
              <a:defRPr/>
            </a:pPr>
            <a:r>
              <a:rPr lang="es-MX" sz="2400" kern="0" dirty="0">
                <a:solidFill>
                  <a:srgbClr val="00478E"/>
                </a:solidFill>
                <a:effectLst>
                  <a:outerShdw blurRad="38100" dist="38100" dir="2700000" algn="tl">
                    <a:srgbClr val="C0C0C0"/>
                  </a:outerShdw>
                </a:effectLst>
                <a:latin typeface="Century Gothic" pitchFamily="34" charset="0"/>
                <a:cs typeface="+mn-cs"/>
              </a:rPr>
              <a:t>Almanza Villarreal Agencia Aduanal, S.C.</a:t>
            </a:r>
          </a:p>
          <a:p>
            <a:pPr algn="ctr" eaLnBrk="0" hangingPunct="0">
              <a:defRPr/>
            </a:pPr>
            <a:endParaRPr lang="es-MX" sz="2400" kern="0" dirty="0">
              <a:solidFill>
                <a:srgbClr val="00478E"/>
              </a:solidFill>
              <a:effectLst>
                <a:outerShdw blurRad="38100" dist="38100" dir="2700000" algn="tl">
                  <a:srgbClr val="C0C0C0"/>
                </a:outerShdw>
              </a:effectLst>
              <a:latin typeface="Century Gothic" pitchFamily="34" charset="0"/>
              <a:ea typeface="+mj-ea"/>
              <a:cs typeface="+mj-cs"/>
            </a:endParaRPr>
          </a:p>
          <a:p>
            <a:pPr algn="ctr" eaLnBrk="0" hangingPunct="0">
              <a:defRPr/>
            </a:pPr>
            <a:endParaRPr lang="es-MX" sz="2400" kern="0" dirty="0">
              <a:solidFill>
                <a:srgbClr val="00478E"/>
              </a:solidFill>
              <a:effectLst>
                <a:outerShdw blurRad="38100" dist="38100" dir="2700000" algn="tl">
                  <a:srgbClr val="C0C0C0"/>
                </a:outerShdw>
              </a:effectLst>
              <a:latin typeface="Century Gothic" pitchFamily="34" charset="0"/>
              <a:ea typeface="+mj-ea"/>
              <a:cs typeface="+mj-cs"/>
            </a:endParaRPr>
          </a:p>
        </p:txBody>
      </p:sp>
      <p:sp>
        <p:nvSpPr>
          <p:cNvPr id="31" name="30 CuadroTexto"/>
          <p:cNvSpPr txBox="1"/>
          <p:nvPr/>
        </p:nvSpPr>
        <p:spPr>
          <a:xfrm>
            <a:off x="142875" y="1525588"/>
            <a:ext cx="6769100" cy="4832350"/>
          </a:xfrm>
          <a:prstGeom prst="rect">
            <a:avLst/>
          </a:prstGeom>
          <a:noFill/>
        </p:spPr>
        <p:txBody>
          <a:bodyPr>
            <a:spAutoFit/>
          </a:bodyPr>
          <a:lstStyle/>
          <a:p>
            <a:pPr marL="514350" indent="-514350" algn="just" eaLnBrk="0" hangingPunct="0">
              <a:buFont typeface="+mj-lt"/>
              <a:buAutoNum type="romanUcPeriod" startAt="4"/>
              <a:defRPr/>
            </a:pPr>
            <a:r>
              <a:rPr lang="es-MX" sz="2200" b="1" dirty="0">
                <a:solidFill>
                  <a:srgbClr val="003D7A"/>
                </a:solidFill>
                <a:latin typeface="+mn-lt"/>
                <a:cs typeface="+mn-cs"/>
              </a:rPr>
              <a:t>Nombre, denominación o razón social y domicilio del vendedor.</a:t>
            </a:r>
          </a:p>
          <a:p>
            <a:pPr marL="514350" indent="-514350" algn="just" eaLnBrk="0" hangingPunct="0">
              <a:buFont typeface="+mj-lt"/>
              <a:buAutoNum type="romanUcPeriod" startAt="4"/>
              <a:defRPr/>
            </a:pPr>
            <a:endParaRPr lang="es-MX" sz="2200" b="1" dirty="0">
              <a:solidFill>
                <a:srgbClr val="003D7A"/>
              </a:solidFill>
              <a:latin typeface="+mn-lt"/>
              <a:cs typeface="+mn-cs"/>
            </a:endParaRPr>
          </a:p>
          <a:p>
            <a:pPr marL="514350" indent="-514350" algn="just" eaLnBrk="0" hangingPunct="0">
              <a:buFont typeface="+mj-lt"/>
              <a:buAutoNum type="romanUcPeriod" startAt="4"/>
              <a:defRPr/>
            </a:pPr>
            <a:r>
              <a:rPr lang="es-MX" sz="2200" b="1" dirty="0">
                <a:solidFill>
                  <a:srgbClr val="003D7A"/>
                </a:solidFill>
                <a:latin typeface="+mn-lt"/>
              </a:rPr>
              <a:t>RFC.</a:t>
            </a:r>
          </a:p>
          <a:p>
            <a:pPr marL="514350" indent="-514350" algn="just" eaLnBrk="0" hangingPunct="0">
              <a:buFont typeface="+mj-lt"/>
              <a:buAutoNum type="romanUcPeriod" startAt="4"/>
              <a:defRPr/>
            </a:pPr>
            <a:endParaRPr lang="es-MX" sz="2200" b="1" dirty="0">
              <a:solidFill>
                <a:srgbClr val="003D7A"/>
              </a:solidFill>
              <a:latin typeface="+mn-lt"/>
            </a:endParaRPr>
          </a:p>
          <a:p>
            <a:pPr marL="514350" indent="-514350" algn="just" eaLnBrk="0" hangingPunct="0">
              <a:buFont typeface="+mj-lt"/>
              <a:buAutoNum type="romanUcPeriod" startAt="4"/>
              <a:defRPr/>
            </a:pPr>
            <a:r>
              <a:rPr lang="es-MX" sz="2200" b="1" dirty="0">
                <a:solidFill>
                  <a:srgbClr val="003D7A"/>
                </a:solidFill>
                <a:latin typeface="+mn-lt"/>
              </a:rPr>
              <a:t>Patente o autorización del agente aduanal.</a:t>
            </a:r>
          </a:p>
          <a:p>
            <a:pPr marL="514350" indent="-514350" algn="just" eaLnBrk="0" hangingPunct="0">
              <a:buFont typeface="+mj-lt"/>
              <a:buAutoNum type="romanUcPeriod" startAt="4"/>
              <a:defRPr/>
            </a:pPr>
            <a:endParaRPr lang="es-MX" sz="2200" b="1" dirty="0">
              <a:solidFill>
                <a:srgbClr val="003D7A"/>
              </a:solidFill>
              <a:latin typeface="+mn-lt"/>
            </a:endParaRPr>
          </a:p>
          <a:p>
            <a:pPr marL="514350" indent="-514350" algn="just" eaLnBrk="0" hangingPunct="0">
              <a:buFont typeface="+mj-lt"/>
              <a:buAutoNum type="romanUcPeriod" startAt="4"/>
              <a:defRPr/>
            </a:pPr>
            <a:r>
              <a:rPr lang="es-MX" sz="2200" b="1" u="sng" dirty="0">
                <a:solidFill>
                  <a:srgbClr val="003D7A"/>
                </a:solidFill>
                <a:latin typeface="+mn-lt"/>
              </a:rPr>
              <a:t>RFC</a:t>
            </a:r>
            <a:r>
              <a:rPr lang="es-MX" sz="2200" b="1" dirty="0">
                <a:solidFill>
                  <a:srgbClr val="003D7A"/>
                </a:solidFill>
                <a:latin typeface="+mn-lt"/>
              </a:rPr>
              <a:t> de las personas que podrán consultar información transmitida del comprobante de valor.</a:t>
            </a:r>
          </a:p>
          <a:p>
            <a:pPr marL="514350" indent="-514350" algn="just" eaLnBrk="0" hangingPunct="0">
              <a:buFont typeface="+mj-lt"/>
              <a:buAutoNum type="romanUcPeriod" startAt="4"/>
              <a:defRPr/>
            </a:pPr>
            <a:endParaRPr lang="es-MX" sz="2200" b="1" dirty="0">
              <a:solidFill>
                <a:srgbClr val="003D7A"/>
              </a:solidFill>
              <a:latin typeface="+mn-lt"/>
            </a:endParaRPr>
          </a:p>
          <a:p>
            <a:pPr marL="514350" indent="-514350" algn="just" eaLnBrk="0" hangingPunct="0">
              <a:buFont typeface="+mj-lt"/>
              <a:buAutoNum type="romanUcPeriod" startAt="4"/>
              <a:defRPr/>
            </a:pPr>
            <a:r>
              <a:rPr lang="es-MX" sz="2200" b="1" dirty="0">
                <a:solidFill>
                  <a:srgbClr val="003D7A"/>
                </a:solidFill>
                <a:latin typeface="+mn-lt"/>
              </a:rPr>
              <a:t>Número de identificación del documento que ampare el valor de la mercancía.</a:t>
            </a:r>
            <a:endParaRPr lang="en-US" sz="2200" dirty="0">
              <a:solidFill>
                <a:srgbClr val="003D7A"/>
              </a:solidFill>
              <a:latin typeface="+mn-lt"/>
            </a:endParaRPr>
          </a:p>
          <a:p>
            <a:pPr marL="514350" indent="-514350" algn="just" eaLnBrk="0" hangingPunct="0">
              <a:buFont typeface="+mj-lt"/>
              <a:buAutoNum type="romanUcPeriod" startAt="4"/>
              <a:defRPr/>
            </a:pPr>
            <a:endParaRPr lang="en-US" sz="2200" dirty="0">
              <a:solidFill>
                <a:srgbClr val="003D7A"/>
              </a:solidFill>
              <a:latin typeface="+mn-lt"/>
              <a:cs typeface="+mn-cs"/>
            </a:endParaRPr>
          </a:p>
        </p:txBody>
      </p:sp>
      <p:pic>
        <p:nvPicPr>
          <p:cNvPr id="34" name="Picture 4"/>
          <p:cNvPicPr>
            <a:picLocks noChangeAspect="1" noChangeArrowheads="1"/>
          </p:cNvPicPr>
          <p:nvPr/>
        </p:nvPicPr>
        <p:blipFill>
          <a:blip r:embed="rId2" cstate="print"/>
          <a:srcRect/>
          <a:stretch>
            <a:fillRect/>
          </a:stretch>
        </p:blipFill>
        <p:spPr bwMode="auto">
          <a:xfrm>
            <a:off x="6929438" y="2428875"/>
            <a:ext cx="1816100" cy="2387600"/>
          </a:xfrm>
          <a:prstGeom prst="rect">
            <a:avLst/>
          </a:prstGeom>
          <a:ln>
            <a:noFill/>
          </a:ln>
          <a:effectLst>
            <a:outerShdw blurRad="190500" algn="tl" rotWithShape="0">
              <a:srgbClr val="000000">
                <a:alpha val="70000"/>
              </a:srgbClr>
            </a:outerShdw>
          </a:effectLst>
          <a:extLst/>
        </p:spPr>
      </p:pic>
      <p:pic>
        <p:nvPicPr>
          <p:cNvPr id="23564" name="Picture 2"/>
          <p:cNvPicPr>
            <a:picLocks noChangeAspect="1" noChangeArrowheads="1"/>
          </p:cNvPicPr>
          <p:nvPr/>
        </p:nvPicPr>
        <p:blipFill>
          <a:blip r:embed="rId3" cstate="print"/>
          <a:srcRect/>
          <a:stretch>
            <a:fillRect/>
          </a:stretch>
        </p:blipFill>
        <p:spPr bwMode="auto">
          <a:xfrm>
            <a:off x="1571625" y="6215063"/>
            <a:ext cx="631825" cy="557212"/>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1000"/>
                                        <p:tgtEl>
                                          <p:spTgt spid="34"/>
                                        </p:tgtEl>
                                      </p:cBhvr>
                                    </p:animEffect>
                                    <p:anim calcmode="lin" valueType="num">
                                      <p:cBhvr>
                                        <p:cTn id="13" dur="1000" fill="hold"/>
                                        <p:tgtEl>
                                          <p:spTgt spid="34"/>
                                        </p:tgtEl>
                                        <p:attrNameLst>
                                          <p:attrName>ppt_x</p:attrName>
                                        </p:attrNameLst>
                                      </p:cBhvr>
                                      <p:tavLst>
                                        <p:tav tm="0">
                                          <p:val>
                                            <p:strVal val="#ppt_x"/>
                                          </p:val>
                                        </p:tav>
                                        <p:tav tm="100000">
                                          <p:val>
                                            <p:strVal val="#ppt_x"/>
                                          </p:val>
                                        </p:tav>
                                      </p:tavLst>
                                    </p:anim>
                                    <p:anim calcmode="lin" valueType="num">
                                      <p:cBhvr>
                                        <p:cTn id="14"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p:cNvSpPr txBox="1">
            <a:spLocks noChangeArrowheads="1"/>
          </p:cNvSpPr>
          <p:nvPr/>
        </p:nvSpPr>
        <p:spPr>
          <a:xfrm>
            <a:off x="1490663" y="347663"/>
            <a:ext cx="6321425" cy="704850"/>
          </a:xfrm>
          <a:prstGeom prst="rect">
            <a:avLst/>
          </a:prstGeom>
        </p:spPr>
        <p:txBody>
          <a:bodyPr/>
          <a:lstStyle/>
          <a:p>
            <a:pPr algn="ctr" eaLnBrk="0" hangingPunct="0">
              <a:defRPr/>
            </a:pPr>
            <a:endParaRPr lang="es-ES" sz="3800" kern="0" dirty="0">
              <a:solidFill>
                <a:srgbClr val="00478E"/>
              </a:solidFill>
              <a:effectLst>
                <a:outerShdw blurRad="38100" dist="38100" dir="2700000" algn="tl">
                  <a:srgbClr val="C0C0C0"/>
                </a:outerShdw>
              </a:effectLst>
              <a:latin typeface="Century Gothic" pitchFamily="34" charset="0"/>
              <a:ea typeface="+mj-ea"/>
              <a:cs typeface="+mj-cs"/>
            </a:endParaRPr>
          </a:p>
        </p:txBody>
      </p:sp>
      <p:cxnSp>
        <p:nvCxnSpPr>
          <p:cNvPr id="11" name="10 Conector recto"/>
          <p:cNvCxnSpPr/>
          <p:nvPr/>
        </p:nvCxnSpPr>
        <p:spPr>
          <a:xfrm rot="5400000">
            <a:off x="7786688" y="5572125"/>
            <a:ext cx="2571750"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3" name="12 Conector recto"/>
          <p:cNvCxnSpPr/>
          <p:nvPr/>
        </p:nvCxnSpPr>
        <p:spPr>
          <a:xfrm rot="5400000">
            <a:off x="7786687" y="5643563"/>
            <a:ext cx="24288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4" name="13 Conector recto"/>
          <p:cNvCxnSpPr/>
          <p:nvPr/>
        </p:nvCxnSpPr>
        <p:spPr>
          <a:xfrm rot="5400000">
            <a:off x="7858125" y="5786438"/>
            <a:ext cx="214312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5" name="14 Conector recto"/>
          <p:cNvCxnSpPr/>
          <p:nvPr/>
        </p:nvCxnSpPr>
        <p:spPr>
          <a:xfrm>
            <a:off x="5429250" y="6715125"/>
            <a:ext cx="3714750"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6" name="15 Conector recto"/>
          <p:cNvCxnSpPr/>
          <p:nvPr/>
        </p:nvCxnSpPr>
        <p:spPr>
          <a:xfrm>
            <a:off x="6143625" y="6643688"/>
            <a:ext cx="30003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7" name="16 Conector recto"/>
          <p:cNvCxnSpPr/>
          <p:nvPr/>
        </p:nvCxnSpPr>
        <p:spPr>
          <a:xfrm>
            <a:off x="6715125" y="6572250"/>
            <a:ext cx="24288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sp>
        <p:nvSpPr>
          <p:cNvPr id="18" name="Rectangle 2"/>
          <p:cNvSpPr txBox="1">
            <a:spLocks noChangeArrowheads="1"/>
          </p:cNvSpPr>
          <p:nvPr/>
        </p:nvSpPr>
        <p:spPr>
          <a:xfrm>
            <a:off x="0" y="0"/>
            <a:ext cx="9144000" cy="704850"/>
          </a:xfrm>
          <a:prstGeom prst="rect">
            <a:avLst/>
          </a:prstGeom>
        </p:spPr>
        <p:txBody>
          <a:bodyPr/>
          <a:lstStyle/>
          <a:p>
            <a:pPr algn="ctr" eaLnBrk="0" hangingPunct="0">
              <a:defRPr/>
            </a:pPr>
            <a:r>
              <a:rPr lang="es-MX" sz="2400" kern="0" dirty="0">
                <a:solidFill>
                  <a:srgbClr val="00478E"/>
                </a:solidFill>
                <a:effectLst>
                  <a:outerShdw blurRad="38100" dist="38100" dir="2700000" algn="tl">
                    <a:srgbClr val="C0C0C0"/>
                  </a:outerShdw>
                </a:effectLst>
                <a:latin typeface="Century Gothic" pitchFamily="34" charset="0"/>
                <a:cs typeface="+mn-cs"/>
              </a:rPr>
              <a:t>Almanza Villarreal Agencia Aduanal, S.C.</a:t>
            </a:r>
          </a:p>
          <a:p>
            <a:pPr algn="ctr" eaLnBrk="0" hangingPunct="0">
              <a:defRPr/>
            </a:pPr>
            <a:endParaRPr lang="es-MX" sz="2400" kern="0" dirty="0">
              <a:solidFill>
                <a:srgbClr val="00478E"/>
              </a:solidFill>
              <a:effectLst>
                <a:outerShdw blurRad="38100" dist="38100" dir="2700000" algn="tl">
                  <a:srgbClr val="C0C0C0"/>
                </a:outerShdw>
              </a:effectLst>
              <a:latin typeface="Century Gothic" pitchFamily="34" charset="0"/>
              <a:ea typeface="+mj-ea"/>
              <a:cs typeface="+mj-cs"/>
            </a:endParaRPr>
          </a:p>
          <a:p>
            <a:pPr algn="ctr" eaLnBrk="0" hangingPunct="0">
              <a:defRPr/>
            </a:pPr>
            <a:endParaRPr lang="es-MX" sz="2400" kern="0" dirty="0">
              <a:solidFill>
                <a:srgbClr val="00478E"/>
              </a:solidFill>
              <a:effectLst>
                <a:outerShdw blurRad="38100" dist="38100" dir="2700000" algn="tl">
                  <a:srgbClr val="C0C0C0"/>
                </a:outerShdw>
              </a:effectLst>
              <a:latin typeface="Century Gothic" pitchFamily="34" charset="0"/>
              <a:ea typeface="+mj-ea"/>
              <a:cs typeface="+mj-cs"/>
            </a:endParaRPr>
          </a:p>
        </p:txBody>
      </p:sp>
      <p:sp>
        <p:nvSpPr>
          <p:cNvPr id="22" name="21 CuadroTexto"/>
          <p:cNvSpPr txBox="1"/>
          <p:nvPr/>
        </p:nvSpPr>
        <p:spPr>
          <a:xfrm>
            <a:off x="717550" y="4270375"/>
            <a:ext cx="7853363" cy="1016000"/>
          </a:xfrm>
          <a:prstGeom prst="rect">
            <a:avLst/>
          </a:prstGeom>
          <a:noFill/>
        </p:spPr>
        <p:txBody>
          <a:bodyPr>
            <a:spAutoFit/>
          </a:bodyPr>
          <a:lstStyle/>
          <a:p>
            <a:pPr algn="just" eaLnBrk="0" hangingPunct="0">
              <a:defRPr/>
            </a:pPr>
            <a:r>
              <a:rPr lang="es-MX" sz="2000" b="1" dirty="0">
                <a:solidFill>
                  <a:srgbClr val="003D7A"/>
                </a:solidFill>
                <a:latin typeface="+mn-lt"/>
                <a:cs typeface="+mn-cs"/>
              </a:rPr>
              <a:t>Tratándose de diversos documentos se deberá de transmitir electrónicamente una lista de los mismos, asignándole a cada lista un número de control consecutivo.</a:t>
            </a:r>
            <a:r>
              <a:rPr lang="es-MX" sz="2000" dirty="0">
                <a:solidFill>
                  <a:srgbClr val="003D7A"/>
                </a:solidFill>
                <a:latin typeface="+mn-lt"/>
                <a:cs typeface="+mn-cs"/>
              </a:rPr>
              <a:t> </a:t>
            </a:r>
            <a:endParaRPr lang="en-US" sz="2000" dirty="0">
              <a:solidFill>
                <a:srgbClr val="003D7A"/>
              </a:solidFill>
              <a:latin typeface="+mn-lt"/>
              <a:cs typeface="+mn-cs"/>
            </a:endParaRPr>
          </a:p>
        </p:txBody>
      </p:sp>
      <p:sp>
        <p:nvSpPr>
          <p:cNvPr id="24" name="23 CuadroTexto"/>
          <p:cNvSpPr txBox="1"/>
          <p:nvPr/>
        </p:nvSpPr>
        <p:spPr>
          <a:xfrm>
            <a:off x="684213" y="5294313"/>
            <a:ext cx="7853362" cy="1014412"/>
          </a:xfrm>
          <a:prstGeom prst="rect">
            <a:avLst/>
          </a:prstGeom>
          <a:noFill/>
        </p:spPr>
        <p:txBody>
          <a:bodyPr>
            <a:spAutoFit/>
          </a:bodyPr>
          <a:lstStyle/>
          <a:p>
            <a:pPr algn="just" eaLnBrk="0" hangingPunct="0">
              <a:defRPr/>
            </a:pPr>
            <a:r>
              <a:rPr lang="es-MX" sz="2000" b="1" dirty="0">
                <a:solidFill>
                  <a:srgbClr val="003D7A"/>
                </a:solidFill>
                <a:latin typeface="+mn-lt"/>
                <a:cs typeface="+mn-cs"/>
              </a:rPr>
              <a:t>Se comete la infracción (Art. 185 fracción I sanción) cuando la información transmitida sea incompleta o incorrecta (Art. 184 fracción II).</a:t>
            </a:r>
          </a:p>
        </p:txBody>
      </p:sp>
      <p:sp>
        <p:nvSpPr>
          <p:cNvPr id="25" name="24 CuadroTexto"/>
          <p:cNvSpPr txBox="1"/>
          <p:nvPr/>
        </p:nvSpPr>
        <p:spPr>
          <a:xfrm>
            <a:off x="250825" y="1441450"/>
            <a:ext cx="8429625" cy="3278188"/>
          </a:xfrm>
          <a:prstGeom prst="rect">
            <a:avLst/>
          </a:prstGeom>
          <a:noFill/>
        </p:spPr>
        <p:txBody>
          <a:bodyPr>
            <a:spAutoFit/>
          </a:bodyPr>
          <a:lstStyle/>
          <a:p>
            <a:pPr marL="514350" indent="-514350" algn="just" eaLnBrk="0" hangingPunct="0">
              <a:buFont typeface="+mj-lt"/>
              <a:buAutoNum type="romanUcPeriod" startAt="9"/>
              <a:defRPr/>
            </a:pPr>
            <a:r>
              <a:rPr lang="es-MX" sz="2300" b="1" dirty="0">
                <a:solidFill>
                  <a:srgbClr val="003D7A"/>
                </a:solidFill>
                <a:latin typeface="+mn-lt"/>
                <a:cs typeface="+mn-cs"/>
              </a:rPr>
              <a:t>La descripción comercial, cantidad en unidades, UMC, marca, modelo, submodelo, los valores unitario y total del documento, tipo de moneda y valor en dólares.</a:t>
            </a:r>
          </a:p>
          <a:p>
            <a:pPr algn="just" eaLnBrk="0" hangingPunct="0">
              <a:defRPr/>
            </a:pPr>
            <a:r>
              <a:rPr lang="es-MX" sz="2300" b="1" dirty="0">
                <a:solidFill>
                  <a:srgbClr val="003D7A"/>
                </a:solidFill>
                <a:latin typeface="+mn-lt"/>
                <a:cs typeface="+mn-cs"/>
              </a:rPr>
              <a:t> </a:t>
            </a:r>
          </a:p>
          <a:p>
            <a:pPr marL="514350" indent="-514350" algn="just" eaLnBrk="0" hangingPunct="0">
              <a:buFont typeface="+mj-lt"/>
              <a:buAutoNum type="romanUcPeriod" startAt="9"/>
              <a:defRPr/>
            </a:pPr>
            <a:r>
              <a:rPr lang="es-MX" sz="2300" b="1" dirty="0">
                <a:solidFill>
                  <a:srgbClr val="003D7A"/>
                </a:solidFill>
                <a:latin typeface="+mn-lt"/>
              </a:rPr>
              <a:t>FIEL de la persona que presenta la información. </a:t>
            </a:r>
          </a:p>
          <a:p>
            <a:pPr marL="514350" indent="-514350" algn="just" eaLnBrk="0" hangingPunct="0">
              <a:buFont typeface="+mj-lt"/>
              <a:buAutoNum type="romanUcPeriod" startAt="9"/>
              <a:defRPr/>
            </a:pPr>
            <a:endParaRPr lang="es-MX" sz="2300" b="1" dirty="0">
              <a:solidFill>
                <a:srgbClr val="003D7A"/>
              </a:solidFill>
              <a:latin typeface="+mn-lt"/>
            </a:endParaRPr>
          </a:p>
          <a:p>
            <a:pPr marL="514350" indent="-514350" algn="just" eaLnBrk="0" hangingPunct="0">
              <a:buFont typeface="+mj-lt"/>
              <a:buAutoNum type="romanUcPeriod" startAt="9"/>
              <a:defRPr/>
            </a:pPr>
            <a:r>
              <a:rPr lang="es-MX" sz="2300" b="1" dirty="0">
                <a:solidFill>
                  <a:srgbClr val="003D7A"/>
                </a:solidFill>
                <a:latin typeface="+mn-lt"/>
              </a:rPr>
              <a:t>Tipo de Operación</a:t>
            </a:r>
            <a:endParaRPr lang="en-US" sz="2300" dirty="0">
              <a:solidFill>
                <a:srgbClr val="003D7A"/>
              </a:solidFill>
              <a:latin typeface="+mn-lt"/>
            </a:endParaRPr>
          </a:p>
          <a:p>
            <a:pPr marL="514350" indent="-514350" algn="just" eaLnBrk="0" hangingPunct="0">
              <a:buFont typeface="+mj-lt"/>
              <a:buAutoNum type="romanUcPeriod" startAt="9"/>
              <a:defRPr/>
            </a:pPr>
            <a:endParaRPr lang="en-US" sz="2300" dirty="0">
              <a:solidFill>
                <a:srgbClr val="003D7A"/>
              </a:solidFill>
              <a:latin typeface="+mn-lt"/>
              <a:cs typeface="+mn-cs"/>
            </a:endParaRPr>
          </a:p>
        </p:txBody>
      </p:sp>
      <p:pic>
        <p:nvPicPr>
          <p:cNvPr id="24589" name="Picture 2"/>
          <p:cNvPicPr>
            <a:picLocks noChangeAspect="1" noChangeArrowheads="1"/>
          </p:cNvPicPr>
          <p:nvPr/>
        </p:nvPicPr>
        <p:blipFill>
          <a:blip r:embed="rId2" cstate="print"/>
          <a:srcRect/>
          <a:stretch>
            <a:fillRect/>
          </a:stretch>
        </p:blipFill>
        <p:spPr bwMode="auto">
          <a:xfrm>
            <a:off x="1571625" y="6215063"/>
            <a:ext cx="631825" cy="557212"/>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1000"/>
                                        <p:tgtEl>
                                          <p:spTgt spid="24"/>
                                        </p:tgtEl>
                                      </p:cBhvr>
                                    </p:animEffect>
                                    <p:anim calcmode="lin" valueType="num">
                                      <p:cBhvr>
                                        <p:cTn id="13" dur="1000" fill="hold"/>
                                        <p:tgtEl>
                                          <p:spTgt spid="24"/>
                                        </p:tgtEl>
                                        <p:attrNameLst>
                                          <p:attrName>ppt_x</p:attrName>
                                        </p:attrNameLst>
                                      </p:cBhvr>
                                      <p:tavLst>
                                        <p:tav tm="0">
                                          <p:val>
                                            <p:strVal val="#ppt_x"/>
                                          </p:val>
                                        </p:tav>
                                        <p:tav tm="100000">
                                          <p:val>
                                            <p:strVal val="#ppt_x"/>
                                          </p:val>
                                        </p:tav>
                                      </p:tavLst>
                                    </p:anim>
                                    <p:anim calcmode="lin" valueType="num">
                                      <p:cBhvr>
                                        <p:cTn id="14" dur="1000" fill="hold"/>
                                        <p:tgtEl>
                                          <p:spTgt spid="24"/>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4" grpId="0"/>
      <p:bldP spid="2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37" name="Imagen 1"/>
          <p:cNvPicPr>
            <a:picLocks noChangeAspect="1" noChangeArrowheads="1"/>
          </p:cNvPicPr>
          <p:nvPr/>
        </p:nvPicPr>
        <p:blipFill>
          <a:blip r:embed="rId3" cstate="print"/>
          <a:srcRect l="13750" t="33162" r="43719" b="21349"/>
          <a:stretch>
            <a:fillRect/>
          </a:stretch>
        </p:blipFill>
        <p:spPr bwMode="auto">
          <a:xfrm>
            <a:off x="1928794" y="3929066"/>
            <a:ext cx="2303463" cy="18415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123" name="Text Box 11"/>
          <p:cNvSpPr txBox="1">
            <a:spLocks noChangeArrowheads="1"/>
          </p:cNvSpPr>
          <p:nvPr/>
        </p:nvSpPr>
        <p:spPr bwMode="auto">
          <a:xfrm>
            <a:off x="1403350" y="1341438"/>
            <a:ext cx="6192838" cy="366712"/>
          </a:xfrm>
          <a:prstGeom prst="rect">
            <a:avLst/>
          </a:prstGeom>
          <a:noFill/>
          <a:ln w="9525">
            <a:noFill/>
            <a:miter lim="800000"/>
            <a:headEnd/>
            <a:tailEnd/>
          </a:ln>
        </p:spPr>
        <p:txBody>
          <a:bodyPr>
            <a:spAutoFit/>
          </a:bodyPr>
          <a:lstStyle/>
          <a:p>
            <a:pPr eaLnBrk="0" hangingPunct="0">
              <a:spcBef>
                <a:spcPct val="50000"/>
              </a:spcBef>
            </a:pPr>
            <a:endParaRPr lang="en-US"/>
          </a:p>
        </p:txBody>
      </p:sp>
      <p:cxnSp>
        <p:nvCxnSpPr>
          <p:cNvPr id="11" name="10 Conector recto"/>
          <p:cNvCxnSpPr/>
          <p:nvPr/>
        </p:nvCxnSpPr>
        <p:spPr>
          <a:xfrm rot="5400000">
            <a:off x="7786688" y="5572125"/>
            <a:ext cx="2571750"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2" name="11 Conector recto"/>
          <p:cNvCxnSpPr/>
          <p:nvPr/>
        </p:nvCxnSpPr>
        <p:spPr>
          <a:xfrm rot="5400000">
            <a:off x="7786687" y="5643563"/>
            <a:ext cx="24288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3" name="12 Conector recto"/>
          <p:cNvCxnSpPr/>
          <p:nvPr/>
        </p:nvCxnSpPr>
        <p:spPr>
          <a:xfrm rot="5400000">
            <a:off x="7858125" y="5786438"/>
            <a:ext cx="214312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4" name="13 Conector recto"/>
          <p:cNvCxnSpPr/>
          <p:nvPr/>
        </p:nvCxnSpPr>
        <p:spPr>
          <a:xfrm>
            <a:off x="5429250" y="6715125"/>
            <a:ext cx="3714750"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5" name="14 Conector recto"/>
          <p:cNvCxnSpPr/>
          <p:nvPr/>
        </p:nvCxnSpPr>
        <p:spPr>
          <a:xfrm>
            <a:off x="6143625" y="6643688"/>
            <a:ext cx="30003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6" name="15 Conector recto"/>
          <p:cNvCxnSpPr/>
          <p:nvPr/>
        </p:nvCxnSpPr>
        <p:spPr>
          <a:xfrm>
            <a:off x="6715125" y="6572250"/>
            <a:ext cx="24288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sp>
        <p:nvSpPr>
          <p:cNvPr id="5130" name="1 Rectángulo"/>
          <p:cNvSpPr>
            <a:spLocks noChangeArrowheads="1"/>
          </p:cNvSpPr>
          <p:nvPr/>
        </p:nvSpPr>
        <p:spPr bwMode="auto">
          <a:xfrm>
            <a:off x="7408863" y="6130925"/>
            <a:ext cx="1520825" cy="369888"/>
          </a:xfrm>
          <a:prstGeom prst="rect">
            <a:avLst/>
          </a:prstGeom>
          <a:noFill/>
          <a:ln w="9525">
            <a:noFill/>
            <a:miter lim="800000"/>
            <a:headEnd/>
            <a:tailEnd/>
          </a:ln>
        </p:spPr>
        <p:txBody>
          <a:bodyPr wrap="none">
            <a:spAutoFit/>
          </a:bodyPr>
          <a:lstStyle/>
          <a:p>
            <a:pPr eaLnBrk="0" hangingPunct="0"/>
            <a:r>
              <a:rPr lang="es-MX" i="1">
                <a:solidFill>
                  <a:srgbClr val="003D7A"/>
                </a:solidFill>
                <a:latin typeface="Century Gothic" pitchFamily="34" charset="0"/>
              </a:rPr>
              <a:t>ENERO 2012</a:t>
            </a:r>
            <a:endParaRPr lang="en-US" i="1">
              <a:solidFill>
                <a:srgbClr val="003D7A"/>
              </a:solidFill>
              <a:latin typeface="Century Gothic" pitchFamily="34" charset="0"/>
            </a:endParaRPr>
          </a:p>
        </p:txBody>
      </p:sp>
      <p:pic>
        <p:nvPicPr>
          <p:cNvPr id="5131" name="Picture 2"/>
          <p:cNvPicPr>
            <a:picLocks noChangeAspect="1" noChangeArrowheads="1"/>
          </p:cNvPicPr>
          <p:nvPr/>
        </p:nvPicPr>
        <p:blipFill>
          <a:blip r:embed="rId4" cstate="print"/>
          <a:srcRect/>
          <a:stretch>
            <a:fillRect/>
          </a:stretch>
        </p:blipFill>
        <p:spPr bwMode="auto">
          <a:xfrm>
            <a:off x="15875" y="6165850"/>
            <a:ext cx="1603375" cy="695325"/>
          </a:xfrm>
          <a:prstGeom prst="rect">
            <a:avLst/>
          </a:prstGeom>
          <a:noFill/>
          <a:ln w="9525">
            <a:noFill/>
            <a:miter lim="800000"/>
            <a:headEnd/>
            <a:tailEnd/>
          </a:ln>
        </p:spPr>
      </p:pic>
      <p:sp>
        <p:nvSpPr>
          <p:cNvPr id="17" name="TextBox 10"/>
          <p:cNvSpPr txBox="1"/>
          <p:nvPr/>
        </p:nvSpPr>
        <p:spPr>
          <a:xfrm>
            <a:off x="-357188" y="2884488"/>
            <a:ext cx="6781801" cy="830262"/>
          </a:xfrm>
          <a:prstGeom prst="rect">
            <a:avLst/>
          </a:prstGeom>
          <a:noFill/>
        </p:spPr>
        <p:txBody>
          <a:bodyPr>
            <a:spAutoFit/>
          </a:bodyPr>
          <a:lstStyle/>
          <a:p>
            <a:pPr algn="ctr" eaLnBrk="0" fontAlgn="auto" hangingPunct="0">
              <a:spcBef>
                <a:spcPts val="0"/>
              </a:spcBef>
              <a:spcAft>
                <a:spcPts val="0"/>
              </a:spcAft>
              <a:defRPr/>
            </a:pPr>
            <a:r>
              <a:rPr lang="es-ES" sz="4800" b="1" dirty="0">
                <a:solidFill>
                  <a:schemeClr val="tx2">
                    <a:lumMod val="75000"/>
                  </a:schemeClr>
                </a:solidFill>
                <a:effectLst>
                  <a:outerShdw blurRad="38100" dist="38100" dir="2700000" algn="tl">
                    <a:srgbClr val="000000">
                      <a:alpha val="43137"/>
                    </a:srgbClr>
                  </a:outerShdw>
                </a:effectLst>
                <a:latin typeface="Century Gothic" pitchFamily="34" charset="0"/>
                <a:cs typeface="+mn-cs"/>
              </a:rPr>
              <a:t>VENTANILLA DIGITAL</a:t>
            </a:r>
          </a:p>
        </p:txBody>
      </p:sp>
      <p:pic>
        <p:nvPicPr>
          <p:cNvPr id="18" name="Picture 2"/>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2786063" y="1714500"/>
            <a:ext cx="1060450" cy="936625"/>
          </a:xfrm>
          <a:prstGeom prst="rect">
            <a:avLst/>
          </a:prstGeom>
          <a:noFill/>
          <a:ln w="9525">
            <a:noFill/>
            <a:miter lim="800000"/>
            <a:headEnd/>
            <a:tailEnd/>
          </a:ln>
        </p:spPr>
      </p:pic>
      <p:pic>
        <p:nvPicPr>
          <p:cNvPr id="5134" name="Picture 1"/>
          <p:cNvPicPr>
            <a:picLocks noChangeAspect="1" noChangeArrowheads="1"/>
          </p:cNvPicPr>
          <p:nvPr/>
        </p:nvPicPr>
        <p:blipFill>
          <a:blip r:embed="rId6" cstate="print"/>
          <a:srcRect l="17647" t="22461" r="72426" b="67773"/>
          <a:stretch>
            <a:fillRect/>
          </a:stretch>
        </p:blipFill>
        <p:spPr bwMode="auto">
          <a:xfrm>
            <a:off x="0" y="0"/>
            <a:ext cx="1285875" cy="714375"/>
          </a:xfrm>
          <a:prstGeom prst="rect">
            <a:avLst/>
          </a:prstGeom>
          <a:noFill/>
          <a:ln w="9525">
            <a:noFill/>
            <a:miter lim="800000"/>
            <a:headEnd/>
            <a:tailEnd/>
          </a:ln>
        </p:spPr>
      </p:pic>
      <p:sp>
        <p:nvSpPr>
          <p:cNvPr id="19" name="Rectangle 2"/>
          <p:cNvSpPr txBox="1">
            <a:spLocks noChangeArrowheads="1"/>
          </p:cNvSpPr>
          <p:nvPr/>
        </p:nvSpPr>
        <p:spPr>
          <a:xfrm>
            <a:off x="-142875" y="0"/>
            <a:ext cx="9144000" cy="704850"/>
          </a:xfrm>
          <a:prstGeom prst="rect">
            <a:avLst/>
          </a:prstGeom>
        </p:spPr>
        <p:txBody>
          <a:bodyPr/>
          <a:lstStyle/>
          <a:p>
            <a:pPr algn="ctr" eaLnBrk="0" hangingPunct="0">
              <a:defRPr/>
            </a:pPr>
            <a:r>
              <a:rPr lang="es-MX" sz="2400" kern="0" dirty="0">
                <a:solidFill>
                  <a:srgbClr val="00478E"/>
                </a:solidFill>
                <a:effectLst>
                  <a:outerShdw blurRad="38100" dist="38100" dir="2700000" algn="tl">
                    <a:srgbClr val="C0C0C0"/>
                  </a:outerShdw>
                </a:effectLst>
                <a:latin typeface="Century Gothic" pitchFamily="34" charset="0"/>
                <a:cs typeface="+mn-cs"/>
              </a:rPr>
              <a:t>Almanza Villarreal Agencia Aduanal, S.C.</a:t>
            </a:r>
          </a:p>
          <a:p>
            <a:pPr algn="ctr" eaLnBrk="0" hangingPunct="0">
              <a:defRPr/>
            </a:pPr>
            <a:endParaRPr lang="es-MX" sz="2400" kern="0" dirty="0">
              <a:solidFill>
                <a:srgbClr val="00478E"/>
              </a:solidFill>
              <a:effectLst>
                <a:outerShdw blurRad="38100" dist="38100" dir="2700000" algn="tl">
                  <a:srgbClr val="C0C0C0"/>
                </a:outerShdw>
              </a:effectLst>
              <a:latin typeface="Century Gothic" pitchFamily="34" charset="0"/>
              <a:ea typeface="+mj-ea"/>
              <a:cs typeface="+mj-cs"/>
            </a:endParaRPr>
          </a:p>
          <a:p>
            <a:pPr algn="ctr" eaLnBrk="0" hangingPunct="0">
              <a:defRPr/>
            </a:pPr>
            <a:endParaRPr lang="es-MX" sz="2400" kern="0" dirty="0">
              <a:solidFill>
                <a:srgbClr val="00478E"/>
              </a:solidFill>
              <a:effectLst>
                <a:outerShdw blurRad="38100" dist="38100" dir="2700000" algn="tl">
                  <a:srgbClr val="C0C0C0"/>
                </a:outerShdw>
              </a:effectLst>
              <a:latin typeface="Century Gothic" pitchFamily="34" charset="0"/>
              <a:ea typeface="+mj-ea"/>
              <a:cs typeface="+mj-cs"/>
            </a:endParaRPr>
          </a:p>
        </p:txBody>
      </p:sp>
      <p:pic>
        <p:nvPicPr>
          <p:cNvPr id="5136" name="Picture 2"/>
          <p:cNvPicPr>
            <a:picLocks noChangeAspect="1" noChangeArrowheads="1"/>
          </p:cNvPicPr>
          <p:nvPr/>
        </p:nvPicPr>
        <p:blipFill>
          <a:blip r:embed="rId7" cstate="print"/>
          <a:srcRect/>
          <a:stretch>
            <a:fillRect/>
          </a:stretch>
        </p:blipFill>
        <p:spPr bwMode="auto">
          <a:xfrm>
            <a:off x="7429500" y="-71438"/>
            <a:ext cx="1714500" cy="809626"/>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45" presetClass="entr" presetSubtype="0" fill="hold" nodeType="after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2000"/>
                                        <p:tgtEl>
                                          <p:spTgt spid="18"/>
                                        </p:tgtEl>
                                      </p:cBhvr>
                                    </p:animEffect>
                                    <p:anim calcmode="lin" valueType="num">
                                      <p:cBhvr>
                                        <p:cTn id="14" dur="2000" fill="hold"/>
                                        <p:tgtEl>
                                          <p:spTgt spid="18"/>
                                        </p:tgtEl>
                                        <p:attrNameLst>
                                          <p:attrName>ppt_w</p:attrName>
                                        </p:attrNameLst>
                                      </p:cBhvr>
                                      <p:tavLst>
                                        <p:tav tm="0" fmla="#ppt_w*sin(2.5*pi*$)">
                                          <p:val>
                                            <p:fltVal val="0"/>
                                          </p:val>
                                        </p:tav>
                                        <p:tav tm="100000">
                                          <p:val>
                                            <p:fltVal val="1"/>
                                          </p:val>
                                        </p:tav>
                                      </p:tavLst>
                                    </p:anim>
                                    <p:anim calcmode="lin" valueType="num">
                                      <p:cBhvr>
                                        <p:cTn id="15" dur="2000" fill="hold"/>
                                        <p:tgtEl>
                                          <p:spTgt spid="18"/>
                                        </p:tgtEl>
                                        <p:attrNameLst>
                                          <p:attrName>ppt_h</p:attrName>
                                        </p:attrNameLst>
                                      </p:cBhvr>
                                      <p:tavLst>
                                        <p:tav tm="0">
                                          <p:val>
                                            <p:strVal val="#ppt_h"/>
                                          </p:val>
                                        </p:tav>
                                        <p:tav tm="100000">
                                          <p:val>
                                            <p:strVal val="#ppt_h"/>
                                          </p:val>
                                        </p:tav>
                                      </p:tavLst>
                                    </p:anim>
                                  </p:childTnLst>
                                </p:cTn>
                              </p:par>
                              <p:par>
                                <p:cTn id="16" presetID="10" presetClass="entr" presetSubtype="0" fill="hold" nodeType="withEffect">
                                  <p:stCondLst>
                                    <p:cond delay="0"/>
                                  </p:stCondLst>
                                  <p:childTnLst>
                                    <p:set>
                                      <p:cBhvr>
                                        <p:cTn id="17" dur="1" fill="hold">
                                          <p:stCondLst>
                                            <p:cond delay="0"/>
                                          </p:stCondLst>
                                        </p:cTn>
                                        <p:tgtEl>
                                          <p:spTgt spid="5137"/>
                                        </p:tgtEl>
                                        <p:attrNameLst>
                                          <p:attrName>style.visibility</p:attrName>
                                        </p:attrNameLst>
                                      </p:cBhvr>
                                      <p:to>
                                        <p:strVal val="visible"/>
                                      </p:to>
                                    </p:set>
                                    <p:animEffect transition="in" filter="fade">
                                      <p:cBhvr>
                                        <p:cTn id="18" dur="2000"/>
                                        <p:tgtEl>
                                          <p:spTgt spid="5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11"/>
          <p:cNvSpPr txBox="1">
            <a:spLocks noChangeArrowheads="1"/>
          </p:cNvSpPr>
          <p:nvPr/>
        </p:nvSpPr>
        <p:spPr bwMode="auto">
          <a:xfrm>
            <a:off x="1403350" y="1341438"/>
            <a:ext cx="6192838" cy="366712"/>
          </a:xfrm>
          <a:prstGeom prst="rect">
            <a:avLst/>
          </a:prstGeom>
          <a:noFill/>
          <a:ln w="9525">
            <a:noFill/>
            <a:miter lim="800000"/>
            <a:headEnd/>
            <a:tailEnd/>
          </a:ln>
        </p:spPr>
        <p:txBody>
          <a:bodyPr>
            <a:spAutoFit/>
          </a:bodyPr>
          <a:lstStyle/>
          <a:p>
            <a:pPr eaLnBrk="0" hangingPunct="0">
              <a:spcBef>
                <a:spcPct val="50000"/>
              </a:spcBef>
            </a:pPr>
            <a:endParaRPr lang="en-US"/>
          </a:p>
        </p:txBody>
      </p:sp>
      <p:cxnSp>
        <p:nvCxnSpPr>
          <p:cNvPr id="11" name="10 Conector recto"/>
          <p:cNvCxnSpPr/>
          <p:nvPr/>
        </p:nvCxnSpPr>
        <p:spPr>
          <a:xfrm rot="5400000">
            <a:off x="7786688" y="5572125"/>
            <a:ext cx="2571750"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3" name="12 Conector recto"/>
          <p:cNvCxnSpPr/>
          <p:nvPr/>
        </p:nvCxnSpPr>
        <p:spPr>
          <a:xfrm rot="5400000">
            <a:off x="7786687" y="5643563"/>
            <a:ext cx="24288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4" name="13 Conector recto"/>
          <p:cNvCxnSpPr/>
          <p:nvPr/>
        </p:nvCxnSpPr>
        <p:spPr>
          <a:xfrm rot="5400000">
            <a:off x="7858125" y="5786438"/>
            <a:ext cx="214312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5" name="14 Conector recto"/>
          <p:cNvCxnSpPr/>
          <p:nvPr/>
        </p:nvCxnSpPr>
        <p:spPr>
          <a:xfrm>
            <a:off x="5429250" y="6715125"/>
            <a:ext cx="3714750"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6" name="15 Conector recto"/>
          <p:cNvCxnSpPr/>
          <p:nvPr/>
        </p:nvCxnSpPr>
        <p:spPr>
          <a:xfrm>
            <a:off x="6143625" y="6643688"/>
            <a:ext cx="30003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7" name="16 Conector recto"/>
          <p:cNvCxnSpPr/>
          <p:nvPr/>
        </p:nvCxnSpPr>
        <p:spPr>
          <a:xfrm>
            <a:off x="6715125" y="6572250"/>
            <a:ext cx="24288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sp>
        <p:nvSpPr>
          <p:cNvPr id="10" name="Rectangle 2"/>
          <p:cNvSpPr txBox="1">
            <a:spLocks noChangeArrowheads="1"/>
          </p:cNvSpPr>
          <p:nvPr/>
        </p:nvSpPr>
        <p:spPr>
          <a:xfrm>
            <a:off x="1179513" y="366713"/>
            <a:ext cx="6321425" cy="704850"/>
          </a:xfrm>
          <a:prstGeom prst="rect">
            <a:avLst/>
          </a:prstGeom>
        </p:spPr>
        <p:txBody>
          <a:bodyPr/>
          <a:lstStyle/>
          <a:p>
            <a:pPr algn="ctr" eaLnBrk="0" hangingPunct="0">
              <a:defRPr/>
            </a:pPr>
            <a:r>
              <a:rPr lang="en-US" sz="3200" b="1" kern="0" dirty="0">
                <a:solidFill>
                  <a:srgbClr val="00478E"/>
                </a:solidFill>
                <a:latin typeface="Century Gothic" pitchFamily="34" charset="0"/>
                <a:ea typeface="+mj-ea"/>
                <a:cs typeface="+mj-cs"/>
              </a:rPr>
              <a:t>DIAGRAMA COVE</a:t>
            </a:r>
            <a:endParaRPr lang="es-ES" sz="3200" b="1" kern="0" dirty="0">
              <a:solidFill>
                <a:srgbClr val="00478E"/>
              </a:solidFill>
              <a:latin typeface="Century Gothic" pitchFamily="34" charset="0"/>
              <a:ea typeface="+mj-ea"/>
              <a:cs typeface="+mj-cs"/>
            </a:endParaRPr>
          </a:p>
        </p:txBody>
      </p:sp>
      <p:graphicFrame>
        <p:nvGraphicFramePr>
          <p:cNvPr id="12" name="3 Marcador de contenido"/>
          <p:cNvGraphicFramePr>
            <a:graphicFrameLocks/>
          </p:cNvGraphicFramePr>
          <p:nvPr/>
        </p:nvGraphicFramePr>
        <p:xfrm>
          <a:off x="0" y="969963"/>
          <a:ext cx="9056684" cy="5937277"/>
        </p:xfrm>
        <a:graphic>
          <a:graphicData uri="http://schemas.openxmlformats.org/drawingml/2006/table">
            <a:tbl>
              <a:tblPr/>
              <a:tblGrid>
                <a:gridCol w="551184"/>
                <a:gridCol w="842153"/>
                <a:gridCol w="696668"/>
                <a:gridCol w="579449"/>
                <a:gridCol w="813886"/>
                <a:gridCol w="696668"/>
                <a:gridCol w="696668"/>
                <a:gridCol w="696668"/>
                <a:gridCol w="696668"/>
                <a:gridCol w="696668"/>
                <a:gridCol w="696668"/>
                <a:gridCol w="696668"/>
                <a:gridCol w="696668"/>
              </a:tblGrid>
              <a:tr h="192402">
                <a:tc gridSpan="7">
                  <a:txBody>
                    <a:bodyPr/>
                    <a:lstStyle/>
                    <a:p>
                      <a:pPr algn="l" fontAlgn="t"/>
                      <a:r>
                        <a:rPr lang="es-MX" sz="1200" u="none" strike="noStrike" dirty="0">
                          <a:effectLst/>
                          <a:latin typeface="Arial" pitchFamily="34" charset="0"/>
                          <a:cs typeface="Arial" pitchFamily="34" charset="0"/>
                        </a:rPr>
                        <a:t>Proceso del Comprobante de Valor Electrónico       (COVE)</a:t>
                      </a:r>
                      <a:endParaRPr lang="es-MX" sz="1200" b="1" i="0" u="none" strike="noStrike" dirty="0">
                        <a:solidFill>
                          <a:srgbClr val="000000"/>
                        </a:solidFill>
                        <a:effectLst/>
                        <a:latin typeface="Arial" pitchFamily="34" charset="0"/>
                        <a:cs typeface="Arial" pitchFamily="34" charset="0"/>
                      </a:endParaRPr>
                    </a:p>
                  </a:txBody>
                  <a:tcPr marL="9525" marR="9525" marT="9524"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2F2F2"/>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p>
                      <a:pPr algn="l" fontAlgn="t"/>
                      <a:r>
                        <a:rPr lang="es-MX" sz="600" u="none" strike="noStrike" dirty="0">
                          <a:effectLst/>
                        </a:rPr>
                        <a:t> </a:t>
                      </a:r>
                      <a:endParaRPr lang="es-MX" sz="600" b="0" i="0" u="none" strike="noStrike" dirty="0">
                        <a:solidFill>
                          <a:srgbClr val="000000"/>
                        </a:solidFill>
                        <a:effectLst/>
                        <a:latin typeface="Arial"/>
                      </a:endParaRPr>
                    </a:p>
                  </a:txBody>
                  <a:tcPr marL="9525" marR="9525" marT="9524" marB="0">
                    <a:lnL>
                      <a:noFill/>
                    </a:lnL>
                    <a:lnR>
                      <a:noFill/>
                    </a:lnR>
                    <a:lnT w="6350" cap="flat" cmpd="sng" algn="ctr">
                      <a:solidFill>
                        <a:srgbClr val="000000"/>
                      </a:solidFill>
                      <a:prstDash val="solid"/>
                      <a:round/>
                      <a:headEnd type="none" w="med" len="med"/>
                      <a:tailEnd type="none" w="med" len="med"/>
                    </a:lnT>
                    <a:lnB>
                      <a:noFill/>
                    </a:lnB>
                    <a:solidFill>
                      <a:srgbClr val="F2F2F2"/>
                    </a:solidFill>
                  </a:tcPr>
                </a:tc>
                <a:tc>
                  <a:txBody>
                    <a:bodyPr/>
                    <a:lstStyle/>
                    <a:p>
                      <a:pPr algn="l" fontAlgn="t"/>
                      <a:r>
                        <a:rPr lang="es-MX" sz="600" u="none" strike="noStrike" dirty="0">
                          <a:effectLst/>
                        </a:rPr>
                        <a:t> </a:t>
                      </a:r>
                      <a:endParaRPr lang="es-MX" sz="600" b="0" i="0" u="none" strike="noStrike" dirty="0">
                        <a:solidFill>
                          <a:srgbClr val="000000"/>
                        </a:solidFill>
                        <a:effectLst/>
                        <a:latin typeface="Arial"/>
                      </a:endParaRPr>
                    </a:p>
                  </a:txBody>
                  <a:tcPr marL="9525" marR="9525" marT="9524" marB="0">
                    <a:lnL>
                      <a:noFill/>
                    </a:lnL>
                    <a:lnR>
                      <a:noFill/>
                    </a:lnR>
                    <a:lnT w="6350" cap="flat" cmpd="sng" algn="ctr">
                      <a:solidFill>
                        <a:srgbClr val="000000"/>
                      </a:solidFill>
                      <a:prstDash val="solid"/>
                      <a:round/>
                      <a:headEnd type="none" w="med" len="med"/>
                      <a:tailEnd type="none" w="med" len="med"/>
                    </a:lnT>
                    <a:lnB>
                      <a:noFill/>
                    </a:lnB>
                    <a:solidFill>
                      <a:srgbClr val="F2F2F2"/>
                    </a:solidFill>
                  </a:tcPr>
                </a:tc>
                <a:tc>
                  <a:txBody>
                    <a:bodyPr/>
                    <a:lstStyle/>
                    <a:p>
                      <a:pPr algn="l" fontAlgn="t"/>
                      <a:r>
                        <a:rPr lang="es-MX" sz="600" u="none" strike="noStrike" dirty="0">
                          <a:effectLst/>
                        </a:rPr>
                        <a:t> </a:t>
                      </a:r>
                      <a:endParaRPr lang="es-MX" sz="600" b="0" i="0" u="none" strike="noStrike" dirty="0">
                        <a:solidFill>
                          <a:srgbClr val="000000"/>
                        </a:solidFill>
                        <a:effectLst/>
                        <a:latin typeface="Arial"/>
                      </a:endParaRPr>
                    </a:p>
                  </a:txBody>
                  <a:tcPr marL="9525" marR="9525" marT="9524" marB="0">
                    <a:lnL>
                      <a:noFill/>
                    </a:lnL>
                    <a:lnR>
                      <a:noFill/>
                    </a:lnR>
                    <a:lnT w="6350" cap="flat" cmpd="sng" algn="ctr">
                      <a:solidFill>
                        <a:srgbClr val="000000"/>
                      </a:solidFill>
                      <a:prstDash val="solid"/>
                      <a:round/>
                      <a:headEnd type="none" w="med" len="med"/>
                      <a:tailEnd type="none" w="med" len="med"/>
                    </a:lnT>
                    <a:lnB>
                      <a:noFill/>
                    </a:lnB>
                    <a:solidFill>
                      <a:srgbClr val="F2F2F2"/>
                    </a:solidFill>
                  </a:tcPr>
                </a:tc>
                <a:tc>
                  <a:txBody>
                    <a:bodyPr/>
                    <a:lstStyle/>
                    <a:p>
                      <a:pPr algn="l" fontAlgn="t"/>
                      <a:r>
                        <a:rPr lang="es-MX" sz="600" u="none" strike="noStrike" dirty="0">
                          <a:effectLst/>
                        </a:rPr>
                        <a:t> </a:t>
                      </a:r>
                      <a:endParaRPr lang="es-MX" sz="600" b="0" i="0" u="none" strike="noStrike" dirty="0">
                        <a:solidFill>
                          <a:srgbClr val="000000"/>
                        </a:solidFill>
                        <a:effectLst/>
                        <a:latin typeface="Arial"/>
                      </a:endParaRPr>
                    </a:p>
                  </a:txBody>
                  <a:tcPr marL="9525" marR="9525" marT="9524" marB="0">
                    <a:lnL>
                      <a:noFill/>
                    </a:lnL>
                    <a:lnR>
                      <a:noFill/>
                    </a:lnR>
                    <a:lnT w="6350" cap="flat" cmpd="sng" algn="ctr">
                      <a:solidFill>
                        <a:srgbClr val="000000"/>
                      </a:solidFill>
                      <a:prstDash val="solid"/>
                      <a:round/>
                      <a:headEnd type="none" w="med" len="med"/>
                      <a:tailEnd type="none" w="med" len="med"/>
                    </a:lnT>
                    <a:lnB>
                      <a:noFill/>
                    </a:lnB>
                    <a:solidFill>
                      <a:srgbClr val="F2F2F2"/>
                    </a:solidFill>
                  </a:tcPr>
                </a:tc>
                <a:tc>
                  <a:txBody>
                    <a:bodyPr/>
                    <a:lstStyle/>
                    <a:p>
                      <a:pPr algn="l" fontAlgn="t"/>
                      <a:r>
                        <a:rPr lang="es-MX" sz="600" u="none" strike="noStrike" dirty="0">
                          <a:effectLst/>
                        </a:rPr>
                        <a:t> </a:t>
                      </a:r>
                      <a:endParaRPr lang="es-MX" sz="600" b="0" i="0" u="none" strike="noStrike" dirty="0">
                        <a:solidFill>
                          <a:srgbClr val="000000"/>
                        </a:solidFill>
                        <a:effectLst/>
                        <a:latin typeface="Arial"/>
                      </a:endParaRPr>
                    </a:p>
                  </a:txBody>
                  <a:tcPr marL="9525" marR="9525" marT="9524" marB="0">
                    <a:lnL>
                      <a:noFill/>
                    </a:lnL>
                    <a:lnR>
                      <a:noFill/>
                    </a:lnR>
                    <a:lnT w="6350" cap="flat" cmpd="sng" algn="ctr">
                      <a:solidFill>
                        <a:srgbClr val="000000"/>
                      </a:solidFill>
                      <a:prstDash val="solid"/>
                      <a:round/>
                      <a:headEnd type="none" w="med" len="med"/>
                      <a:tailEnd type="none" w="med" len="med"/>
                    </a:lnT>
                    <a:lnB>
                      <a:noFill/>
                    </a:lnB>
                    <a:solidFill>
                      <a:srgbClr val="F2F2F2"/>
                    </a:solidFill>
                  </a:tcPr>
                </a:tc>
                <a:tc>
                  <a:txBody>
                    <a:bodyPr/>
                    <a:lstStyle/>
                    <a:p>
                      <a:pPr algn="l" fontAlgn="t"/>
                      <a:r>
                        <a:rPr lang="es-MX" sz="600" u="none" strike="noStrike" dirty="0">
                          <a:effectLst/>
                        </a:rPr>
                        <a:t> </a:t>
                      </a:r>
                      <a:endParaRPr lang="es-MX" sz="600" b="0" i="0" u="none" strike="noStrike" dirty="0">
                        <a:solidFill>
                          <a:srgbClr val="000000"/>
                        </a:solidFill>
                        <a:effectLst/>
                        <a:latin typeface="Arial"/>
                      </a:endParaRPr>
                    </a:p>
                  </a:txBody>
                  <a:tcPr marL="9525" marR="9525" marT="9524"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2F2F2"/>
                    </a:solidFill>
                  </a:tcPr>
                </a:tc>
              </a:tr>
              <a:tr h="192402">
                <a:tc gridSpan="4">
                  <a:txBody>
                    <a:bodyPr/>
                    <a:lstStyle/>
                    <a:p>
                      <a:pPr algn="l" fontAlgn="t"/>
                      <a:r>
                        <a:rPr lang="es-MX" sz="1200" u="none" strike="noStrike" dirty="0">
                          <a:effectLst/>
                          <a:latin typeface="Arial" pitchFamily="34" charset="0"/>
                          <a:cs typeface="Arial" pitchFamily="34" charset="0"/>
                        </a:rPr>
                        <a:t>Pedimentos Consolidados</a:t>
                      </a:r>
                      <a:endParaRPr lang="es-MX" sz="1200" b="1" i="0" u="none" strike="noStrike" dirty="0">
                        <a:solidFill>
                          <a:srgbClr val="000000"/>
                        </a:solidFill>
                        <a:effectLst/>
                        <a:latin typeface="Arial" pitchFamily="34" charset="0"/>
                        <a:cs typeface="Arial" pitchFamily="34" charset="0"/>
                      </a:endParaRPr>
                    </a:p>
                  </a:txBody>
                  <a:tcPr marL="9525" marR="9525" marT="9524" marB="0">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2F2F2"/>
                    </a:solidFill>
                  </a:tcPr>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p>
                      <a:pPr algn="l" fontAlgn="t"/>
                      <a:r>
                        <a:rPr lang="es-MX" sz="800" u="none" strike="noStrike" dirty="0">
                          <a:effectLst/>
                        </a:rPr>
                        <a:t> </a:t>
                      </a:r>
                      <a:endParaRPr lang="es-MX" sz="800" b="0" i="0" u="none" strike="noStrike" dirty="0">
                        <a:solidFill>
                          <a:srgbClr val="000000"/>
                        </a:solidFill>
                        <a:effectLst/>
                        <a:latin typeface="Arial"/>
                      </a:endParaRPr>
                    </a:p>
                  </a:txBody>
                  <a:tcPr marL="9525" marR="9525" marT="9524" marB="0">
                    <a:lnL>
                      <a:noFill/>
                    </a:lnL>
                    <a:lnR>
                      <a:noFill/>
                    </a:lnR>
                    <a:lnT>
                      <a:noFill/>
                    </a:lnT>
                    <a:lnB w="6350" cap="flat" cmpd="sng" algn="ctr">
                      <a:solidFill>
                        <a:srgbClr val="000000"/>
                      </a:solidFill>
                      <a:prstDash val="solid"/>
                      <a:round/>
                      <a:headEnd type="none" w="med" len="med"/>
                      <a:tailEnd type="none" w="med" len="med"/>
                    </a:lnB>
                    <a:solidFill>
                      <a:srgbClr val="F2F2F2"/>
                    </a:solidFill>
                  </a:tcPr>
                </a:tc>
                <a:tc>
                  <a:txBody>
                    <a:bodyPr/>
                    <a:lstStyle/>
                    <a:p>
                      <a:pPr algn="l" fontAlgn="t"/>
                      <a:r>
                        <a:rPr lang="es-MX" sz="800" u="none" strike="noStrike" dirty="0">
                          <a:effectLst/>
                        </a:rPr>
                        <a:t> </a:t>
                      </a:r>
                      <a:endParaRPr lang="es-MX" sz="800" b="0" i="0" u="none" strike="noStrike" dirty="0">
                        <a:solidFill>
                          <a:srgbClr val="000000"/>
                        </a:solidFill>
                        <a:effectLst/>
                        <a:latin typeface="Arial"/>
                      </a:endParaRPr>
                    </a:p>
                  </a:txBody>
                  <a:tcPr marL="9525" marR="9525" marT="9524" marB="0">
                    <a:lnL>
                      <a:noFill/>
                    </a:lnL>
                    <a:lnR>
                      <a:noFill/>
                    </a:lnR>
                    <a:lnT>
                      <a:noFill/>
                    </a:lnT>
                    <a:lnB w="6350" cap="flat" cmpd="sng" algn="ctr">
                      <a:solidFill>
                        <a:srgbClr val="000000"/>
                      </a:solidFill>
                      <a:prstDash val="solid"/>
                      <a:round/>
                      <a:headEnd type="none" w="med" len="med"/>
                      <a:tailEnd type="none" w="med" len="med"/>
                    </a:lnB>
                    <a:solidFill>
                      <a:srgbClr val="F2F2F2"/>
                    </a:solidFill>
                  </a:tcPr>
                </a:tc>
                <a:tc>
                  <a:txBody>
                    <a:bodyPr/>
                    <a:lstStyle/>
                    <a:p>
                      <a:pPr algn="l" fontAlgn="t"/>
                      <a:r>
                        <a:rPr lang="es-MX" sz="600" u="none" strike="noStrike" dirty="0">
                          <a:effectLst/>
                        </a:rPr>
                        <a:t> </a:t>
                      </a:r>
                      <a:endParaRPr lang="es-MX" sz="600" b="0" i="0" u="none" strike="noStrike" dirty="0">
                        <a:solidFill>
                          <a:srgbClr val="000000"/>
                        </a:solidFill>
                        <a:effectLst/>
                        <a:latin typeface="Arial"/>
                      </a:endParaRPr>
                    </a:p>
                  </a:txBody>
                  <a:tcPr marL="9525" marR="9525" marT="9524" marB="0">
                    <a:lnL>
                      <a:noFill/>
                    </a:lnL>
                    <a:lnR>
                      <a:noFill/>
                    </a:lnR>
                    <a:lnT>
                      <a:noFill/>
                    </a:lnT>
                    <a:lnB w="6350" cap="flat" cmpd="sng" algn="ctr">
                      <a:solidFill>
                        <a:srgbClr val="000000"/>
                      </a:solidFill>
                      <a:prstDash val="solid"/>
                      <a:round/>
                      <a:headEnd type="none" w="med" len="med"/>
                      <a:tailEnd type="none" w="med" len="med"/>
                    </a:lnB>
                    <a:solidFill>
                      <a:srgbClr val="F2F2F2"/>
                    </a:solidFill>
                  </a:tcPr>
                </a:tc>
                <a:tc>
                  <a:txBody>
                    <a:bodyPr/>
                    <a:lstStyle/>
                    <a:p>
                      <a:pPr algn="l" fontAlgn="t"/>
                      <a:r>
                        <a:rPr lang="es-MX" sz="600" u="none" strike="noStrike" dirty="0">
                          <a:effectLst/>
                        </a:rPr>
                        <a:t> </a:t>
                      </a:r>
                      <a:endParaRPr lang="es-MX" sz="600" b="0" i="0" u="none" strike="noStrike" dirty="0">
                        <a:solidFill>
                          <a:srgbClr val="000000"/>
                        </a:solidFill>
                        <a:effectLst/>
                        <a:latin typeface="Arial"/>
                      </a:endParaRPr>
                    </a:p>
                  </a:txBody>
                  <a:tcPr marL="9525" marR="9525" marT="9524" marB="0">
                    <a:lnL>
                      <a:noFill/>
                    </a:lnL>
                    <a:lnR>
                      <a:noFill/>
                    </a:lnR>
                    <a:lnT>
                      <a:noFill/>
                    </a:lnT>
                    <a:lnB w="6350" cap="flat" cmpd="sng" algn="ctr">
                      <a:solidFill>
                        <a:srgbClr val="000000"/>
                      </a:solidFill>
                      <a:prstDash val="solid"/>
                      <a:round/>
                      <a:headEnd type="none" w="med" len="med"/>
                      <a:tailEnd type="none" w="med" len="med"/>
                    </a:lnB>
                    <a:solidFill>
                      <a:srgbClr val="F2F2F2"/>
                    </a:solidFill>
                  </a:tcPr>
                </a:tc>
                <a:tc>
                  <a:txBody>
                    <a:bodyPr/>
                    <a:lstStyle/>
                    <a:p>
                      <a:pPr algn="l" fontAlgn="t"/>
                      <a:r>
                        <a:rPr lang="es-MX" sz="600" u="none" strike="noStrike" dirty="0">
                          <a:effectLst/>
                        </a:rPr>
                        <a:t> </a:t>
                      </a:r>
                      <a:endParaRPr lang="es-MX" sz="600" b="0" i="0" u="none" strike="noStrike" dirty="0">
                        <a:solidFill>
                          <a:srgbClr val="000000"/>
                        </a:solidFill>
                        <a:effectLst/>
                        <a:latin typeface="Arial"/>
                      </a:endParaRPr>
                    </a:p>
                  </a:txBody>
                  <a:tcPr marL="9525" marR="9525" marT="9524" marB="0">
                    <a:lnL>
                      <a:noFill/>
                    </a:lnL>
                    <a:lnR>
                      <a:noFill/>
                    </a:lnR>
                    <a:lnT>
                      <a:noFill/>
                    </a:lnT>
                    <a:lnB w="6350" cap="flat" cmpd="sng" algn="ctr">
                      <a:solidFill>
                        <a:srgbClr val="000000"/>
                      </a:solidFill>
                      <a:prstDash val="solid"/>
                      <a:round/>
                      <a:headEnd type="none" w="med" len="med"/>
                      <a:tailEnd type="none" w="med" len="med"/>
                    </a:lnB>
                    <a:solidFill>
                      <a:srgbClr val="F2F2F2"/>
                    </a:solidFill>
                  </a:tcPr>
                </a:tc>
                <a:tc>
                  <a:txBody>
                    <a:bodyPr/>
                    <a:lstStyle/>
                    <a:p>
                      <a:pPr algn="l" fontAlgn="t"/>
                      <a:r>
                        <a:rPr lang="es-MX" sz="600" u="none" strike="noStrike" dirty="0">
                          <a:effectLst/>
                        </a:rPr>
                        <a:t> </a:t>
                      </a:r>
                      <a:endParaRPr lang="es-MX" sz="600" b="0" i="0" u="none" strike="noStrike" dirty="0">
                        <a:solidFill>
                          <a:srgbClr val="000000"/>
                        </a:solidFill>
                        <a:effectLst/>
                        <a:latin typeface="Arial"/>
                      </a:endParaRPr>
                    </a:p>
                  </a:txBody>
                  <a:tcPr marL="9525" marR="9525" marT="9524" marB="0">
                    <a:lnL>
                      <a:noFill/>
                    </a:lnL>
                    <a:lnR>
                      <a:noFill/>
                    </a:lnR>
                    <a:lnT>
                      <a:noFill/>
                    </a:lnT>
                    <a:lnB w="6350" cap="flat" cmpd="sng" algn="ctr">
                      <a:solidFill>
                        <a:srgbClr val="000000"/>
                      </a:solidFill>
                      <a:prstDash val="solid"/>
                      <a:round/>
                      <a:headEnd type="none" w="med" len="med"/>
                      <a:tailEnd type="none" w="med" len="med"/>
                    </a:lnB>
                    <a:solidFill>
                      <a:srgbClr val="F2F2F2"/>
                    </a:solidFill>
                  </a:tcPr>
                </a:tc>
                <a:tc>
                  <a:txBody>
                    <a:bodyPr/>
                    <a:lstStyle/>
                    <a:p>
                      <a:pPr algn="l" fontAlgn="t"/>
                      <a:r>
                        <a:rPr lang="es-MX" sz="600" u="none" strike="noStrike" dirty="0">
                          <a:effectLst/>
                        </a:rPr>
                        <a:t> </a:t>
                      </a:r>
                      <a:endParaRPr lang="es-MX" sz="600" b="0" i="0" u="none" strike="noStrike" dirty="0">
                        <a:solidFill>
                          <a:srgbClr val="000000"/>
                        </a:solidFill>
                        <a:effectLst/>
                        <a:latin typeface="Arial"/>
                      </a:endParaRPr>
                    </a:p>
                  </a:txBody>
                  <a:tcPr marL="9525" marR="9525" marT="9524" marB="0">
                    <a:lnL>
                      <a:noFill/>
                    </a:lnL>
                    <a:lnR>
                      <a:noFill/>
                    </a:lnR>
                    <a:lnT>
                      <a:noFill/>
                    </a:lnT>
                    <a:lnB w="6350" cap="flat" cmpd="sng" algn="ctr">
                      <a:solidFill>
                        <a:srgbClr val="000000"/>
                      </a:solidFill>
                      <a:prstDash val="solid"/>
                      <a:round/>
                      <a:headEnd type="none" w="med" len="med"/>
                      <a:tailEnd type="none" w="med" len="med"/>
                    </a:lnB>
                    <a:solidFill>
                      <a:srgbClr val="F2F2F2"/>
                    </a:solidFill>
                  </a:tcPr>
                </a:tc>
                <a:tc>
                  <a:txBody>
                    <a:bodyPr/>
                    <a:lstStyle/>
                    <a:p>
                      <a:pPr algn="l" fontAlgn="t"/>
                      <a:r>
                        <a:rPr lang="es-MX" sz="600" u="none" strike="noStrike" dirty="0">
                          <a:effectLst/>
                        </a:rPr>
                        <a:t> </a:t>
                      </a:r>
                      <a:endParaRPr lang="es-MX" sz="600" b="0" i="0" u="none" strike="noStrike" dirty="0">
                        <a:solidFill>
                          <a:srgbClr val="000000"/>
                        </a:solidFill>
                        <a:effectLst/>
                        <a:latin typeface="Arial"/>
                      </a:endParaRPr>
                    </a:p>
                  </a:txBody>
                  <a:tcPr marL="9525" marR="9525" marT="9524" marB="0">
                    <a:lnL>
                      <a:noFill/>
                    </a:lnL>
                    <a:lnR>
                      <a:noFill/>
                    </a:lnR>
                    <a:lnT>
                      <a:noFill/>
                    </a:lnT>
                    <a:lnB w="6350" cap="flat" cmpd="sng" algn="ctr">
                      <a:solidFill>
                        <a:srgbClr val="000000"/>
                      </a:solidFill>
                      <a:prstDash val="solid"/>
                      <a:round/>
                      <a:headEnd type="none" w="med" len="med"/>
                      <a:tailEnd type="none" w="med" len="med"/>
                    </a:lnB>
                    <a:solidFill>
                      <a:srgbClr val="F2F2F2"/>
                    </a:solidFill>
                  </a:tcPr>
                </a:tc>
                <a:tc>
                  <a:txBody>
                    <a:bodyPr/>
                    <a:lstStyle/>
                    <a:p>
                      <a:pPr algn="l" fontAlgn="t"/>
                      <a:r>
                        <a:rPr lang="es-MX" sz="600" u="none" strike="noStrike" dirty="0">
                          <a:effectLst/>
                        </a:rPr>
                        <a:t> </a:t>
                      </a:r>
                      <a:endParaRPr lang="es-MX" sz="600" b="0" i="0" u="none" strike="noStrike" dirty="0">
                        <a:solidFill>
                          <a:srgbClr val="000000"/>
                        </a:solidFill>
                        <a:effectLst/>
                        <a:latin typeface="Arial"/>
                      </a:endParaRPr>
                    </a:p>
                  </a:txBody>
                  <a:tcPr marL="9525" marR="9525" marT="9524" marB="0">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2F2F2"/>
                    </a:solidFill>
                  </a:tcPr>
                </a:tc>
              </a:tr>
              <a:tr h="161922">
                <a:tc>
                  <a:txBody>
                    <a:bodyPr/>
                    <a:lstStyle/>
                    <a:p>
                      <a:pPr algn="l" fontAlgn="t"/>
                      <a:r>
                        <a:rPr lang="es-MX" sz="600" u="none" strike="noStrike" dirty="0">
                          <a:effectLst/>
                        </a:rPr>
                        <a:t> </a:t>
                      </a:r>
                      <a:endParaRPr lang="es-MX" sz="600" b="0" i="0" u="none" strike="noStrike" dirty="0">
                        <a:solidFill>
                          <a:srgbClr val="000000"/>
                        </a:solidFill>
                        <a:effectLst/>
                        <a:latin typeface="Calibri"/>
                      </a:endParaRPr>
                    </a:p>
                  </a:txBody>
                  <a:tcPr marL="9525" marR="9525" marT="95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2F2F2"/>
                    </a:solidFill>
                  </a:tcPr>
                </a:tc>
                <a:tc gridSpan="3">
                  <a:txBody>
                    <a:bodyPr/>
                    <a:lstStyle/>
                    <a:p>
                      <a:pPr algn="ctr" fontAlgn="ctr"/>
                      <a:r>
                        <a:rPr lang="es-MX" sz="1000" u="none" strike="noStrike" dirty="0">
                          <a:effectLst/>
                          <a:latin typeface="Arial" pitchFamily="34" charset="0"/>
                          <a:cs typeface="Arial" pitchFamily="34" charset="0"/>
                        </a:rPr>
                        <a:t>Exportador/Importador</a:t>
                      </a:r>
                      <a:endParaRPr lang="es-MX" sz="1000" b="0" i="0" u="none" strike="noStrike" dirty="0">
                        <a:solidFill>
                          <a:srgbClr val="000000"/>
                        </a:solidFill>
                        <a:effectLst/>
                        <a:latin typeface="Arial" pitchFamily="34" charset="0"/>
                        <a:cs typeface="Arial" pitchFamily="34" charset="0"/>
                      </a:endParaRPr>
                    </a:p>
                  </a:txBody>
                  <a:tcPr marL="9525" marR="9525" marT="95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2F2F2"/>
                    </a:solidFill>
                  </a:tcPr>
                </a:tc>
                <a:tc hMerge="1">
                  <a:txBody>
                    <a:bodyPr/>
                    <a:lstStyle/>
                    <a:p>
                      <a:endParaRPr lang="es-MX"/>
                    </a:p>
                  </a:txBody>
                  <a:tcPr/>
                </a:tc>
                <a:tc hMerge="1">
                  <a:txBody>
                    <a:bodyPr/>
                    <a:lstStyle/>
                    <a:p>
                      <a:endParaRPr lang="es-MX"/>
                    </a:p>
                  </a:txBody>
                  <a:tcPr/>
                </a:tc>
                <a:tc gridSpan="3">
                  <a:txBody>
                    <a:bodyPr/>
                    <a:lstStyle/>
                    <a:p>
                      <a:pPr algn="ctr" fontAlgn="b"/>
                      <a:r>
                        <a:rPr lang="es-MX" sz="1000" u="none" strike="noStrike" dirty="0">
                          <a:effectLst/>
                          <a:latin typeface="Arial" pitchFamily="34" charset="0"/>
                          <a:cs typeface="Arial" pitchFamily="34" charset="0"/>
                        </a:rPr>
                        <a:t>Agente o Apoderado</a:t>
                      </a:r>
                      <a:endParaRPr lang="es-MX" sz="1000" b="0" i="0" u="none" strike="noStrike" dirty="0">
                        <a:solidFill>
                          <a:srgbClr val="000000"/>
                        </a:solidFill>
                        <a:effectLst/>
                        <a:latin typeface="Arial" pitchFamily="34" charset="0"/>
                        <a:cs typeface="Arial" pitchFamily="34" charset="0"/>
                      </a:endParaRPr>
                    </a:p>
                  </a:txBody>
                  <a:tcPr marL="9525" marR="9525" marT="95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2F2F2"/>
                    </a:solidFill>
                  </a:tcPr>
                </a:tc>
                <a:tc hMerge="1">
                  <a:txBody>
                    <a:bodyPr/>
                    <a:lstStyle/>
                    <a:p>
                      <a:endParaRPr lang="es-MX"/>
                    </a:p>
                  </a:txBody>
                  <a:tcPr/>
                </a:tc>
                <a:tc hMerge="1">
                  <a:txBody>
                    <a:bodyPr/>
                    <a:lstStyle/>
                    <a:p>
                      <a:endParaRPr lang="es-MX"/>
                    </a:p>
                  </a:txBody>
                  <a:tcPr/>
                </a:tc>
                <a:tc gridSpan="3">
                  <a:txBody>
                    <a:bodyPr/>
                    <a:lstStyle/>
                    <a:p>
                      <a:pPr algn="ctr" fontAlgn="t"/>
                      <a:r>
                        <a:rPr lang="es-MX" sz="600" u="none" strike="noStrike" dirty="0">
                          <a:effectLst/>
                        </a:rPr>
                        <a:t> </a:t>
                      </a:r>
                      <a:endParaRPr lang="es-MX" sz="600" b="0" i="0" u="none" strike="noStrike" dirty="0">
                        <a:solidFill>
                          <a:srgbClr val="000000"/>
                        </a:solidFill>
                        <a:effectLst/>
                        <a:latin typeface="Calibri"/>
                      </a:endParaRPr>
                    </a:p>
                  </a:txBody>
                  <a:tcPr marL="9525" marR="9525" marT="95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2F2F2"/>
                    </a:solidFill>
                  </a:tcPr>
                </a:tc>
                <a:tc hMerge="1">
                  <a:txBody>
                    <a:bodyPr/>
                    <a:lstStyle/>
                    <a:p>
                      <a:endParaRPr lang="es-MX"/>
                    </a:p>
                  </a:txBody>
                  <a:tcPr/>
                </a:tc>
                <a:tc hMerge="1">
                  <a:txBody>
                    <a:bodyPr/>
                    <a:lstStyle/>
                    <a:p>
                      <a:endParaRPr lang="es-MX"/>
                    </a:p>
                  </a:txBody>
                  <a:tcPr/>
                </a:tc>
                <a:tc gridSpan="3">
                  <a:txBody>
                    <a:bodyPr/>
                    <a:lstStyle/>
                    <a:p>
                      <a:pPr algn="ctr" fontAlgn="t"/>
                      <a:r>
                        <a:rPr lang="es-MX" sz="1000" u="none" strike="noStrike" dirty="0">
                          <a:effectLst/>
                          <a:latin typeface="Arial" pitchFamily="34" charset="0"/>
                          <a:cs typeface="Arial" pitchFamily="34" charset="0"/>
                        </a:rPr>
                        <a:t>Mecanismo de Selección </a:t>
                      </a:r>
                      <a:endParaRPr lang="es-MX" sz="1000" b="0" i="0" u="none" strike="noStrike" dirty="0">
                        <a:solidFill>
                          <a:srgbClr val="000000"/>
                        </a:solidFill>
                        <a:effectLst/>
                        <a:latin typeface="Arial" pitchFamily="34" charset="0"/>
                        <a:cs typeface="Arial" pitchFamily="34" charset="0"/>
                      </a:endParaRPr>
                    </a:p>
                  </a:txBody>
                  <a:tcPr marL="9525" marR="9525" marT="95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2F2F2"/>
                    </a:solidFill>
                  </a:tcPr>
                </a:tc>
                <a:tc hMerge="1">
                  <a:txBody>
                    <a:bodyPr/>
                    <a:lstStyle/>
                    <a:p>
                      <a:endParaRPr lang="es-MX"/>
                    </a:p>
                  </a:txBody>
                  <a:tcPr/>
                </a:tc>
                <a:tc hMerge="1">
                  <a:txBody>
                    <a:bodyPr/>
                    <a:lstStyle/>
                    <a:p>
                      <a:endParaRPr lang="es-MX"/>
                    </a:p>
                  </a:txBody>
                  <a:tcPr/>
                </a:tc>
              </a:tr>
              <a:tr h="161922">
                <a:tc>
                  <a:txBody>
                    <a:bodyPr/>
                    <a:lstStyle/>
                    <a:p>
                      <a:pPr algn="l" fontAlgn="b"/>
                      <a:r>
                        <a:rPr lang="es-MX" sz="600" u="none" strike="noStrike" dirty="0">
                          <a:effectLst/>
                        </a:rPr>
                        <a:t> </a:t>
                      </a:r>
                      <a:endParaRPr lang="es-MX" sz="600" b="0" i="0" u="none" strike="noStrike" dirty="0">
                        <a:solidFill>
                          <a:srgbClr val="000000"/>
                        </a:solidFill>
                        <a:effectLst/>
                        <a:latin typeface="Calibri"/>
                      </a:endParaRPr>
                    </a:p>
                  </a:txBody>
                  <a:tcPr marL="9525" marR="9525" marT="95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F2F2"/>
                    </a:solidFill>
                  </a:tcPr>
                </a:tc>
                <a:tc gridSpan="3">
                  <a:txBody>
                    <a:bodyPr/>
                    <a:lstStyle/>
                    <a:p>
                      <a:pPr algn="ctr" fontAlgn="b"/>
                      <a:r>
                        <a:rPr lang="es-MX" sz="1000" u="none" strike="noStrike" dirty="0">
                          <a:effectLst/>
                          <a:latin typeface="Arial" pitchFamily="34" charset="0"/>
                          <a:cs typeface="Arial" pitchFamily="34" charset="0"/>
                        </a:rPr>
                        <a:t>Agente o Apoderado </a:t>
                      </a:r>
                      <a:endParaRPr lang="es-MX" sz="1000" b="0" i="0" u="none" strike="noStrike" dirty="0">
                        <a:solidFill>
                          <a:srgbClr val="000000"/>
                        </a:solidFill>
                        <a:effectLst/>
                        <a:latin typeface="Arial" pitchFamily="34" charset="0"/>
                        <a:cs typeface="Arial" pitchFamily="34" charset="0"/>
                      </a:endParaRPr>
                    </a:p>
                  </a:txBody>
                  <a:tcPr marL="9525" marR="9525" marT="95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F2F2"/>
                    </a:solidFill>
                  </a:tcPr>
                </a:tc>
                <a:tc hMerge="1">
                  <a:txBody>
                    <a:bodyPr/>
                    <a:lstStyle/>
                    <a:p>
                      <a:endParaRPr lang="es-MX"/>
                    </a:p>
                  </a:txBody>
                  <a:tcPr/>
                </a:tc>
                <a:tc hMerge="1">
                  <a:txBody>
                    <a:bodyPr/>
                    <a:lstStyle/>
                    <a:p>
                      <a:endParaRPr lang="es-MX"/>
                    </a:p>
                  </a:txBody>
                  <a:tcPr/>
                </a:tc>
                <a:tc gridSpan="3">
                  <a:txBody>
                    <a:bodyPr/>
                    <a:lstStyle/>
                    <a:p>
                      <a:pPr algn="ctr" fontAlgn="b"/>
                      <a:r>
                        <a:rPr lang="es-MX" sz="1000" u="none" strike="noStrike" dirty="0">
                          <a:effectLst/>
                          <a:latin typeface="Arial" pitchFamily="34" charset="0"/>
                          <a:cs typeface="Arial" pitchFamily="34" charset="0"/>
                        </a:rPr>
                        <a:t>Aduanal</a:t>
                      </a:r>
                      <a:endParaRPr lang="es-MX" sz="1000" b="0" i="0" u="none" strike="noStrike" dirty="0">
                        <a:solidFill>
                          <a:srgbClr val="000000"/>
                        </a:solidFill>
                        <a:effectLst/>
                        <a:latin typeface="Arial" pitchFamily="34" charset="0"/>
                        <a:cs typeface="Arial" pitchFamily="34" charset="0"/>
                      </a:endParaRPr>
                    </a:p>
                  </a:txBody>
                  <a:tcPr marL="9525" marR="9525" marT="95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F2F2"/>
                    </a:solidFill>
                  </a:tcPr>
                </a:tc>
                <a:tc hMerge="1">
                  <a:txBody>
                    <a:bodyPr/>
                    <a:lstStyle/>
                    <a:p>
                      <a:endParaRPr lang="es-MX"/>
                    </a:p>
                  </a:txBody>
                  <a:tcPr/>
                </a:tc>
                <a:tc hMerge="1">
                  <a:txBody>
                    <a:bodyPr/>
                    <a:lstStyle/>
                    <a:p>
                      <a:endParaRPr lang="es-MX"/>
                    </a:p>
                  </a:txBody>
                  <a:tcPr/>
                </a:tc>
                <a:tc gridSpan="3">
                  <a:txBody>
                    <a:bodyPr/>
                    <a:lstStyle/>
                    <a:p>
                      <a:pPr algn="ctr" fontAlgn="t"/>
                      <a:r>
                        <a:rPr lang="es-MX" sz="1000" u="none" strike="noStrike" dirty="0">
                          <a:effectLst/>
                          <a:latin typeface="Arial" pitchFamily="34" charset="0"/>
                          <a:cs typeface="Arial" pitchFamily="34" charset="0"/>
                        </a:rPr>
                        <a:t>Validador COVE</a:t>
                      </a:r>
                      <a:endParaRPr lang="es-MX" sz="1000" b="0" i="0" u="none" strike="noStrike" dirty="0">
                        <a:solidFill>
                          <a:srgbClr val="000000"/>
                        </a:solidFill>
                        <a:effectLst/>
                        <a:latin typeface="Arial" pitchFamily="34" charset="0"/>
                        <a:cs typeface="Arial" pitchFamily="34" charset="0"/>
                      </a:endParaRPr>
                    </a:p>
                  </a:txBody>
                  <a:tcPr marL="9525" marR="9525" marT="95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F2F2"/>
                    </a:solidFill>
                  </a:tcPr>
                </a:tc>
                <a:tc hMerge="1">
                  <a:txBody>
                    <a:bodyPr/>
                    <a:lstStyle/>
                    <a:p>
                      <a:endParaRPr lang="es-MX"/>
                    </a:p>
                  </a:txBody>
                  <a:tcPr/>
                </a:tc>
                <a:tc hMerge="1">
                  <a:txBody>
                    <a:bodyPr/>
                    <a:lstStyle/>
                    <a:p>
                      <a:endParaRPr lang="es-MX"/>
                    </a:p>
                  </a:txBody>
                  <a:tcPr/>
                </a:tc>
                <a:tc gridSpan="3">
                  <a:txBody>
                    <a:bodyPr/>
                    <a:lstStyle/>
                    <a:p>
                      <a:pPr algn="ctr" fontAlgn="b"/>
                      <a:r>
                        <a:rPr lang="es-MX" sz="1000" u="none" strike="noStrike" dirty="0">
                          <a:effectLst/>
                          <a:latin typeface="Arial" pitchFamily="34" charset="0"/>
                          <a:cs typeface="Arial" pitchFamily="34" charset="0"/>
                        </a:rPr>
                        <a:t>Automatizada (MSA)</a:t>
                      </a:r>
                      <a:endParaRPr lang="es-MX" sz="1000" b="0" i="0" u="none" strike="noStrike" dirty="0">
                        <a:solidFill>
                          <a:srgbClr val="000000"/>
                        </a:solidFill>
                        <a:effectLst/>
                        <a:latin typeface="Arial" pitchFamily="34" charset="0"/>
                        <a:cs typeface="Arial" pitchFamily="34" charset="0"/>
                      </a:endParaRPr>
                    </a:p>
                  </a:txBody>
                  <a:tcPr marL="9525" marR="9525" marT="95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F2F2"/>
                    </a:solidFill>
                  </a:tcPr>
                </a:tc>
                <a:tc hMerge="1">
                  <a:txBody>
                    <a:bodyPr/>
                    <a:lstStyle/>
                    <a:p>
                      <a:endParaRPr lang="es-MX"/>
                    </a:p>
                  </a:txBody>
                  <a:tcPr/>
                </a:tc>
                <a:tc hMerge="1">
                  <a:txBody>
                    <a:bodyPr/>
                    <a:lstStyle/>
                    <a:p>
                      <a:endParaRPr lang="es-MX"/>
                    </a:p>
                  </a:txBody>
                  <a:tcPr/>
                </a:tc>
              </a:tr>
              <a:tr h="161922">
                <a:tc>
                  <a:txBody>
                    <a:bodyPr/>
                    <a:lstStyle/>
                    <a:p>
                      <a:pPr algn="l" fontAlgn="b"/>
                      <a:r>
                        <a:rPr lang="es-MX" sz="600" u="none" strike="noStrike" dirty="0">
                          <a:effectLst/>
                        </a:rPr>
                        <a:t> </a:t>
                      </a:r>
                      <a:endParaRPr lang="es-MX" sz="600" b="0" i="0" u="none" strike="noStrike" dirty="0">
                        <a:solidFill>
                          <a:srgbClr val="000000"/>
                        </a:solidFill>
                        <a:effectLst/>
                        <a:latin typeface="Calibri"/>
                      </a:endParaRPr>
                    </a:p>
                  </a:txBody>
                  <a:tcPr marL="9525" marR="9525" marT="95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F2F2"/>
                    </a:solidFill>
                  </a:tcPr>
                </a:tc>
                <a:tc gridSpan="3">
                  <a:txBody>
                    <a:bodyPr/>
                    <a:lstStyle/>
                    <a:p>
                      <a:pPr algn="ctr" fontAlgn="b"/>
                      <a:r>
                        <a:rPr lang="es-MX" sz="1000" u="none" strike="noStrike" dirty="0">
                          <a:effectLst/>
                          <a:latin typeface="Arial" pitchFamily="34" charset="0"/>
                          <a:cs typeface="Arial" pitchFamily="34" charset="0"/>
                        </a:rPr>
                        <a:t>Aduanal</a:t>
                      </a:r>
                      <a:endParaRPr lang="es-MX" sz="1000" b="0" i="0" u="none" strike="noStrike" dirty="0">
                        <a:solidFill>
                          <a:srgbClr val="000000"/>
                        </a:solidFill>
                        <a:effectLst/>
                        <a:latin typeface="Arial" pitchFamily="34" charset="0"/>
                        <a:cs typeface="Arial" pitchFamily="34" charset="0"/>
                      </a:endParaRPr>
                    </a:p>
                  </a:txBody>
                  <a:tcPr marL="9525" marR="9525" marT="95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2F2F2"/>
                    </a:solidFill>
                  </a:tcPr>
                </a:tc>
                <a:tc hMerge="1">
                  <a:txBody>
                    <a:bodyPr/>
                    <a:lstStyle/>
                    <a:p>
                      <a:endParaRPr lang="es-MX"/>
                    </a:p>
                  </a:txBody>
                  <a:tcPr/>
                </a:tc>
                <a:tc hMerge="1">
                  <a:txBody>
                    <a:bodyPr/>
                    <a:lstStyle/>
                    <a:p>
                      <a:endParaRPr lang="es-MX"/>
                    </a:p>
                  </a:txBody>
                  <a:tcPr/>
                </a:tc>
                <a:tc>
                  <a:txBody>
                    <a:bodyPr/>
                    <a:lstStyle/>
                    <a:p>
                      <a:pPr algn="ctr" fontAlgn="b"/>
                      <a:r>
                        <a:rPr lang="es-MX" sz="600" u="none" strike="noStrike" dirty="0">
                          <a:effectLst/>
                        </a:rPr>
                        <a:t> </a:t>
                      </a:r>
                      <a:endParaRPr lang="es-MX" sz="600" b="0" i="0" u="none" strike="noStrike" dirty="0">
                        <a:solidFill>
                          <a:srgbClr val="000000"/>
                        </a:solidFill>
                        <a:effectLst/>
                        <a:latin typeface="Arial"/>
                      </a:endParaRPr>
                    </a:p>
                  </a:txBody>
                  <a:tcPr marL="9525" marR="9525" marT="9524"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s-MX" sz="600" u="none" strike="noStrike" dirty="0">
                          <a:effectLst/>
                        </a:rPr>
                        <a:t> </a:t>
                      </a:r>
                      <a:endParaRPr lang="es-MX" sz="600" b="0" i="0" u="none" strike="noStrike" dirty="0">
                        <a:solidFill>
                          <a:srgbClr val="000000"/>
                        </a:solidFill>
                        <a:effectLst/>
                        <a:latin typeface="Arial"/>
                      </a:endParaRPr>
                    </a:p>
                  </a:txBody>
                  <a:tcPr marL="9525" marR="9525" marT="9524" marB="0" anchor="b">
                    <a:lnL>
                      <a:noFill/>
                    </a:lnL>
                    <a:lnR>
                      <a:noFill/>
                    </a:lnR>
                    <a:lnT>
                      <a:noFill/>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s-MX" sz="600" u="none" strike="noStrike" dirty="0">
                          <a:effectLst/>
                        </a:rPr>
                        <a:t> </a:t>
                      </a:r>
                      <a:endParaRPr lang="es-MX" sz="600" b="0" i="0" u="none" strike="noStrike" dirty="0">
                        <a:solidFill>
                          <a:srgbClr val="000000"/>
                        </a:solidFill>
                        <a:effectLst/>
                        <a:latin typeface="Arial"/>
                      </a:endParaRPr>
                    </a:p>
                  </a:txBody>
                  <a:tcPr marL="9525" marR="9525" marT="9524"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u="none" strike="noStrike" dirty="0">
                          <a:effectLst/>
                        </a:rPr>
                        <a:t> </a:t>
                      </a:r>
                      <a:endParaRPr lang="es-MX" sz="600" b="0" i="0" u="none" strike="noStrike" dirty="0">
                        <a:solidFill>
                          <a:srgbClr val="000000"/>
                        </a:solidFill>
                        <a:effectLst/>
                        <a:latin typeface="Calibri"/>
                      </a:endParaRPr>
                    </a:p>
                  </a:txBody>
                  <a:tcPr marL="9525" marR="9525" marT="9524"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u="none" strike="noStrike" dirty="0">
                          <a:effectLst/>
                        </a:rPr>
                        <a:t> </a:t>
                      </a:r>
                      <a:endParaRPr lang="es-MX" sz="600" b="0" i="0" u="none" strike="noStrike" dirty="0">
                        <a:solidFill>
                          <a:srgbClr val="000000"/>
                        </a:solidFill>
                        <a:effectLst/>
                        <a:latin typeface="Calibri"/>
                      </a:endParaRPr>
                    </a:p>
                  </a:txBody>
                  <a:tcPr marL="9525" marR="9525" marT="9524" marB="0" anchor="b">
                    <a:lnL>
                      <a:noFill/>
                    </a:lnL>
                    <a:lnR>
                      <a:noFill/>
                    </a:lnR>
                    <a:lnT>
                      <a:noFill/>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u="none" strike="noStrike" dirty="0">
                          <a:effectLst/>
                        </a:rPr>
                        <a:t> </a:t>
                      </a:r>
                      <a:endParaRPr lang="es-MX" sz="600" b="0" i="0" u="none" strike="noStrike" dirty="0">
                        <a:solidFill>
                          <a:srgbClr val="000000"/>
                        </a:solidFill>
                        <a:effectLst/>
                        <a:latin typeface="Calibri"/>
                      </a:endParaRPr>
                    </a:p>
                  </a:txBody>
                  <a:tcPr marL="9525" marR="9525" marT="9524"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2F2F2"/>
                    </a:solidFill>
                  </a:tcPr>
                </a:tc>
                <a:tc gridSpan="3">
                  <a:txBody>
                    <a:bodyPr/>
                    <a:lstStyle/>
                    <a:p>
                      <a:pPr algn="ctr" fontAlgn="b"/>
                      <a:r>
                        <a:rPr lang="es-MX" sz="600" u="none" strike="noStrike" dirty="0">
                          <a:effectLst/>
                        </a:rPr>
                        <a:t> </a:t>
                      </a:r>
                      <a:endParaRPr lang="es-MX" sz="600" b="0" i="0" u="none" strike="noStrike" dirty="0">
                        <a:solidFill>
                          <a:srgbClr val="000000"/>
                        </a:solidFill>
                        <a:effectLst/>
                        <a:latin typeface="Arial"/>
                      </a:endParaRPr>
                    </a:p>
                  </a:txBody>
                  <a:tcPr marL="9525" marR="9525" marT="95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2F2F2"/>
                    </a:solidFill>
                  </a:tcPr>
                </a:tc>
                <a:tc hMerge="1">
                  <a:txBody>
                    <a:bodyPr/>
                    <a:lstStyle/>
                    <a:p>
                      <a:endParaRPr lang="es-MX"/>
                    </a:p>
                  </a:txBody>
                  <a:tcPr/>
                </a:tc>
                <a:tc hMerge="1">
                  <a:txBody>
                    <a:bodyPr/>
                    <a:lstStyle/>
                    <a:p>
                      <a:endParaRPr lang="es-MX"/>
                    </a:p>
                  </a:txBody>
                  <a:tcPr/>
                </a:tc>
              </a:tr>
              <a:tr h="131927">
                <a:tc>
                  <a:txBody>
                    <a:bodyPr/>
                    <a:lstStyle/>
                    <a:p>
                      <a:pPr algn="l" fontAlgn="b"/>
                      <a:r>
                        <a:rPr lang="es-MX" sz="600" u="none" strike="noStrike" dirty="0">
                          <a:effectLst/>
                        </a:rPr>
                        <a:t> </a:t>
                      </a:r>
                      <a:endParaRPr lang="es-MX" sz="600" b="0" i="0" u="none" strike="noStrike" dirty="0">
                        <a:solidFill>
                          <a:srgbClr val="000000"/>
                        </a:solidFill>
                        <a:effectLst/>
                        <a:latin typeface="Calibri"/>
                      </a:endParaRPr>
                    </a:p>
                  </a:txBody>
                  <a:tcPr marL="9525" marR="9525" marT="95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l" fontAlgn="b"/>
                      <a:endParaRPr lang="es-MX" sz="600" b="0" i="0" u="none" strike="noStrike" dirty="0">
                        <a:solidFill>
                          <a:srgbClr val="000000"/>
                        </a:solidFill>
                        <a:effectLst/>
                        <a:latin typeface="Calibri"/>
                      </a:endParaRPr>
                    </a:p>
                  </a:txBody>
                  <a:tcPr marL="9525" marR="9525" marT="9524"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s-MX" sz="600" b="0" i="0" u="none" strike="noStrike" dirty="0">
                        <a:solidFill>
                          <a:srgbClr val="000000"/>
                        </a:solidFill>
                        <a:effectLst/>
                        <a:latin typeface="Calibri"/>
                      </a:endParaRPr>
                    </a:p>
                  </a:txBody>
                  <a:tcPr marL="9525" marR="9525" marT="952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s-MX" sz="600" u="none" strike="noStrike" dirty="0">
                          <a:effectLst/>
                        </a:rPr>
                        <a:t> </a:t>
                      </a:r>
                      <a:endParaRPr lang="es-MX" sz="600" b="0" i="0" u="none" strike="noStrike" dirty="0">
                        <a:solidFill>
                          <a:srgbClr val="000000"/>
                        </a:solidFill>
                        <a:effectLst/>
                        <a:latin typeface="Calibri"/>
                      </a:endParaRPr>
                    </a:p>
                  </a:txBody>
                  <a:tcPr marL="9525" marR="9525" marT="9524"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endParaRPr lang="es-MX" sz="600" b="0" i="0" u="none" strike="noStrike" dirty="0">
                        <a:solidFill>
                          <a:srgbClr val="000000"/>
                        </a:solidFill>
                        <a:effectLst/>
                        <a:latin typeface="Calibri"/>
                      </a:endParaRPr>
                    </a:p>
                  </a:txBody>
                  <a:tcPr marL="9525" marR="9525" marT="9524"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s-MX" sz="600" b="0" i="0" u="none" strike="noStrike" dirty="0">
                        <a:solidFill>
                          <a:srgbClr val="000000"/>
                        </a:solidFill>
                        <a:effectLst/>
                        <a:latin typeface="Calibri"/>
                      </a:endParaRPr>
                    </a:p>
                  </a:txBody>
                  <a:tcPr marL="9525" marR="9525" marT="952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s-MX" sz="600" u="none" strike="noStrike" dirty="0">
                          <a:effectLst/>
                        </a:rPr>
                        <a:t> </a:t>
                      </a:r>
                      <a:endParaRPr lang="es-MX" sz="600" b="0" i="0" u="none" strike="noStrike" dirty="0">
                        <a:solidFill>
                          <a:srgbClr val="000000"/>
                        </a:solidFill>
                        <a:effectLst/>
                        <a:latin typeface="Calibri"/>
                      </a:endParaRPr>
                    </a:p>
                  </a:txBody>
                  <a:tcPr marL="9525" marR="9525" marT="9524"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endParaRPr lang="es-MX" sz="600" b="0" i="0" u="none" strike="noStrike" dirty="0">
                        <a:solidFill>
                          <a:srgbClr val="000000"/>
                        </a:solidFill>
                        <a:effectLst/>
                        <a:latin typeface="Calibri"/>
                      </a:endParaRPr>
                    </a:p>
                  </a:txBody>
                  <a:tcPr marL="9525" marR="9525" marT="9524"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s-MX" sz="600" b="0" i="0" u="none" strike="noStrike" dirty="0">
                        <a:solidFill>
                          <a:srgbClr val="000000"/>
                        </a:solidFill>
                        <a:effectLst/>
                        <a:latin typeface="Calibri"/>
                      </a:endParaRPr>
                    </a:p>
                  </a:txBody>
                  <a:tcPr marL="9525" marR="9525" marT="952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s-MX" sz="600" u="none" strike="noStrike" dirty="0">
                          <a:effectLst/>
                        </a:rPr>
                        <a:t> </a:t>
                      </a:r>
                      <a:endParaRPr lang="es-MX" sz="600" b="0" i="0" u="none" strike="noStrike" dirty="0">
                        <a:solidFill>
                          <a:srgbClr val="000000"/>
                        </a:solidFill>
                        <a:effectLst/>
                        <a:latin typeface="Calibri"/>
                      </a:endParaRPr>
                    </a:p>
                  </a:txBody>
                  <a:tcPr marL="9525" marR="9525" marT="9524"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endParaRPr lang="es-MX" sz="600" b="0" i="0" u="none" strike="noStrike" dirty="0">
                        <a:solidFill>
                          <a:srgbClr val="000000"/>
                        </a:solidFill>
                        <a:effectLst/>
                        <a:latin typeface="Calibri"/>
                      </a:endParaRPr>
                    </a:p>
                  </a:txBody>
                  <a:tcPr marL="9525" marR="9525" marT="9524"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s-MX" sz="600" b="0" i="0" u="none" strike="noStrike" dirty="0">
                        <a:solidFill>
                          <a:srgbClr val="000000"/>
                        </a:solidFill>
                        <a:effectLst/>
                        <a:latin typeface="Calibri"/>
                      </a:endParaRPr>
                    </a:p>
                  </a:txBody>
                  <a:tcPr marL="9525" marR="9525" marT="952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s-MX" sz="600" u="none" strike="noStrike" dirty="0">
                          <a:effectLst/>
                        </a:rPr>
                        <a:t> </a:t>
                      </a:r>
                      <a:endParaRPr lang="es-MX" sz="600" b="0" i="0" u="none" strike="noStrike" dirty="0">
                        <a:solidFill>
                          <a:srgbClr val="000000"/>
                        </a:solidFill>
                        <a:effectLst/>
                        <a:latin typeface="Calibri"/>
                      </a:endParaRPr>
                    </a:p>
                  </a:txBody>
                  <a:tcPr marL="9525" marR="9525" marT="9524"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131927">
                <a:tc>
                  <a:txBody>
                    <a:bodyPr/>
                    <a:lstStyle/>
                    <a:p>
                      <a:pPr algn="l" fontAlgn="b"/>
                      <a:r>
                        <a:rPr lang="es-MX" sz="600" u="none" strike="noStrike" dirty="0">
                          <a:effectLst/>
                        </a:rPr>
                        <a:t> </a:t>
                      </a:r>
                      <a:endParaRPr lang="es-MX" sz="600" b="0" i="0" u="none" strike="noStrike" dirty="0">
                        <a:solidFill>
                          <a:srgbClr val="000000"/>
                        </a:solidFill>
                        <a:effectLst/>
                        <a:latin typeface="Calibri"/>
                      </a:endParaRPr>
                    </a:p>
                  </a:txBody>
                  <a:tcPr marL="9525" marR="9525" marT="95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l" fontAlgn="b"/>
                      <a:endParaRPr lang="es-MX" sz="600" b="0" i="0" u="none" strike="noStrike" dirty="0">
                        <a:solidFill>
                          <a:srgbClr val="000000"/>
                        </a:solidFill>
                        <a:effectLst/>
                        <a:latin typeface="Calibri"/>
                      </a:endParaRPr>
                    </a:p>
                  </a:txBody>
                  <a:tcPr marL="9525" marR="9525" marT="952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600" b="0" i="0" u="none" strike="noStrike" dirty="0">
                        <a:solidFill>
                          <a:srgbClr val="000000"/>
                        </a:solidFill>
                        <a:effectLst/>
                        <a:latin typeface="Calibri"/>
                      </a:endParaRPr>
                    </a:p>
                  </a:txBody>
                  <a:tcPr marL="9525" marR="9525" marT="9524" marB="0" anchor="b">
                    <a:lnL>
                      <a:noFill/>
                    </a:lnL>
                    <a:lnR>
                      <a:noFill/>
                    </a:lnR>
                    <a:lnT>
                      <a:noFill/>
                    </a:lnT>
                    <a:lnB>
                      <a:noFill/>
                    </a:lnB>
                  </a:tcPr>
                </a:tc>
                <a:tc>
                  <a:txBody>
                    <a:bodyPr/>
                    <a:lstStyle/>
                    <a:p>
                      <a:pPr algn="l" fontAlgn="b"/>
                      <a:r>
                        <a:rPr lang="es-MX" sz="600" u="none" strike="noStrike" dirty="0">
                          <a:effectLst/>
                        </a:rPr>
                        <a:t> </a:t>
                      </a:r>
                      <a:endParaRPr lang="es-MX" sz="600" b="0" i="0" u="none" strike="noStrike" dirty="0">
                        <a:solidFill>
                          <a:srgbClr val="000000"/>
                        </a:solidFill>
                        <a:effectLst/>
                        <a:latin typeface="Calibri"/>
                      </a:endParaRPr>
                    </a:p>
                  </a:txBody>
                  <a:tcPr marL="9525" marR="9525" marT="9524"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s-MX" sz="600" b="0" i="0" u="none" strike="noStrike" dirty="0">
                        <a:solidFill>
                          <a:srgbClr val="000000"/>
                        </a:solidFill>
                        <a:effectLst/>
                        <a:latin typeface="Calibri"/>
                      </a:endParaRPr>
                    </a:p>
                  </a:txBody>
                  <a:tcPr marL="9525" marR="9525" marT="952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600" b="0" i="0" u="none" strike="noStrike" dirty="0">
                        <a:solidFill>
                          <a:srgbClr val="000000"/>
                        </a:solidFill>
                        <a:effectLst/>
                        <a:latin typeface="Calibri"/>
                      </a:endParaRPr>
                    </a:p>
                  </a:txBody>
                  <a:tcPr marL="9525" marR="9525" marT="9524" marB="0" anchor="b">
                    <a:lnL>
                      <a:noFill/>
                    </a:lnL>
                    <a:lnR>
                      <a:noFill/>
                    </a:lnR>
                    <a:lnT>
                      <a:noFill/>
                    </a:lnT>
                    <a:lnB>
                      <a:noFill/>
                    </a:lnB>
                  </a:tcPr>
                </a:tc>
                <a:tc>
                  <a:txBody>
                    <a:bodyPr/>
                    <a:lstStyle/>
                    <a:p>
                      <a:pPr algn="l" fontAlgn="b"/>
                      <a:r>
                        <a:rPr lang="es-MX" sz="600" u="none" strike="noStrike" dirty="0">
                          <a:effectLst/>
                        </a:rPr>
                        <a:t> </a:t>
                      </a:r>
                      <a:endParaRPr lang="es-MX" sz="600" b="0" i="0" u="none" strike="noStrike" dirty="0">
                        <a:solidFill>
                          <a:srgbClr val="000000"/>
                        </a:solidFill>
                        <a:effectLst/>
                        <a:latin typeface="Calibri"/>
                      </a:endParaRPr>
                    </a:p>
                  </a:txBody>
                  <a:tcPr marL="9525" marR="9525" marT="9524"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s-MX" sz="600" b="0" i="0" u="none" strike="noStrike" dirty="0">
                        <a:solidFill>
                          <a:srgbClr val="000000"/>
                        </a:solidFill>
                        <a:effectLst/>
                        <a:latin typeface="Calibri"/>
                      </a:endParaRPr>
                    </a:p>
                  </a:txBody>
                  <a:tcPr marL="9525" marR="9525" marT="952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600" b="0" i="0" u="none" strike="noStrike" dirty="0">
                        <a:solidFill>
                          <a:srgbClr val="000000"/>
                        </a:solidFill>
                        <a:effectLst/>
                        <a:latin typeface="Calibri"/>
                      </a:endParaRPr>
                    </a:p>
                  </a:txBody>
                  <a:tcPr marL="9525" marR="9525" marT="9524" marB="0" anchor="b">
                    <a:lnL>
                      <a:noFill/>
                    </a:lnL>
                    <a:lnR>
                      <a:noFill/>
                    </a:lnR>
                    <a:lnT>
                      <a:noFill/>
                    </a:lnT>
                    <a:lnB>
                      <a:noFill/>
                    </a:lnB>
                  </a:tcPr>
                </a:tc>
                <a:tc>
                  <a:txBody>
                    <a:bodyPr/>
                    <a:lstStyle/>
                    <a:p>
                      <a:pPr algn="l" fontAlgn="b"/>
                      <a:r>
                        <a:rPr lang="es-MX" sz="600" u="none" strike="noStrike" dirty="0">
                          <a:effectLst/>
                        </a:rPr>
                        <a:t> </a:t>
                      </a:r>
                      <a:endParaRPr lang="es-MX" sz="600" b="0" i="0" u="none" strike="noStrike" dirty="0">
                        <a:solidFill>
                          <a:srgbClr val="000000"/>
                        </a:solidFill>
                        <a:effectLst/>
                        <a:latin typeface="Calibri"/>
                      </a:endParaRPr>
                    </a:p>
                  </a:txBody>
                  <a:tcPr marL="9525" marR="9525" marT="9524"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s-MX" sz="600" b="0" i="0" u="none" strike="noStrike" dirty="0">
                        <a:solidFill>
                          <a:srgbClr val="000000"/>
                        </a:solidFill>
                        <a:effectLst/>
                        <a:latin typeface="Calibri"/>
                      </a:endParaRPr>
                    </a:p>
                  </a:txBody>
                  <a:tcPr marL="9525" marR="9525" marT="952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600" b="0" i="0" u="none" strike="noStrike" dirty="0">
                        <a:solidFill>
                          <a:srgbClr val="000000"/>
                        </a:solidFill>
                        <a:effectLst/>
                        <a:latin typeface="Calibri"/>
                      </a:endParaRPr>
                    </a:p>
                  </a:txBody>
                  <a:tcPr marL="9525" marR="9525" marT="9524" marB="0" anchor="b">
                    <a:lnL>
                      <a:noFill/>
                    </a:lnL>
                    <a:lnR>
                      <a:noFill/>
                    </a:lnR>
                    <a:lnT>
                      <a:noFill/>
                    </a:lnT>
                    <a:lnB>
                      <a:noFill/>
                    </a:lnB>
                  </a:tcPr>
                </a:tc>
                <a:tc>
                  <a:txBody>
                    <a:bodyPr/>
                    <a:lstStyle/>
                    <a:p>
                      <a:pPr algn="l" fontAlgn="b"/>
                      <a:r>
                        <a:rPr lang="es-MX" sz="600" u="none" strike="noStrike" dirty="0">
                          <a:effectLst/>
                        </a:rPr>
                        <a:t> </a:t>
                      </a:r>
                      <a:endParaRPr lang="es-MX" sz="600" b="0" i="0" u="none" strike="noStrike" dirty="0">
                        <a:solidFill>
                          <a:srgbClr val="000000"/>
                        </a:solidFill>
                        <a:effectLst/>
                        <a:latin typeface="Calibri"/>
                      </a:endParaRPr>
                    </a:p>
                  </a:txBody>
                  <a:tcPr marL="9525" marR="9525" marT="9524" marB="0" anchor="b">
                    <a:lnL>
                      <a:noFill/>
                    </a:lnL>
                    <a:lnR w="6350" cap="flat" cmpd="sng" algn="ctr">
                      <a:solidFill>
                        <a:srgbClr val="000000"/>
                      </a:solidFill>
                      <a:prstDash val="solid"/>
                      <a:round/>
                      <a:headEnd type="none" w="med" len="med"/>
                      <a:tailEnd type="none" w="med" len="med"/>
                    </a:lnR>
                    <a:lnT>
                      <a:noFill/>
                    </a:lnT>
                    <a:lnB>
                      <a:noFill/>
                    </a:lnB>
                  </a:tcPr>
                </a:tc>
              </a:tr>
              <a:tr h="131927">
                <a:tc>
                  <a:txBody>
                    <a:bodyPr/>
                    <a:lstStyle/>
                    <a:p>
                      <a:pPr algn="l" fontAlgn="b"/>
                      <a:r>
                        <a:rPr lang="es-MX" sz="600" u="none" strike="noStrike" dirty="0">
                          <a:effectLst/>
                        </a:rPr>
                        <a:t> </a:t>
                      </a:r>
                      <a:endParaRPr lang="es-MX" sz="600" b="0" i="0" u="none" strike="noStrike" dirty="0">
                        <a:solidFill>
                          <a:srgbClr val="000000"/>
                        </a:solidFill>
                        <a:effectLst/>
                        <a:latin typeface="Calibri"/>
                      </a:endParaRPr>
                    </a:p>
                  </a:txBody>
                  <a:tcPr marL="9525" marR="9525" marT="95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l" fontAlgn="b"/>
                      <a:endParaRPr lang="es-MX" sz="600" b="0" i="0" u="none" strike="noStrike" dirty="0">
                        <a:solidFill>
                          <a:srgbClr val="000000"/>
                        </a:solidFill>
                        <a:effectLst/>
                        <a:latin typeface="Calibri"/>
                      </a:endParaRPr>
                    </a:p>
                  </a:txBody>
                  <a:tcPr marL="9525" marR="9525" marT="952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600" b="0" i="0" u="none" strike="noStrike" dirty="0">
                        <a:solidFill>
                          <a:srgbClr val="000000"/>
                        </a:solidFill>
                        <a:effectLst/>
                        <a:latin typeface="Calibri"/>
                      </a:endParaRPr>
                    </a:p>
                  </a:txBody>
                  <a:tcPr marL="9525" marR="9525" marT="9524" marB="0" anchor="b">
                    <a:lnL>
                      <a:noFill/>
                    </a:lnL>
                    <a:lnR>
                      <a:noFill/>
                    </a:lnR>
                    <a:lnT>
                      <a:noFill/>
                    </a:lnT>
                    <a:lnB>
                      <a:noFill/>
                    </a:lnB>
                  </a:tcPr>
                </a:tc>
                <a:tc>
                  <a:txBody>
                    <a:bodyPr/>
                    <a:lstStyle/>
                    <a:p>
                      <a:pPr algn="l" fontAlgn="b"/>
                      <a:r>
                        <a:rPr lang="es-MX" sz="600" u="none" strike="noStrike" dirty="0">
                          <a:effectLst/>
                        </a:rPr>
                        <a:t> </a:t>
                      </a:r>
                      <a:endParaRPr lang="es-MX" sz="600" b="0" i="0" u="none" strike="noStrike" dirty="0">
                        <a:solidFill>
                          <a:srgbClr val="000000"/>
                        </a:solidFill>
                        <a:effectLst/>
                        <a:latin typeface="Calibri"/>
                      </a:endParaRPr>
                    </a:p>
                  </a:txBody>
                  <a:tcPr marL="9525" marR="9525" marT="9524"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s-MX" sz="600" b="0" i="0" u="none" strike="noStrike" dirty="0">
                        <a:solidFill>
                          <a:srgbClr val="000000"/>
                        </a:solidFill>
                        <a:effectLst/>
                        <a:latin typeface="Calibri"/>
                      </a:endParaRPr>
                    </a:p>
                  </a:txBody>
                  <a:tcPr marL="9525" marR="9525" marT="952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600" b="0" i="0" u="none" strike="noStrike" dirty="0">
                        <a:solidFill>
                          <a:srgbClr val="000000"/>
                        </a:solidFill>
                        <a:effectLst/>
                        <a:latin typeface="Calibri"/>
                      </a:endParaRPr>
                    </a:p>
                  </a:txBody>
                  <a:tcPr marL="9525" marR="9525" marT="9524" marB="0" anchor="b">
                    <a:lnL>
                      <a:noFill/>
                    </a:lnL>
                    <a:lnR>
                      <a:noFill/>
                    </a:lnR>
                    <a:lnT>
                      <a:noFill/>
                    </a:lnT>
                    <a:lnB>
                      <a:noFill/>
                    </a:lnB>
                  </a:tcPr>
                </a:tc>
                <a:tc>
                  <a:txBody>
                    <a:bodyPr/>
                    <a:lstStyle/>
                    <a:p>
                      <a:pPr algn="l" fontAlgn="b"/>
                      <a:r>
                        <a:rPr lang="es-MX" sz="600" u="none" strike="noStrike" dirty="0">
                          <a:effectLst/>
                        </a:rPr>
                        <a:t> </a:t>
                      </a:r>
                      <a:endParaRPr lang="es-MX" sz="600" b="0" i="0" u="none" strike="noStrike" dirty="0">
                        <a:solidFill>
                          <a:srgbClr val="000000"/>
                        </a:solidFill>
                        <a:effectLst/>
                        <a:latin typeface="Calibri"/>
                      </a:endParaRPr>
                    </a:p>
                  </a:txBody>
                  <a:tcPr marL="9525" marR="9525" marT="9524"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s-MX" sz="600" b="0" i="0" u="none" strike="noStrike" dirty="0">
                        <a:solidFill>
                          <a:srgbClr val="000000"/>
                        </a:solidFill>
                        <a:effectLst/>
                        <a:latin typeface="Calibri"/>
                      </a:endParaRPr>
                    </a:p>
                  </a:txBody>
                  <a:tcPr marL="9525" marR="9525" marT="952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600" b="0" i="0" u="none" strike="noStrike" dirty="0">
                        <a:solidFill>
                          <a:srgbClr val="000000"/>
                        </a:solidFill>
                        <a:effectLst/>
                        <a:latin typeface="Calibri"/>
                      </a:endParaRPr>
                    </a:p>
                  </a:txBody>
                  <a:tcPr marL="9525" marR="9525" marT="9524" marB="0" anchor="b">
                    <a:lnL>
                      <a:noFill/>
                    </a:lnL>
                    <a:lnR>
                      <a:noFill/>
                    </a:lnR>
                    <a:lnT>
                      <a:noFill/>
                    </a:lnT>
                    <a:lnB>
                      <a:noFill/>
                    </a:lnB>
                  </a:tcPr>
                </a:tc>
                <a:tc>
                  <a:txBody>
                    <a:bodyPr/>
                    <a:lstStyle/>
                    <a:p>
                      <a:pPr algn="l" fontAlgn="b"/>
                      <a:r>
                        <a:rPr lang="es-MX" sz="600" u="none" strike="noStrike" dirty="0">
                          <a:effectLst/>
                        </a:rPr>
                        <a:t> </a:t>
                      </a:r>
                      <a:endParaRPr lang="es-MX" sz="600" b="0" i="0" u="none" strike="noStrike" dirty="0">
                        <a:solidFill>
                          <a:srgbClr val="000000"/>
                        </a:solidFill>
                        <a:effectLst/>
                        <a:latin typeface="Calibri"/>
                      </a:endParaRPr>
                    </a:p>
                  </a:txBody>
                  <a:tcPr marL="9525" marR="9525" marT="9524"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s-MX" sz="600" b="0" i="0" u="none" strike="noStrike" dirty="0">
                        <a:solidFill>
                          <a:srgbClr val="000000"/>
                        </a:solidFill>
                        <a:effectLst/>
                        <a:latin typeface="Calibri"/>
                      </a:endParaRPr>
                    </a:p>
                  </a:txBody>
                  <a:tcPr marL="9525" marR="9525" marT="952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600" b="0" i="0" u="none" strike="noStrike" dirty="0">
                        <a:solidFill>
                          <a:srgbClr val="000000"/>
                        </a:solidFill>
                        <a:effectLst/>
                        <a:latin typeface="Calibri"/>
                      </a:endParaRPr>
                    </a:p>
                  </a:txBody>
                  <a:tcPr marL="9525" marR="9525" marT="9524" marB="0" anchor="b">
                    <a:lnL>
                      <a:noFill/>
                    </a:lnL>
                    <a:lnR>
                      <a:noFill/>
                    </a:lnR>
                    <a:lnT>
                      <a:noFill/>
                    </a:lnT>
                    <a:lnB>
                      <a:noFill/>
                    </a:lnB>
                  </a:tcPr>
                </a:tc>
                <a:tc>
                  <a:txBody>
                    <a:bodyPr/>
                    <a:lstStyle/>
                    <a:p>
                      <a:pPr algn="l" fontAlgn="b"/>
                      <a:r>
                        <a:rPr lang="es-MX" sz="600" u="none" strike="noStrike" dirty="0">
                          <a:effectLst/>
                        </a:rPr>
                        <a:t> </a:t>
                      </a:r>
                      <a:endParaRPr lang="es-MX" sz="600" b="0" i="0" u="none" strike="noStrike" dirty="0">
                        <a:solidFill>
                          <a:srgbClr val="000000"/>
                        </a:solidFill>
                        <a:effectLst/>
                        <a:latin typeface="Calibri"/>
                      </a:endParaRPr>
                    </a:p>
                  </a:txBody>
                  <a:tcPr marL="9525" marR="9525" marT="9524" marB="0" anchor="b">
                    <a:lnL>
                      <a:noFill/>
                    </a:lnL>
                    <a:lnR w="6350" cap="flat" cmpd="sng" algn="ctr">
                      <a:solidFill>
                        <a:srgbClr val="000000"/>
                      </a:solidFill>
                      <a:prstDash val="solid"/>
                      <a:round/>
                      <a:headEnd type="none" w="med" len="med"/>
                      <a:tailEnd type="none" w="med" len="med"/>
                    </a:lnR>
                    <a:lnT>
                      <a:noFill/>
                    </a:lnT>
                    <a:lnB>
                      <a:noFill/>
                    </a:lnB>
                  </a:tcPr>
                </a:tc>
              </a:tr>
              <a:tr h="131927">
                <a:tc>
                  <a:txBody>
                    <a:bodyPr/>
                    <a:lstStyle/>
                    <a:p>
                      <a:pPr algn="l" fontAlgn="b"/>
                      <a:r>
                        <a:rPr lang="es-MX" sz="600" u="none" strike="noStrike" dirty="0">
                          <a:effectLst/>
                        </a:rPr>
                        <a:t> </a:t>
                      </a:r>
                      <a:endParaRPr lang="es-MX" sz="600" b="0" i="0" u="none" strike="noStrike" dirty="0">
                        <a:solidFill>
                          <a:srgbClr val="000000"/>
                        </a:solidFill>
                        <a:effectLst/>
                        <a:latin typeface="Calibri"/>
                      </a:endParaRPr>
                    </a:p>
                  </a:txBody>
                  <a:tcPr marL="9525" marR="9525" marT="95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l" fontAlgn="b"/>
                      <a:endParaRPr lang="es-MX" sz="600" b="0" i="0" u="none" strike="noStrike" dirty="0">
                        <a:solidFill>
                          <a:srgbClr val="000000"/>
                        </a:solidFill>
                        <a:effectLst/>
                        <a:latin typeface="Calibri"/>
                      </a:endParaRPr>
                    </a:p>
                  </a:txBody>
                  <a:tcPr marL="9525" marR="9525" marT="952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600" b="0" i="0" u="none" strike="noStrike" dirty="0">
                        <a:solidFill>
                          <a:srgbClr val="000000"/>
                        </a:solidFill>
                        <a:effectLst/>
                        <a:latin typeface="Calibri"/>
                      </a:endParaRPr>
                    </a:p>
                  </a:txBody>
                  <a:tcPr marL="9525" marR="9525" marT="9524" marB="0" anchor="b">
                    <a:lnL>
                      <a:noFill/>
                    </a:lnL>
                    <a:lnR>
                      <a:noFill/>
                    </a:lnR>
                    <a:lnT>
                      <a:noFill/>
                    </a:lnT>
                    <a:lnB>
                      <a:noFill/>
                    </a:lnB>
                  </a:tcPr>
                </a:tc>
                <a:tc>
                  <a:txBody>
                    <a:bodyPr/>
                    <a:lstStyle/>
                    <a:p>
                      <a:pPr algn="l" fontAlgn="b"/>
                      <a:r>
                        <a:rPr lang="es-MX" sz="600" u="none" strike="noStrike" dirty="0">
                          <a:effectLst/>
                        </a:rPr>
                        <a:t> </a:t>
                      </a:r>
                      <a:endParaRPr lang="es-MX" sz="600" b="0" i="0" u="none" strike="noStrike" dirty="0">
                        <a:solidFill>
                          <a:srgbClr val="000000"/>
                        </a:solidFill>
                        <a:effectLst/>
                        <a:latin typeface="Calibri"/>
                      </a:endParaRPr>
                    </a:p>
                  </a:txBody>
                  <a:tcPr marL="9525" marR="9525" marT="9524"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s-MX" sz="600" b="0" i="0" u="none" strike="noStrike" dirty="0">
                        <a:solidFill>
                          <a:srgbClr val="000000"/>
                        </a:solidFill>
                        <a:effectLst/>
                        <a:latin typeface="Calibri"/>
                      </a:endParaRPr>
                    </a:p>
                  </a:txBody>
                  <a:tcPr marL="9525" marR="9525" marT="952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600" b="0" i="0" u="none" strike="noStrike" dirty="0">
                        <a:solidFill>
                          <a:srgbClr val="000000"/>
                        </a:solidFill>
                        <a:effectLst/>
                        <a:latin typeface="Calibri"/>
                      </a:endParaRPr>
                    </a:p>
                  </a:txBody>
                  <a:tcPr marL="9525" marR="9525" marT="9524" marB="0" anchor="b">
                    <a:lnL>
                      <a:noFill/>
                    </a:lnL>
                    <a:lnR>
                      <a:noFill/>
                    </a:lnR>
                    <a:lnT>
                      <a:noFill/>
                    </a:lnT>
                    <a:lnB>
                      <a:noFill/>
                    </a:lnB>
                  </a:tcPr>
                </a:tc>
                <a:tc>
                  <a:txBody>
                    <a:bodyPr/>
                    <a:lstStyle/>
                    <a:p>
                      <a:pPr algn="l" fontAlgn="b"/>
                      <a:r>
                        <a:rPr lang="es-MX" sz="600" u="none" strike="noStrike" dirty="0">
                          <a:effectLst/>
                        </a:rPr>
                        <a:t> </a:t>
                      </a:r>
                      <a:endParaRPr lang="es-MX" sz="600" b="0" i="0" u="none" strike="noStrike" dirty="0">
                        <a:solidFill>
                          <a:srgbClr val="000000"/>
                        </a:solidFill>
                        <a:effectLst/>
                        <a:latin typeface="Calibri"/>
                      </a:endParaRPr>
                    </a:p>
                  </a:txBody>
                  <a:tcPr marL="9525" marR="9525" marT="9524"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s-MX" sz="600" b="0" i="0" u="none" strike="noStrike" dirty="0">
                        <a:solidFill>
                          <a:srgbClr val="000000"/>
                        </a:solidFill>
                        <a:effectLst/>
                        <a:latin typeface="Calibri"/>
                      </a:endParaRPr>
                    </a:p>
                  </a:txBody>
                  <a:tcPr marL="9525" marR="9525" marT="952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600" b="0" i="0" u="none" strike="noStrike" dirty="0">
                        <a:solidFill>
                          <a:srgbClr val="000000"/>
                        </a:solidFill>
                        <a:effectLst/>
                        <a:latin typeface="Calibri"/>
                      </a:endParaRPr>
                    </a:p>
                  </a:txBody>
                  <a:tcPr marL="9525" marR="9525" marT="9524" marB="0" anchor="b">
                    <a:lnL>
                      <a:noFill/>
                    </a:lnL>
                    <a:lnR>
                      <a:noFill/>
                    </a:lnR>
                    <a:lnT>
                      <a:noFill/>
                    </a:lnT>
                    <a:lnB>
                      <a:noFill/>
                    </a:lnB>
                  </a:tcPr>
                </a:tc>
                <a:tc>
                  <a:txBody>
                    <a:bodyPr/>
                    <a:lstStyle/>
                    <a:p>
                      <a:pPr algn="l" fontAlgn="b"/>
                      <a:r>
                        <a:rPr lang="es-MX" sz="600" u="none" strike="noStrike" dirty="0">
                          <a:effectLst/>
                        </a:rPr>
                        <a:t> </a:t>
                      </a:r>
                      <a:endParaRPr lang="es-MX" sz="600" b="0" i="0" u="none" strike="noStrike" dirty="0">
                        <a:solidFill>
                          <a:srgbClr val="000000"/>
                        </a:solidFill>
                        <a:effectLst/>
                        <a:latin typeface="Calibri"/>
                      </a:endParaRPr>
                    </a:p>
                  </a:txBody>
                  <a:tcPr marL="9525" marR="9525" marT="9524"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s-MX" sz="600" b="0" i="0" u="none" strike="noStrike" dirty="0">
                        <a:solidFill>
                          <a:srgbClr val="000000"/>
                        </a:solidFill>
                        <a:effectLst/>
                        <a:latin typeface="Calibri"/>
                      </a:endParaRPr>
                    </a:p>
                  </a:txBody>
                  <a:tcPr marL="9525" marR="9525" marT="952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600" b="0" i="0" u="none" strike="noStrike" dirty="0">
                        <a:solidFill>
                          <a:srgbClr val="000000"/>
                        </a:solidFill>
                        <a:effectLst/>
                        <a:latin typeface="Calibri"/>
                      </a:endParaRPr>
                    </a:p>
                  </a:txBody>
                  <a:tcPr marL="9525" marR="9525" marT="9524" marB="0" anchor="b">
                    <a:lnL>
                      <a:noFill/>
                    </a:lnL>
                    <a:lnR>
                      <a:noFill/>
                    </a:lnR>
                    <a:lnT>
                      <a:noFill/>
                    </a:lnT>
                    <a:lnB>
                      <a:noFill/>
                    </a:lnB>
                  </a:tcPr>
                </a:tc>
                <a:tc>
                  <a:txBody>
                    <a:bodyPr/>
                    <a:lstStyle/>
                    <a:p>
                      <a:pPr algn="l" fontAlgn="b"/>
                      <a:r>
                        <a:rPr lang="es-MX" sz="600" u="none" strike="noStrike" dirty="0">
                          <a:effectLst/>
                        </a:rPr>
                        <a:t> </a:t>
                      </a:r>
                      <a:endParaRPr lang="es-MX" sz="600" b="0" i="0" u="none" strike="noStrike" dirty="0">
                        <a:solidFill>
                          <a:srgbClr val="000000"/>
                        </a:solidFill>
                        <a:effectLst/>
                        <a:latin typeface="Calibri"/>
                      </a:endParaRPr>
                    </a:p>
                  </a:txBody>
                  <a:tcPr marL="9525" marR="9525" marT="9524" marB="0" anchor="b">
                    <a:lnL>
                      <a:noFill/>
                    </a:lnL>
                    <a:lnR w="6350" cap="flat" cmpd="sng" algn="ctr">
                      <a:solidFill>
                        <a:srgbClr val="000000"/>
                      </a:solidFill>
                      <a:prstDash val="solid"/>
                      <a:round/>
                      <a:headEnd type="none" w="med" len="med"/>
                      <a:tailEnd type="none" w="med" len="med"/>
                    </a:lnR>
                    <a:lnT>
                      <a:noFill/>
                    </a:lnT>
                    <a:lnB>
                      <a:noFill/>
                    </a:lnB>
                  </a:tcPr>
                </a:tc>
              </a:tr>
              <a:tr h="131927">
                <a:tc>
                  <a:txBody>
                    <a:bodyPr/>
                    <a:lstStyle/>
                    <a:p>
                      <a:pPr algn="l" fontAlgn="b"/>
                      <a:r>
                        <a:rPr lang="es-MX" sz="600" u="none" strike="noStrike" dirty="0">
                          <a:effectLst/>
                        </a:rPr>
                        <a:t> </a:t>
                      </a:r>
                      <a:endParaRPr lang="es-MX" sz="600" b="0" i="0" u="none" strike="noStrike" dirty="0">
                        <a:solidFill>
                          <a:srgbClr val="000000"/>
                        </a:solidFill>
                        <a:effectLst/>
                        <a:latin typeface="Calibri"/>
                      </a:endParaRPr>
                    </a:p>
                  </a:txBody>
                  <a:tcPr marL="9525" marR="9525" marT="95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l" fontAlgn="b"/>
                      <a:endParaRPr lang="es-MX" sz="600" b="0" i="0" u="none" strike="noStrike" dirty="0">
                        <a:solidFill>
                          <a:srgbClr val="000000"/>
                        </a:solidFill>
                        <a:effectLst/>
                        <a:latin typeface="Calibri"/>
                      </a:endParaRPr>
                    </a:p>
                  </a:txBody>
                  <a:tcPr marL="9525" marR="9525" marT="952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600" b="0" i="0" u="none" strike="noStrike" dirty="0">
                        <a:solidFill>
                          <a:srgbClr val="000000"/>
                        </a:solidFill>
                        <a:effectLst/>
                        <a:latin typeface="Calibri"/>
                      </a:endParaRPr>
                    </a:p>
                  </a:txBody>
                  <a:tcPr marL="9525" marR="9525" marT="9524" marB="0" anchor="b">
                    <a:lnL>
                      <a:noFill/>
                    </a:lnL>
                    <a:lnR>
                      <a:noFill/>
                    </a:lnR>
                    <a:lnT>
                      <a:noFill/>
                    </a:lnT>
                    <a:lnB>
                      <a:noFill/>
                    </a:lnB>
                  </a:tcPr>
                </a:tc>
                <a:tc>
                  <a:txBody>
                    <a:bodyPr/>
                    <a:lstStyle/>
                    <a:p>
                      <a:pPr algn="l" fontAlgn="b"/>
                      <a:r>
                        <a:rPr lang="es-MX" sz="600" u="none" strike="noStrike" dirty="0">
                          <a:effectLst/>
                        </a:rPr>
                        <a:t> </a:t>
                      </a:r>
                      <a:endParaRPr lang="es-MX" sz="600" b="0" i="0" u="none" strike="noStrike" dirty="0">
                        <a:solidFill>
                          <a:srgbClr val="000000"/>
                        </a:solidFill>
                        <a:effectLst/>
                        <a:latin typeface="Calibri"/>
                      </a:endParaRPr>
                    </a:p>
                  </a:txBody>
                  <a:tcPr marL="9525" marR="9525" marT="9524"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s-MX" sz="600" b="0" i="0" u="none" strike="noStrike" dirty="0">
                        <a:solidFill>
                          <a:srgbClr val="000000"/>
                        </a:solidFill>
                        <a:effectLst/>
                        <a:latin typeface="Calibri"/>
                      </a:endParaRPr>
                    </a:p>
                  </a:txBody>
                  <a:tcPr marL="9525" marR="9525" marT="952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600" b="0" i="0" u="none" strike="noStrike" dirty="0">
                        <a:solidFill>
                          <a:srgbClr val="000000"/>
                        </a:solidFill>
                        <a:effectLst/>
                        <a:latin typeface="Calibri"/>
                      </a:endParaRPr>
                    </a:p>
                  </a:txBody>
                  <a:tcPr marL="9525" marR="9525" marT="9524" marB="0" anchor="b">
                    <a:lnL>
                      <a:noFill/>
                    </a:lnL>
                    <a:lnR>
                      <a:noFill/>
                    </a:lnR>
                    <a:lnT>
                      <a:noFill/>
                    </a:lnT>
                    <a:lnB>
                      <a:noFill/>
                    </a:lnB>
                  </a:tcPr>
                </a:tc>
                <a:tc>
                  <a:txBody>
                    <a:bodyPr/>
                    <a:lstStyle/>
                    <a:p>
                      <a:pPr algn="l" fontAlgn="b"/>
                      <a:r>
                        <a:rPr lang="es-MX" sz="600" u="none" strike="noStrike" dirty="0">
                          <a:effectLst/>
                        </a:rPr>
                        <a:t> </a:t>
                      </a:r>
                      <a:endParaRPr lang="es-MX" sz="600" b="0" i="0" u="none" strike="noStrike" dirty="0">
                        <a:solidFill>
                          <a:srgbClr val="000000"/>
                        </a:solidFill>
                        <a:effectLst/>
                        <a:latin typeface="Calibri"/>
                      </a:endParaRPr>
                    </a:p>
                  </a:txBody>
                  <a:tcPr marL="9525" marR="9525" marT="9524"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s-MX" sz="600" b="0" i="0" u="none" strike="noStrike" dirty="0">
                        <a:solidFill>
                          <a:srgbClr val="000000"/>
                        </a:solidFill>
                        <a:effectLst/>
                        <a:latin typeface="Calibri"/>
                      </a:endParaRPr>
                    </a:p>
                  </a:txBody>
                  <a:tcPr marL="9525" marR="9525" marT="952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600" b="0" i="0" u="none" strike="noStrike" dirty="0">
                        <a:solidFill>
                          <a:srgbClr val="000000"/>
                        </a:solidFill>
                        <a:effectLst/>
                        <a:latin typeface="Calibri"/>
                      </a:endParaRPr>
                    </a:p>
                  </a:txBody>
                  <a:tcPr marL="9525" marR="9525" marT="9524" marB="0" anchor="b">
                    <a:lnL>
                      <a:noFill/>
                    </a:lnL>
                    <a:lnR>
                      <a:noFill/>
                    </a:lnR>
                    <a:lnT>
                      <a:noFill/>
                    </a:lnT>
                    <a:lnB>
                      <a:noFill/>
                    </a:lnB>
                  </a:tcPr>
                </a:tc>
                <a:tc>
                  <a:txBody>
                    <a:bodyPr/>
                    <a:lstStyle/>
                    <a:p>
                      <a:pPr algn="l" fontAlgn="b"/>
                      <a:r>
                        <a:rPr lang="es-MX" sz="600" u="none" strike="noStrike" dirty="0">
                          <a:effectLst/>
                        </a:rPr>
                        <a:t> </a:t>
                      </a:r>
                      <a:endParaRPr lang="es-MX" sz="600" b="0" i="0" u="none" strike="noStrike" dirty="0">
                        <a:solidFill>
                          <a:srgbClr val="000000"/>
                        </a:solidFill>
                        <a:effectLst/>
                        <a:latin typeface="Calibri"/>
                      </a:endParaRPr>
                    </a:p>
                  </a:txBody>
                  <a:tcPr marL="9525" marR="9525" marT="9524"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s-MX" sz="600" b="0" i="0" u="none" strike="noStrike" dirty="0">
                        <a:solidFill>
                          <a:srgbClr val="000000"/>
                        </a:solidFill>
                        <a:effectLst/>
                        <a:latin typeface="Calibri"/>
                      </a:endParaRPr>
                    </a:p>
                  </a:txBody>
                  <a:tcPr marL="9525" marR="9525" marT="952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600" b="0" i="0" u="none" strike="noStrike" dirty="0">
                        <a:solidFill>
                          <a:srgbClr val="000000"/>
                        </a:solidFill>
                        <a:effectLst/>
                        <a:latin typeface="Calibri"/>
                      </a:endParaRPr>
                    </a:p>
                  </a:txBody>
                  <a:tcPr marL="9525" marR="9525" marT="9524" marB="0" anchor="b">
                    <a:lnL>
                      <a:noFill/>
                    </a:lnL>
                    <a:lnR>
                      <a:noFill/>
                    </a:lnR>
                    <a:lnT>
                      <a:noFill/>
                    </a:lnT>
                    <a:lnB>
                      <a:noFill/>
                    </a:lnB>
                  </a:tcPr>
                </a:tc>
                <a:tc>
                  <a:txBody>
                    <a:bodyPr/>
                    <a:lstStyle/>
                    <a:p>
                      <a:pPr algn="l" fontAlgn="b"/>
                      <a:r>
                        <a:rPr lang="es-MX" sz="600" u="none" strike="noStrike" dirty="0">
                          <a:effectLst/>
                        </a:rPr>
                        <a:t> </a:t>
                      </a:r>
                      <a:endParaRPr lang="es-MX" sz="600" b="0" i="0" u="none" strike="noStrike" dirty="0">
                        <a:solidFill>
                          <a:srgbClr val="000000"/>
                        </a:solidFill>
                        <a:effectLst/>
                        <a:latin typeface="Calibri"/>
                      </a:endParaRPr>
                    </a:p>
                  </a:txBody>
                  <a:tcPr marL="9525" marR="9525" marT="9524" marB="0" anchor="b">
                    <a:lnL>
                      <a:noFill/>
                    </a:lnL>
                    <a:lnR w="6350" cap="flat" cmpd="sng" algn="ctr">
                      <a:solidFill>
                        <a:srgbClr val="000000"/>
                      </a:solidFill>
                      <a:prstDash val="solid"/>
                      <a:round/>
                      <a:headEnd type="none" w="med" len="med"/>
                      <a:tailEnd type="none" w="med" len="med"/>
                    </a:lnR>
                    <a:lnT>
                      <a:noFill/>
                    </a:lnT>
                    <a:lnB>
                      <a:noFill/>
                    </a:lnB>
                  </a:tcPr>
                </a:tc>
              </a:tr>
              <a:tr h="131927">
                <a:tc>
                  <a:txBody>
                    <a:bodyPr/>
                    <a:lstStyle/>
                    <a:p>
                      <a:pPr algn="l" fontAlgn="b"/>
                      <a:r>
                        <a:rPr lang="es-MX" sz="600" u="none" strike="noStrike" dirty="0">
                          <a:effectLst/>
                        </a:rPr>
                        <a:t> </a:t>
                      </a:r>
                      <a:endParaRPr lang="es-MX" sz="600" b="0" i="0" u="none" strike="noStrike" dirty="0">
                        <a:solidFill>
                          <a:srgbClr val="000000"/>
                        </a:solidFill>
                        <a:effectLst/>
                        <a:latin typeface="Calibri"/>
                      </a:endParaRPr>
                    </a:p>
                  </a:txBody>
                  <a:tcPr marL="9525" marR="9525" marT="95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l" fontAlgn="b"/>
                      <a:endParaRPr lang="es-MX" sz="600" b="0" i="0" u="none" strike="noStrike" dirty="0">
                        <a:solidFill>
                          <a:srgbClr val="000000"/>
                        </a:solidFill>
                        <a:effectLst/>
                        <a:latin typeface="Calibri"/>
                      </a:endParaRPr>
                    </a:p>
                  </a:txBody>
                  <a:tcPr marL="9525" marR="9525" marT="952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600" b="0" i="0" u="none" strike="noStrike" dirty="0">
                        <a:solidFill>
                          <a:srgbClr val="000000"/>
                        </a:solidFill>
                        <a:effectLst/>
                        <a:latin typeface="Calibri"/>
                      </a:endParaRPr>
                    </a:p>
                  </a:txBody>
                  <a:tcPr marL="9525" marR="9525" marT="9524" marB="0" anchor="b">
                    <a:lnL>
                      <a:noFill/>
                    </a:lnL>
                    <a:lnR>
                      <a:noFill/>
                    </a:lnR>
                    <a:lnT>
                      <a:noFill/>
                    </a:lnT>
                    <a:lnB>
                      <a:noFill/>
                    </a:lnB>
                  </a:tcPr>
                </a:tc>
                <a:tc>
                  <a:txBody>
                    <a:bodyPr/>
                    <a:lstStyle/>
                    <a:p>
                      <a:pPr algn="l" fontAlgn="b"/>
                      <a:r>
                        <a:rPr lang="es-MX" sz="600" u="none" strike="noStrike" dirty="0">
                          <a:effectLst/>
                        </a:rPr>
                        <a:t> </a:t>
                      </a:r>
                      <a:endParaRPr lang="es-MX" sz="600" b="0" i="0" u="none" strike="noStrike" dirty="0">
                        <a:solidFill>
                          <a:srgbClr val="000000"/>
                        </a:solidFill>
                        <a:effectLst/>
                        <a:latin typeface="Calibri"/>
                      </a:endParaRPr>
                    </a:p>
                  </a:txBody>
                  <a:tcPr marL="9525" marR="9525" marT="9524"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s-MX" sz="600" b="0" i="0" u="none" strike="noStrike" dirty="0">
                        <a:solidFill>
                          <a:srgbClr val="000000"/>
                        </a:solidFill>
                        <a:effectLst/>
                        <a:latin typeface="Calibri"/>
                      </a:endParaRPr>
                    </a:p>
                  </a:txBody>
                  <a:tcPr marL="9525" marR="9525" marT="952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600" b="0" i="0" u="none" strike="noStrike" dirty="0">
                        <a:solidFill>
                          <a:srgbClr val="000000"/>
                        </a:solidFill>
                        <a:effectLst/>
                        <a:latin typeface="Calibri"/>
                      </a:endParaRPr>
                    </a:p>
                  </a:txBody>
                  <a:tcPr marL="9525" marR="9525" marT="9524" marB="0" anchor="b">
                    <a:lnL>
                      <a:noFill/>
                    </a:lnL>
                    <a:lnR>
                      <a:noFill/>
                    </a:lnR>
                    <a:lnT>
                      <a:noFill/>
                    </a:lnT>
                    <a:lnB>
                      <a:noFill/>
                    </a:lnB>
                  </a:tcPr>
                </a:tc>
                <a:tc>
                  <a:txBody>
                    <a:bodyPr/>
                    <a:lstStyle/>
                    <a:p>
                      <a:pPr algn="l" fontAlgn="b"/>
                      <a:r>
                        <a:rPr lang="es-MX" sz="600" u="none" strike="noStrike" dirty="0">
                          <a:effectLst/>
                        </a:rPr>
                        <a:t> </a:t>
                      </a:r>
                      <a:endParaRPr lang="es-MX" sz="600" b="0" i="0" u="none" strike="noStrike" dirty="0">
                        <a:solidFill>
                          <a:srgbClr val="000000"/>
                        </a:solidFill>
                        <a:effectLst/>
                        <a:latin typeface="Calibri"/>
                      </a:endParaRPr>
                    </a:p>
                  </a:txBody>
                  <a:tcPr marL="9525" marR="9525" marT="9524"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s-MX" sz="600" b="0" i="0" u="none" strike="noStrike" dirty="0">
                        <a:solidFill>
                          <a:srgbClr val="000000"/>
                        </a:solidFill>
                        <a:effectLst/>
                        <a:latin typeface="Calibri"/>
                      </a:endParaRPr>
                    </a:p>
                  </a:txBody>
                  <a:tcPr marL="9525" marR="9525" marT="952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600" b="0" i="0" u="none" strike="noStrike" dirty="0">
                        <a:solidFill>
                          <a:srgbClr val="000000"/>
                        </a:solidFill>
                        <a:effectLst/>
                        <a:latin typeface="Calibri"/>
                      </a:endParaRPr>
                    </a:p>
                  </a:txBody>
                  <a:tcPr marL="9525" marR="9525" marT="9524" marB="0" anchor="b">
                    <a:lnL>
                      <a:noFill/>
                    </a:lnL>
                    <a:lnR>
                      <a:noFill/>
                    </a:lnR>
                    <a:lnT>
                      <a:noFill/>
                    </a:lnT>
                    <a:lnB>
                      <a:noFill/>
                    </a:lnB>
                  </a:tcPr>
                </a:tc>
                <a:tc>
                  <a:txBody>
                    <a:bodyPr/>
                    <a:lstStyle/>
                    <a:p>
                      <a:pPr algn="l" fontAlgn="b"/>
                      <a:r>
                        <a:rPr lang="es-MX" sz="600" u="none" strike="noStrike" dirty="0">
                          <a:effectLst/>
                        </a:rPr>
                        <a:t> </a:t>
                      </a:r>
                      <a:endParaRPr lang="es-MX" sz="600" b="0" i="0" u="none" strike="noStrike" dirty="0">
                        <a:solidFill>
                          <a:srgbClr val="000000"/>
                        </a:solidFill>
                        <a:effectLst/>
                        <a:latin typeface="Calibri"/>
                      </a:endParaRPr>
                    </a:p>
                  </a:txBody>
                  <a:tcPr marL="9525" marR="9525" marT="9524"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s-MX" sz="600" b="0" i="0" u="none" strike="noStrike" dirty="0">
                        <a:solidFill>
                          <a:srgbClr val="000000"/>
                        </a:solidFill>
                        <a:effectLst/>
                        <a:latin typeface="Calibri"/>
                      </a:endParaRPr>
                    </a:p>
                  </a:txBody>
                  <a:tcPr marL="9525" marR="9525" marT="952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600" b="0" i="0" u="none" strike="noStrike" dirty="0">
                        <a:solidFill>
                          <a:srgbClr val="000000"/>
                        </a:solidFill>
                        <a:effectLst/>
                        <a:latin typeface="Calibri"/>
                      </a:endParaRPr>
                    </a:p>
                  </a:txBody>
                  <a:tcPr marL="9525" marR="9525" marT="9524" marB="0" anchor="b">
                    <a:lnL>
                      <a:noFill/>
                    </a:lnL>
                    <a:lnR>
                      <a:noFill/>
                    </a:lnR>
                    <a:lnT>
                      <a:noFill/>
                    </a:lnT>
                    <a:lnB>
                      <a:noFill/>
                    </a:lnB>
                  </a:tcPr>
                </a:tc>
                <a:tc>
                  <a:txBody>
                    <a:bodyPr/>
                    <a:lstStyle/>
                    <a:p>
                      <a:pPr algn="l" fontAlgn="b"/>
                      <a:r>
                        <a:rPr lang="es-MX" sz="600" u="none" strike="noStrike" dirty="0">
                          <a:effectLst/>
                        </a:rPr>
                        <a:t> </a:t>
                      </a:r>
                      <a:endParaRPr lang="es-MX" sz="600" b="0" i="0" u="none" strike="noStrike" dirty="0">
                        <a:solidFill>
                          <a:srgbClr val="000000"/>
                        </a:solidFill>
                        <a:effectLst/>
                        <a:latin typeface="Calibri"/>
                      </a:endParaRPr>
                    </a:p>
                  </a:txBody>
                  <a:tcPr marL="9525" marR="9525" marT="9524" marB="0" anchor="b">
                    <a:lnL>
                      <a:noFill/>
                    </a:lnL>
                    <a:lnR w="6350" cap="flat" cmpd="sng" algn="ctr">
                      <a:solidFill>
                        <a:srgbClr val="000000"/>
                      </a:solidFill>
                      <a:prstDash val="solid"/>
                      <a:round/>
                      <a:headEnd type="none" w="med" len="med"/>
                      <a:tailEnd type="none" w="med" len="med"/>
                    </a:lnR>
                    <a:lnT>
                      <a:noFill/>
                    </a:lnT>
                    <a:lnB>
                      <a:noFill/>
                    </a:lnB>
                  </a:tcPr>
                </a:tc>
              </a:tr>
              <a:tr h="131927">
                <a:tc>
                  <a:txBody>
                    <a:bodyPr/>
                    <a:lstStyle/>
                    <a:p>
                      <a:pPr algn="l" fontAlgn="b"/>
                      <a:r>
                        <a:rPr lang="es-MX" sz="600" u="none" strike="noStrike" dirty="0">
                          <a:effectLst/>
                        </a:rPr>
                        <a:t> </a:t>
                      </a:r>
                      <a:endParaRPr lang="es-MX" sz="600" b="0" i="0" u="none" strike="noStrike" dirty="0">
                        <a:solidFill>
                          <a:srgbClr val="000000"/>
                        </a:solidFill>
                        <a:effectLst/>
                        <a:latin typeface="Calibri"/>
                      </a:endParaRPr>
                    </a:p>
                  </a:txBody>
                  <a:tcPr marL="9525" marR="9525" marT="95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l" fontAlgn="b"/>
                      <a:endParaRPr lang="es-MX" sz="600" b="0" i="0" u="none" strike="noStrike" dirty="0">
                        <a:solidFill>
                          <a:srgbClr val="000000"/>
                        </a:solidFill>
                        <a:effectLst/>
                        <a:latin typeface="Calibri"/>
                      </a:endParaRPr>
                    </a:p>
                  </a:txBody>
                  <a:tcPr marL="9525" marR="9525" marT="952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600" b="0" i="0" u="none" strike="noStrike" dirty="0">
                        <a:solidFill>
                          <a:srgbClr val="000000"/>
                        </a:solidFill>
                        <a:effectLst/>
                        <a:latin typeface="Calibri"/>
                      </a:endParaRPr>
                    </a:p>
                  </a:txBody>
                  <a:tcPr marL="9525" marR="9525" marT="9524" marB="0" anchor="b">
                    <a:lnL>
                      <a:noFill/>
                    </a:lnL>
                    <a:lnR>
                      <a:noFill/>
                    </a:lnR>
                    <a:lnT>
                      <a:noFill/>
                    </a:lnT>
                    <a:lnB>
                      <a:noFill/>
                    </a:lnB>
                  </a:tcPr>
                </a:tc>
                <a:tc>
                  <a:txBody>
                    <a:bodyPr/>
                    <a:lstStyle/>
                    <a:p>
                      <a:pPr algn="l" fontAlgn="b"/>
                      <a:r>
                        <a:rPr lang="es-MX" sz="600" u="none" strike="noStrike" dirty="0">
                          <a:effectLst/>
                        </a:rPr>
                        <a:t> </a:t>
                      </a:r>
                      <a:endParaRPr lang="es-MX" sz="600" b="0" i="0" u="none" strike="noStrike" dirty="0">
                        <a:solidFill>
                          <a:srgbClr val="000000"/>
                        </a:solidFill>
                        <a:effectLst/>
                        <a:latin typeface="Calibri"/>
                      </a:endParaRPr>
                    </a:p>
                  </a:txBody>
                  <a:tcPr marL="9525" marR="9525" marT="9524"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s-MX" sz="600" b="0" i="0" u="none" strike="noStrike" dirty="0">
                        <a:solidFill>
                          <a:srgbClr val="000000"/>
                        </a:solidFill>
                        <a:effectLst/>
                        <a:latin typeface="Calibri"/>
                      </a:endParaRPr>
                    </a:p>
                  </a:txBody>
                  <a:tcPr marL="9525" marR="9525" marT="952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600" b="0" i="0" u="none" strike="noStrike" dirty="0">
                        <a:solidFill>
                          <a:srgbClr val="000000"/>
                        </a:solidFill>
                        <a:effectLst/>
                        <a:latin typeface="Calibri"/>
                      </a:endParaRPr>
                    </a:p>
                  </a:txBody>
                  <a:tcPr marL="9525" marR="9525" marT="9524" marB="0" anchor="b">
                    <a:lnL>
                      <a:noFill/>
                    </a:lnL>
                    <a:lnR>
                      <a:noFill/>
                    </a:lnR>
                    <a:lnT>
                      <a:noFill/>
                    </a:lnT>
                    <a:lnB>
                      <a:noFill/>
                    </a:lnB>
                  </a:tcPr>
                </a:tc>
                <a:tc>
                  <a:txBody>
                    <a:bodyPr/>
                    <a:lstStyle/>
                    <a:p>
                      <a:pPr algn="l" fontAlgn="b"/>
                      <a:r>
                        <a:rPr lang="es-MX" sz="600" u="none" strike="noStrike" dirty="0">
                          <a:effectLst/>
                        </a:rPr>
                        <a:t> </a:t>
                      </a:r>
                      <a:endParaRPr lang="es-MX" sz="600" b="0" i="0" u="none" strike="noStrike" dirty="0">
                        <a:solidFill>
                          <a:srgbClr val="000000"/>
                        </a:solidFill>
                        <a:effectLst/>
                        <a:latin typeface="Calibri"/>
                      </a:endParaRPr>
                    </a:p>
                  </a:txBody>
                  <a:tcPr marL="9525" marR="9525" marT="9524"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s-MX" sz="600" b="0" i="0" u="none" strike="noStrike" dirty="0">
                        <a:solidFill>
                          <a:srgbClr val="000000"/>
                        </a:solidFill>
                        <a:effectLst/>
                        <a:latin typeface="Calibri"/>
                      </a:endParaRPr>
                    </a:p>
                  </a:txBody>
                  <a:tcPr marL="9525" marR="9525" marT="952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600" b="0" i="0" u="none" strike="noStrike" dirty="0">
                        <a:solidFill>
                          <a:srgbClr val="000000"/>
                        </a:solidFill>
                        <a:effectLst/>
                        <a:latin typeface="Calibri"/>
                      </a:endParaRPr>
                    </a:p>
                  </a:txBody>
                  <a:tcPr marL="9525" marR="9525" marT="9524" marB="0" anchor="b">
                    <a:lnL>
                      <a:noFill/>
                    </a:lnL>
                    <a:lnR>
                      <a:noFill/>
                    </a:lnR>
                    <a:lnT>
                      <a:noFill/>
                    </a:lnT>
                    <a:lnB>
                      <a:noFill/>
                    </a:lnB>
                  </a:tcPr>
                </a:tc>
                <a:tc>
                  <a:txBody>
                    <a:bodyPr/>
                    <a:lstStyle/>
                    <a:p>
                      <a:pPr algn="l" fontAlgn="b"/>
                      <a:r>
                        <a:rPr lang="es-MX" sz="600" u="none" strike="noStrike" dirty="0">
                          <a:effectLst/>
                        </a:rPr>
                        <a:t> </a:t>
                      </a:r>
                      <a:endParaRPr lang="es-MX" sz="600" b="0" i="0" u="none" strike="noStrike" dirty="0">
                        <a:solidFill>
                          <a:srgbClr val="000000"/>
                        </a:solidFill>
                        <a:effectLst/>
                        <a:latin typeface="Calibri"/>
                      </a:endParaRPr>
                    </a:p>
                  </a:txBody>
                  <a:tcPr marL="9525" marR="9525" marT="9524"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s-MX" sz="600" b="0" i="0" u="none" strike="noStrike" dirty="0">
                        <a:solidFill>
                          <a:srgbClr val="000000"/>
                        </a:solidFill>
                        <a:effectLst/>
                        <a:latin typeface="Calibri"/>
                      </a:endParaRPr>
                    </a:p>
                  </a:txBody>
                  <a:tcPr marL="9525" marR="9525" marT="952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600" b="0" i="0" u="none" strike="noStrike" dirty="0">
                        <a:solidFill>
                          <a:srgbClr val="000000"/>
                        </a:solidFill>
                        <a:effectLst/>
                        <a:latin typeface="Calibri"/>
                      </a:endParaRPr>
                    </a:p>
                  </a:txBody>
                  <a:tcPr marL="9525" marR="9525" marT="9524" marB="0" anchor="b">
                    <a:lnL>
                      <a:noFill/>
                    </a:lnL>
                    <a:lnR>
                      <a:noFill/>
                    </a:lnR>
                    <a:lnT>
                      <a:noFill/>
                    </a:lnT>
                    <a:lnB>
                      <a:noFill/>
                    </a:lnB>
                  </a:tcPr>
                </a:tc>
                <a:tc>
                  <a:txBody>
                    <a:bodyPr/>
                    <a:lstStyle/>
                    <a:p>
                      <a:pPr algn="l" fontAlgn="b"/>
                      <a:r>
                        <a:rPr lang="es-MX" sz="600" u="none" strike="noStrike" dirty="0">
                          <a:effectLst/>
                        </a:rPr>
                        <a:t> </a:t>
                      </a:r>
                      <a:endParaRPr lang="es-MX" sz="600" b="0" i="0" u="none" strike="noStrike" dirty="0">
                        <a:solidFill>
                          <a:srgbClr val="000000"/>
                        </a:solidFill>
                        <a:effectLst/>
                        <a:latin typeface="Calibri"/>
                      </a:endParaRPr>
                    </a:p>
                  </a:txBody>
                  <a:tcPr marL="9525" marR="9525" marT="9524" marB="0" anchor="b">
                    <a:lnL>
                      <a:noFill/>
                    </a:lnL>
                    <a:lnR w="6350" cap="flat" cmpd="sng" algn="ctr">
                      <a:solidFill>
                        <a:srgbClr val="000000"/>
                      </a:solidFill>
                      <a:prstDash val="solid"/>
                      <a:round/>
                      <a:headEnd type="none" w="med" len="med"/>
                      <a:tailEnd type="none" w="med" len="med"/>
                    </a:lnR>
                    <a:lnT>
                      <a:noFill/>
                    </a:lnT>
                    <a:lnB>
                      <a:noFill/>
                    </a:lnB>
                  </a:tcPr>
                </a:tc>
              </a:tr>
              <a:tr h="131927">
                <a:tc>
                  <a:txBody>
                    <a:bodyPr/>
                    <a:lstStyle/>
                    <a:p>
                      <a:pPr algn="l" fontAlgn="b"/>
                      <a:r>
                        <a:rPr lang="es-MX" sz="600" u="none" strike="noStrike" dirty="0">
                          <a:effectLst/>
                        </a:rPr>
                        <a:t> </a:t>
                      </a:r>
                      <a:endParaRPr lang="es-MX" sz="600" b="0" i="0" u="none" strike="noStrike" dirty="0">
                        <a:solidFill>
                          <a:srgbClr val="000000"/>
                        </a:solidFill>
                        <a:effectLst/>
                        <a:latin typeface="Calibri"/>
                      </a:endParaRPr>
                    </a:p>
                  </a:txBody>
                  <a:tcPr marL="9525" marR="9525" marT="95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l" fontAlgn="b"/>
                      <a:endParaRPr lang="es-MX" sz="600" b="0" i="0" u="none" strike="noStrike" dirty="0">
                        <a:solidFill>
                          <a:srgbClr val="000000"/>
                        </a:solidFill>
                        <a:effectLst/>
                        <a:latin typeface="Calibri"/>
                      </a:endParaRPr>
                    </a:p>
                  </a:txBody>
                  <a:tcPr marL="9525" marR="9525" marT="952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600" b="0" i="0" u="none" strike="noStrike" dirty="0">
                        <a:solidFill>
                          <a:srgbClr val="000000"/>
                        </a:solidFill>
                        <a:effectLst/>
                        <a:latin typeface="Calibri"/>
                      </a:endParaRPr>
                    </a:p>
                  </a:txBody>
                  <a:tcPr marL="9525" marR="9525" marT="9524" marB="0" anchor="b">
                    <a:lnL>
                      <a:noFill/>
                    </a:lnL>
                    <a:lnR>
                      <a:noFill/>
                    </a:lnR>
                    <a:lnT>
                      <a:noFill/>
                    </a:lnT>
                    <a:lnB>
                      <a:noFill/>
                    </a:lnB>
                  </a:tcPr>
                </a:tc>
                <a:tc>
                  <a:txBody>
                    <a:bodyPr/>
                    <a:lstStyle/>
                    <a:p>
                      <a:pPr algn="l" fontAlgn="b"/>
                      <a:r>
                        <a:rPr lang="es-MX" sz="600" u="none" strike="noStrike" dirty="0">
                          <a:effectLst/>
                        </a:rPr>
                        <a:t> </a:t>
                      </a:r>
                      <a:endParaRPr lang="es-MX" sz="600" b="0" i="0" u="none" strike="noStrike" dirty="0">
                        <a:solidFill>
                          <a:srgbClr val="000000"/>
                        </a:solidFill>
                        <a:effectLst/>
                        <a:latin typeface="Calibri"/>
                      </a:endParaRPr>
                    </a:p>
                  </a:txBody>
                  <a:tcPr marL="9525" marR="9525" marT="9524"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s-MX" sz="600" b="0" i="0" u="none" strike="noStrike" dirty="0">
                        <a:solidFill>
                          <a:srgbClr val="000000"/>
                        </a:solidFill>
                        <a:effectLst/>
                        <a:latin typeface="Calibri"/>
                      </a:endParaRPr>
                    </a:p>
                  </a:txBody>
                  <a:tcPr marL="9525" marR="9525" marT="952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600" b="0" i="0" u="none" strike="noStrike" dirty="0">
                        <a:solidFill>
                          <a:srgbClr val="000000"/>
                        </a:solidFill>
                        <a:effectLst/>
                        <a:latin typeface="Calibri"/>
                      </a:endParaRPr>
                    </a:p>
                  </a:txBody>
                  <a:tcPr marL="9525" marR="9525" marT="9524" marB="0" anchor="b">
                    <a:lnL>
                      <a:noFill/>
                    </a:lnL>
                    <a:lnR>
                      <a:noFill/>
                    </a:lnR>
                    <a:lnT>
                      <a:noFill/>
                    </a:lnT>
                    <a:lnB>
                      <a:noFill/>
                    </a:lnB>
                  </a:tcPr>
                </a:tc>
                <a:tc>
                  <a:txBody>
                    <a:bodyPr/>
                    <a:lstStyle/>
                    <a:p>
                      <a:pPr algn="l" fontAlgn="b"/>
                      <a:r>
                        <a:rPr lang="es-MX" sz="600" u="none" strike="noStrike" dirty="0">
                          <a:effectLst/>
                        </a:rPr>
                        <a:t> </a:t>
                      </a:r>
                      <a:endParaRPr lang="es-MX" sz="600" b="0" i="0" u="none" strike="noStrike" dirty="0">
                        <a:solidFill>
                          <a:srgbClr val="000000"/>
                        </a:solidFill>
                        <a:effectLst/>
                        <a:latin typeface="Calibri"/>
                      </a:endParaRPr>
                    </a:p>
                  </a:txBody>
                  <a:tcPr marL="9525" marR="9525" marT="9524"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s-MX" sz="600" b="0" i="0" u="none" strike="noStrike" dirty="0">
                        <a:solidFill>
                          <a:srgbClr val="000000"/>
                        </a:solidFill>
                        <a:effectLst/>
                        <a:latin typeface="Calibri"/>
                      </a:endParaRPr>
                    </a:p>
                  </a:txBody>
                  <a:tcPr marL="9525" marR="9525" marT="952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600" b="0" i="0" u="none" strike="noStrike" dirty="0">
                        <a:solidFill>
                          <a:srgbClr val="000000"/>
                        </a:solidFill>
                        <a:effectLst/>
                        <a:latin typeface="Calibri"/>
                      </a:endParaRPr>
                    </a:p>
                  </a:txBody>
                  <a:tcPr marL="9525" marR="9525" marT="9524" marB="0" anchor="b">
                    <a:lnL>
                      <a:noFill/>
                    </a:lnL>
                    <a:lnR>
                      <a:noFill/>
                    </a:lnR>
                    <a:lnT>
                      <a:noFill/>
                    </a:lnT>
                    <a:lnB>
                      <a:noFill/>
                    </a:lnB>
                  </a:tcPr>
                </a:tc>
                <a:tc>
                  <a:txBody>
                    <a:bodyPr/>
                    <a:lstStyle/>
                    <a:p>
                      <a:pPr algn="l" fontAlgn="b"/>
                      <a:r>
                        <a:rPr lang="es-MX" sz="600" u="none" strike="noStrike" dirty="0">
                          <a:effectLst/>
                        </a:rPr>
                        <a:t> </a:t>
                      </a:r>
                      <a:endParaRPr lang="es-MX" sz="600" b="0" i="0" u="none" strike="noStrike" dirty="0">
                        <a:solidFill>
                          <a:srgbClr val="000000"/>
                        </a:solidFill>
                        <a:effectLst/>
                        <a:latin typeface="Calibri"/>
                      </a:endParaRPr>
                    </a:p>
                  </a:txBody>
                  <a:tcPr marL="9525" marR="9525" marT="9524"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s-MX" sz="600" b="0" i="0" u="none" strike="noStrike" dirty="0">
                        <a:solidFill>
                          <a:srgbClr val="000000"/>
                        </a:solidFill>
                        <a:effectLst/>
                        <a:latin typeface="Calibri"/>
                      </a:endParaRPr>
                    </a:p>
                  </a:txBody>
                  <a:tcPr marL="9525" marR="9525" marT="952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600" b="0" i="0" u="none" strike="noStrike" dirty="0">
                        <a:solidFill>
                          <a:srgbClr val="000000"/>
                        </a:solidFill>
                        <a:effectLst/>
                        <a:latin typeface="Calibri"/>
                      </a:endParaRPr>
                    </a:p>
                  </a:txBody>
                  <a:tcPr marL="9525" marR="9525" marT="9524" marB="0" anchor="b">
                    <a:lnL>
                      <a:noFill/>
                    </a:lnL>
                    <a:lnR>
                      <a:noFill/>
                    </a:lnR>
                    <a:lnT>
                      <a:noFill/>
                    </a:lnT>
                    <a:lnB>
                      <a:noFill/>
                    </a:lnB>
                  </a:tcPr>
                </a:tc>
                <a:tc>
                  <a:txBody>
                    <a:bodyPr/>
                    <a:lstStyle/>
                    <a:p>
                      <a:pPr algn="l" fontAlgn="b"/>
                      <a:r>
                        <a:rPr lang="es-MX" sz="600" u="none" strike="noStrike" dirty="0">
                          <a:effectLst/>
                        </a:rPr>
                        <a:t> </a:t>
                      </a:r>
                      <a:endParaRPr lang="es-MX" sz="600" b="0" i="0" u="none" strike="noStrike" dirty="0">
                        <a:solidFill>
                          <a:srgbClr val="000000"/>
                        </a:solidFill>
                        <a:effectLst/>
                        <a:latin typeface="Calibri"/>
                      </a:endParaRPr>
                    </a:p>
                  </a:txBody>
                  <a:tcPr marL="9525" marR="9525" marT="9524" marB="0" anchor="b">
                    <a:lnL>
                      <a:noFill/>
                    </a:lnL>
                    <a:lnR w="6350" cap="flat" cmpd="sng" algn="ctr">
                      <a:solidFill>
                        <a:srgbClr val="000000"/>
                      </a:solidFill>
                      <a:prstDash val="solid"/>
                      <a:round/>
                      <a:headEnd type="none" w="med" len="med"/>
                      <a:tailEnd type="none" w="med" len="med"/>
                    </a:lnR>
                    <a:lnT>
                      <a:noFill/>
                    </a:lnT>
                    <a:lnB>
                      <a:noFill/>
                    </a:lnB>
                  </a:tcPr>
                </a:tc>
              </a:tr>
              <a:tr h="131927">
                <a:tc>
                  <a:txBody>
                    <a:bodyPr/>
                    <a:lstStyle/>
                    <a:p>
                      <a:pPr algn="l" fontAlgn="b"/>
                      <a:r>
                        <a:rPr lang="es-MX" sz="600" u="none" strike="noStrike" dirty="0">
                          <a:effectLst/>
                        </a:rPr>
                        <a:t> </a:t>
                      </a:r>
                      <a:endParaRPr lang="es-MX" sz="600" b="0" i="0" u="none" strike="noStrike" dirty="0">
                        <a:solidFill>
                          <a:srgbClr val="000000"/>
                        </a:solidFill>
                        <a:effectLst/>
                        <a:latin typeface="Calibri"/>
                      </a:endParaRPr>
                    </a:p>
                  </a:txBody>
                  <a:tcPr marL="9525" marR="9525" marT="95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l" fontAlgn="b"/>
                      <a:endParaRPr lang="es-MX" sz="600" b="0" i="0" u="none" strike="noStrike" dirty="0">
                        <a:solidFill>
                          <a:srgbClr val="000000"/>
                        </a:solidFill>
                        <a:effectLst/>
                        <a:latin typeface="Calibri"/>
                      </a:endParaRPr>
                    </a:p>
                  </a:txBody>
                  <a:tcPr marL="9525" marR="9525" marT="952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600" b="0" i="0" u="none" strike="noStrike" dirty="0">
                        <a:solidFill>
                          <a:srgbClr val="000000"/>
                        </a:solidFill>
                        <a:effectLst/>
                        <a:latin typeface="Calibri"/>
                      </a:endParaRPr>
                    </a:p>
                  </a:txBody>
                  <a:tcPr marL="9525" marR="9525" marT="9524" marB="0" anchor="b">
                    <a:lnL>
                      <a:noFill/>
                    </a:lnL>
                    <a:lnR>
                      <a:noFill/>
                    </a:lnR>
                    <a:lnT>
                      <a:noFill/>
                    </a:lnT>
                    <a:lnB>
                      <a:noFill/>
                    </a:lnB>
                  </a:tcPr>
                </a:tc>
                <a:tc>
                  <a:txBody>
                    <a:bodyPr/>
                    <a:lstStyle/>
                    <a:p>
                      <a:pPr algn="l" fontAlgn="b"/>
                      <a:r>
                        <a:rPr lang="es-MX" sz="600" u="none" strike="noStrike" dirty="0">
                          <a:effectLst/>
                        </a:rPr>
                        <a:t> </a:t>
                      </a:r>
                      <a:endParaRPr lang="es-MX" sz="600" b="0" i="0" u="none" strike="noStrike" dirty="0">
                        <a:solidFill>
                          <a:srgbClr val="000000"/>
                        </a:solidFill>
                        <a:effectLst/>
                        <a:latin typeface="Calibri"/>
                      </a:endParaRPr>
                    </a:p>
                  </a:txBody>
                  <a:tcPr marL="9525" marR="9525" marT="9524"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s-MX" sz="600" b="0" i="0" u="none" strike="noStrike" dirty="0">
                        <a:solidFill>
                          <a:srgbClr val="000000"/>
                        </a:solidFill>
                        <a:effectLst/>
                        <a:latin typeface="Calibri"/>
                      </a:endParaRPr>
                    </a:p>
                  </a:txBody>
                  <a:tcPr marL="9525" marR="9525" marT="952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600" b="0" i="0" u="none" strike="noStrike" dirty="0">
                        <a:solidFill>
                          <a:srgbClr val="000000"/>
                        </a:solidFill>
                        <a:effectLst/>
                        <a:latin typeface="Calibri"/>
                      </a:endParaRPr>
                    </a:p>
                  </a:txBody>
                  <a:tcPr marL="9525" marR="9525" marT="9524" marB="0" anchor="b">
                    <a:lnL>
                      <a:noFill/>
                    </a:lnL>
                    <a:lnR>
                      <a:noFill/>
                    </a:lnR>
                    <a:lnT>
                      <a:noFill/>
                    </a:lnT>
                    <a:lnB>
                      <a:noFill/>
                    </a:lnB>
                  </a:tcPr>
                </a:tc>
                <a:tc>
                  <a:txBody>
                    <a:bodyPr/>
                    <a:lstStyle/>
                    <a:p>
                      <a:pPr algn="l" fontAlgn="b"/>
                      <a:r>
                        <a:rPr lang="es-MX" sz="600" u="none" strike="noStrike" dirty="0">
                          <a:effectLst/>
                        </a:rPr>
                        <a:t> </a:t>
                      </a:r>
                      <a:endParaRPr lang="es-MX" sz="600" b="0" i="0" u="none" strike="noStrike" dirty="0">
                        <a:solidFill>
                          <a:srgbClr val="000000"/>
                        </a:solidFill>
                        <a:effectLst/>
                        <a:latin typeface="Calibri"/>
                      </a:endParaRPr>
                    </a:p>
                  </a:txBody>
                  <a:tcPr marL="9525" marR="9525" marT="9524"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s-MX" sz="600" b="0" i="0" u="none" strike="noStrike" dirty="0">
                        <a:solidFill>
                          <a:srgbClr val="000000"/>
                        </a:solidFill>
                        <a:effectLst/>
                        <a:latin typeface="Calibri"/>
                      </a:endParaRPr>
                    </a:p>
                  </a:txBody>
                  <a:tcPr marL="9525" marR="9525" marT="952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600" b="0" i="0" u="none" strike="noStrike" dirty="0">
                        <a:solidFill>
                          <a:srgbClr val="000000"/>
                        </a:solidFill>
                        <a:effectLst/>
                        <a:latin typeface="Calibri"/>
                      </a:endParaRPr>
                    </a:p>
                  </a:txBody>
                  <a:tcPr marL="9525" marR="9525" marT="9524" marB="0" anchor="b">
                    <a:lnL>
                      <a:noFill/>
                    </a:lnL>
                    <a:lnR>
                      <a:noFill/>
                    </a:lnR>
                    <a:lnT>
                      <a:noFill/>
                    </a:lnT>
                    <a:lnB>
                      <a:noFill/>
                    </a:lnB>
                  </a:tcPr>
                </a:tc>
                <a:tc>
                  <a:txBody>
                    <a:bodyPr/>
                    <a:lstStyle/>
                    <a:p>
                      <a:pPr algn="l" fontAlgn="b"/>
                      <a:r>
                        <a:rPr lang="es-MX" sz="600" u="none" strike="noStrike" dirty="0">
                          <a:effectLst/>
                        </a:rPr>
                        <a:t> </a:t>
                      </a:r>
                      <a:endParaRPr lang="es-MX" sz="600" b="0" i="0" u="none" strike="noStrike" dirty="0">
                        <a:solidFill>
                          <a:srgbClr val="000000"/>
                        </a:solidFill>
                        <a:effectLst/>
                        <a:latin typeface="Calibri"/>
                      </a:endParaRPr>
                    </a:p>
                  </a:txBody>
                  <a:tcPr marL="9525" marR="9525" marT="9524"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s-MX" sz="600" b="0" i="0" u="none" strike="noStrike" dirty="0">
                        <a:solidFill>
                          <a:srgbClr val="000000"/>
                        </a:solidFill>
                        <a:effectLst/>
                        <a:latin typeface="Calibri"/>
                      </a:endParaRPr>
                    </a:p>
                  </a:txBody>
                  <a:tcPr marL="9525" marR="9525" marT="952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600" b="0" i="0" u="none" strike="noStrike" dirty="0">
                        <a:solidFill>
                          <a:srgbClr val="000000"/>
                        </a:solidFill>
                        <a:effectLst/>
                        <a:latin typeface="Calibri"/>
                      </a:endParaRPr>
                    </a:p>
                  </a:txBody>
                  <a:tcPr marL="9525" marR="9525" marT="9524" marB="0" anchor="b">
                    <a:lnL>
                      <a:noFill/>
                    </a:lnL>
                    <a:lnR>
                      <a:noFill/>
                    </a:lnR>
                    <a:lnT>
                      <a:noFill/>
                    </a:lnT>
                    <a:lnB>
                      <a:noFill/>
                    </a:lnB>
                  </a:tcPr>
                </a:tc>
                <a:tc>
                  <a:txBody>
                    <a:bodyPr/>
                    <a:lstStyle/>
                    <a:p>
                      <a:pPr algn="l" fontAlgn="b"/>
                      <a:r>
                        <a:rPr lang="es-MX" sz="600" u="none" strike="noStrike" dirty="0">
                          <a:effectLst/>
                        </a:rPr>
                        <a:t> </a:t>
                      </a:r>
                      <a:endParaRPr lang="es-MX" sz="600" b="0" i="0" u="none" strike="noStrike" dirty="0">
                        <a:solidFill>
                          <a:srgbClr val="000000"/>
                        </a:solidFill>
                        <a:effectLst/>
                        <a:latin typeface="Calibri"/>
                      </a:endParaRPr>
                    </a:p>
                  </a:txBody>
                  <a:tcPr marL="9525" marR="9525" marT="9524" marB="0" anchor="b">
                    <a:lnL>
                      <a:noFill/>
                    </a:lnL>
                    <a:lnR w="6350" cap="flat" cmpd="sng" algn="ctr">
                      <a:solidFill>
                        <a:srgbClr val="000000"/>
                      </a:solidFill>
                      <a:prstDash val="solid"/>
                      <a:round/>
                      <a:headEnd type="none" w="med" len="med"/>
                      <a:tailEnd type="none" w="med" len="med"/>
                    </a:lnR>
                    <a:lnT>
                      <a:noFill/>
                    </a:lnT>
                    <a:lnB>
                      <a:noFill/>
                    </a:lnB>
                  </a:tcPr>
                </a:tc>
              </a:tr>
              <a:tr h="131927">
                <a:tc>
                  <a:txBody>
                    <a:bodyPr/>
                    <a:lstStyle/>
                    <a:p>
                      <a:pPr algn="l" fontAlgn="b"/>
                      <a:r>
                        <a:rPr lang="es-MX" sz="600" u="none" strike="noStrike" dirty="0">
                          <a:effectLst/>
                        </a:rPr>
                        <a:t> </a:t>
                      </a:r>
                      <a:endParaRPr lang="es-MX" sz="600" b="0" i="0" u="none" strike="noStrike" dirty="0">
                        <a:solidFill>
                          <a:srgbClr val="000000"/>
                        </a:solidFill>
                        <a:effectLst/>
                        <a:latin typeface="Calibri"/>
                      </a:endParaRPr>
                    </a:p>
                  </a:txBody>
                  <a:tcPr marL="9525" marR="9525" marT="95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l" fontAlgn="b"/>
                      <a:endParaRPr lang="es-MX" sz="600" b="0" i="0" u="none" strike="noStrike" dirty="0">
                        <a:solidFill>
                          <a:srgbClr val="000000"/>
                        </a:solidFill>
                        <a:effectLst/>
                        <a:latin typeface="Calibri"/>
                      </a:endParaRPr>
                    </a:p>
                  </a:txBody>
                  <a:tcPr marL="9525" marR="9525" marT="952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600" b="0" i="0" u="none" strike="noStrike" dirty="0">
                        <a:solidFill>
                          <a:srgbClr val="000000"/>
                        </a:solidFill>
                        <a:effectLst/>
                        <a:latin typeface="Calibri"/>
                      </a:endParaRPr>
                    </a:p>
                  </a:txBody>
                  <a:tcPr marL="9525" marR="9525" marT="9524" marB="0" anchor="b">
                    <a:lnL>
                      <a:noFill/>
                    </a:lnL>
                    <a:lnR>
                      <a:noFill/>
                    </a:lnR>
                    <a:lnT>
                      <a:noFill/>
                    </a:lnT>
                    <a:lnB>
                      <a:noFill/>
                    </a:lnB>
                  </a:tcPr>
                </a:tc>
                <a:tc>
                  <a:txBody>
                    <a:bodyPr/>
                    <a:lstStyle/>
                    <a:p>
                      <a:pPr algn="l" fontAlgn="b"/>
                      <a:r>
                        <a:rPr lang="es-MX" sz="600" u="none" strike="noStrike" dirty="0">
                          <a:effectLst/>
                        </a:rPr>
                        <a:t> </a:t>
                      </a:r>
                      <a:endParaRPr lang="es-MX" sz="600" b="0" i="0" u="none" strike="noStrike" dirty="0">
                        <a:solidFill>
                          <a:srgbClr val="000000"/>
                        </a:solidFill>
                        <a:effectLst/>
                        <a:latin typeface="Calibri"/>
                      </a:endParaRPr>
                    </a:p>
                  </a:txBody>
                  <a:tcPr marL="9525" marR="9525" marT="9524"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s-MX" sz="600" b="0" i="0" u="none" strike="noStrike" dirty="0">
                        <a:solidFill>
                          <a:srgbClr val="000000"/>
                        </a:solidFill>
                        <a:effectLst/>
                        <a:latin typeface="Calibri"/>
                      </a:endParaRPr>
                    </a:p>
                  </a:txBody>
                  <a:tcPr marL="9525" marR="9525" marT="952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600" b="0" i="0" u="none" strike="noStrike" dirty="0">
                        <a:solidFill>
                          <a:srgbClr val="000000"/>
                        </a:solidFill>
                        <a:effectLst/>
                        <a:latin typeface="Calibri"/>
                      </a:endParaRPr>
                    </a:p>
                  </a:txBody>
                  <a:tcPr marL="9525" marR="9525" marT="9524" marB="0" anchor="b">
                    <a:lnL>
                      <a:noFill/>
                    </a:lnL>
                    <a:lnR>
                      <a:noFill/>
                    </a:lnR>
                    <a:lnT>
                      <a:noFill/>
                    </a:lnT>
                    <a:lnB>
                      <a:noFill/>
                    </a:lnB>
                  </a:tcPr>
                </a:tc>
                <a:tc>
                  <a:txBody>
                    <a:bodyPr/>
                    <a:lstStyle/>
                    <a:p>
                      <a:pPr algn="l" fontAlgn="b"/>
                      <a:r>
                        <a:rPr lang="es-MX" sz="600" u="none" strike="noStrike" dirty="0">
                          <a:effectLst/>
                        </a:rPr>
                        <a:t> </a:t>
                      </a:r>
                      <a:endParaRPr lang="es-MX" sz="600" b="0" i="0" u="none" strike="noStrike" dirty="0">
                        <a:solidFill>
                          <a:srgbClr val="000000"/>
                        </a:solidFill>
                        <a:effectLst/>
                        <a:latin typeface="Calibri"/>
                      </a:endParaRPr>
                    </a:p>
                  </a:txBody>
                  <a:tcPr marL="9525" marR="9525" marT="9524"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s-MX" sz="600" b="0" i="0" u="none" strike="noStrike" dirty="0">
                        <a:solidFill>
                          <a:srgbClr val="000000"/>
                        </a:solidFill>
                        <a:effectLst/>
                        <a:latin typeface="Calibri"/>
                      </a:endParaRPr>
                    </a:p>
                  </a:txBody>
                  <a:tcPr marL="9525" marR="9525" marT="952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600" b="0" i="0" u="none" strike="noStrike" dirty="0">
                        <a:solidFill>
                          <a:srgbClr val="000000"/>
                        </a:solidFill>
                        <a:effectLst/>
                        <a:latin typeface="Calibri"/>
                      </a:endParaRPr>
                    </a:p>
                  </a:txBody>
                  <a:tcPr marL="9525" marR="9525" marT="9524" marB="0" anchor="b">
                    <a:lnL>
                      <a:noFill/>
                    </a:lnL>
                    <a:lnR>
                      <a:noFill/>
                    </a:lnR>
                    <a:lnT>
                      <a:noFill/>
                    </a:lnT>
                    <a:lnB>
                      <a:noFill/>
                    </a:lnB>
                  </a:tcPr>
                </a:tc>
                <a:tc>
                  <a:txBody>
                    <a:bodyPr/>
                    <a:lstStyle/>
                    <a:p>
                      <a:pPr algn="l" fontAlgn="b"/>
                      <a:r>
                        <a:rPr lang="es-MX" sz="600" u="none" strike="noStrike" dirty="0">
                          <a:effectLst/>
                        </a:rPr>
                        <a:t> </a:t>
                      </a:r>
                      <a:endParaRPr lang="es-MX" sz="600" b="0" i="0" u="none" strike="noStrike" dirty="0">
                        <a:solidFill>
                          <a:srgbClr val="000000"/>
                        </a:solidFill>
                        <a:effectLst/>
                        <a:latin typeface="Calibri"/>
                      </a:endParaRPr>
                    </a:p>
                  </a:txBody>
                  <a:tcPr marL="9525" marR="9525" marT="9524"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s-MX" sz="600" b="0" i="0" u="none" strike="noStrike" dirty="0">
                        <a:solidFill>
                          <a:srgbClr val="000000"/>
                        </a:solidFill>
                        <a:effectLst/>
                        <a:latin typeface="Calibri"/>
                      </a:endParaRPr>
                    </a:p>
                  </a:txBody>
                  <a:tcPr marL="9525" marR="9525" marT="952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600" b="0" i="0" u="none" strike="noStrike" dirty="0">
                        <a:solidFill>
                          <a:srgbClr val="000000"/>
                        </a:solidFill>
                        <a:effectLst/>
                        <a:latin typeface="Calibri"/>
                      </a:endParaRPr>
                    </a:p>
                  </a:txBody>
                  <a:tcPr marL="9525" marR="9525" marT="9524" marB="0" anchor="b">
                    <a:lnL>
                      <a:noFill/>
                    </a:lnL>
                    <a:lnR>
                      <a:noFill/>
                    </a:lnR>
                    <a:lnT>
                      <a:noFill/>
                    </a:lnT>
                    <a:lnB>
                      <a:noFill/>
                    </a:lnB>
                  </a:tcPr>
                </a:tc>
                <a:tc>
                  <a:txBody>
                    <a:bodyPr/>
                    <a:lstStyle/>
                    <a:p>
                      <a:pPr algn="l" fontAlgn="b"/>
                      <a:r>
                        <a:rPr lang="es-MX" sz="600" u="none" strike="noStrike" dirty="0">
                          <a:effectLst/>
                        </a:rPr>
                        <a:t> </a:t>
                      </a:r>
                      <a:endParaRPr lang="es-MX" sz="600" b="0" i="0" u="none" strike="noStrike" dirty="0">
                        <a:solidFill>
                          <a:srgbClr val="000000"/>
                        </a:solidFill>
                        <a:effectLst/>
                        <a:latin typeface="Calibri"/>
                      </a:endParaRPr>
                    </a:p>
                  </a:txBody>
                  <a:tcPr marL="9525" marR="9525" marT="9524" marB="0" anchor="b">
                    <a:lnL>
                      <a:noFill/>
                    </a:lnL>
                    <a:lnR w="6350" cap="flat" cmpd="sng" algn="ctr">
                      <a:solidFill>
                        <a:srgbClr val="000000"/>
                      </a:solidFill>
                      <a:prstDash val="solid"/>
                      <a:round/>
                      <a:headEnd type="none" w="med" len="med"/>
                      <a:tailEnd type="none" w="med" len="med"/>
                    </a:lnR>
                    <a:lnT>
                      <a:noFill/>
                    </a:lnT>
                    <a:lnB>
                      <a:noFill/>
                    </a:lnB>
                  </a:tcPr>
                </a:tc>
              </a:tr>
              <a:tr h="131927">
                <a:tc>
                  <a:txBody>
                    <a:bodyPr/>
                    <a:lstStyle/>
                    <a:p>
                      <a:pPr algn="l" fontAlgn="b"/>
                      <a:r>
                        <a:rPr lang="es-MX" sz="600" u="none" strike="noStrike" dirty="0">
                          <a:effectLst/>
                        </a:rPr>
                        <a:t> </a:t>
                      </a:r>
                      <a:endParaRPr lang="es-MX" sz="600" b="0" i="0" u="none" strike="noStrike" dirty="0">
                        <a:solidFill>
                          <a:srgbClr val="000000"/>
                        </a:solidFill>
                        <a:effectLst/>
                        <a:latin typeface="Calibri"/>
                      </a:endParaRPr>
                    </a:p>
                  </a:txBody>
                  <a:tcPr marL="9525" marR="9525" marT="95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l" fontAlgn="b"/>
                      <a:endParaRPr lang="es-MX" sz="600" b="0" i="0" u="none" strike="noStrike" dirty="0">
                        <a:solidFill>
                          <a:srgbClr val="000000"/>
                        </a:solidFill>
                        <a:effectLst/>
                        <a:latin typeface="Calibri"/>
                      </a:endParaRPr>
                    </a:p>
                  </a:txBody>
                  <a:tcPr marL="9525" marR="9525" marT="952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600" b="0" i="0" u="none" strike="noStrike" dirty="0">
                        <a:solidFill>
                          <a:srgbClr val="000000"/>
                        </a:solidFill>
                        <a:effectLst/>
                        <a:latin typeface="Calibri"/>
                      </a:endParaRPr>
                    </a:p>
                  </a:txBody>
                  <a:tcPr marL="9525" marR="9525" marT="9524" marB="0" anchor="b">
                    <a:lnL>
                      <a:noFill/>
                    </a:lnL>
                    <a:lnR>
                      <a:noFill/>
                    </a:lnR>
                    <a:lnT>
                      <a:noFill/>
                    </a:lnT>
                    <a:lnB>
                      <a:noFill/>
                    </a:lnB>
                  </a:tcPr>
                </a:tc>
                <a:tc>
                  <a:txBody>
                    <a:bodyPr/>
                    <a:lstStyle/>
                    <a:p>
                      <a:pPr algn="l" fontAlgn="b"/>
                      <a:r>
                        <a:rPr lang="es-MX" sz="600" u="none" strike="noStrike" dirty="0">
                          <a:effectLst/>
                        </a:rPr>
                        <a:t> </a:t>
                      </a:r>
                      <a:endParaRPr lang="es-MX" sz="600" b="0" i="0" u="none" strike="noStrike" dirty="0">
                        <a:solidFill>
                          <a:srgbClr val="000000"/>
                        </a:solidFill>
                        <a:effectLst/>
                        <a:latin typeface="Calibri"/>
                      </a:endParaRPr>
                    </a:p>
                  </a:txBody>
                  <a:tcPr marL="9525" marR="9525" marT="9524"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s-MX" sz="600" b="0" i="0" u="none" strike="noStrike" dirty="0">
                        <a:solidFill>
                          <a:srgbClr val="000000"/>
                        </a:solidFill>
                        <a:effectLst/>
                        <a:latin typeface="Calibri"/>
                      </a:endParaRPr>
                    </a:p>
                  </a:txBody>
                  <a:tcPr marL="9525" marR="9525" marT="952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600" b="0" i="0" u="none" strike="noStrike" dirty="0">
                        <a:solidFill>
                          <a:srgbClr val="000000"/>
                        </a:solidFill>
                        <a:effectLst/>
                        <a:latin typeface="Calibri"/>
                      </a:endParaRPr>
                    </a:p>
                  </a:txBody>
                  <a:tcPr marL="9525" marR="9525" marT="9524" marB="0" anchor="b">
                    <a:lnL>
                      <a:noFill/>
                    </a:lnL>
                    <a:lnR>
                      <a:noFill/>
                    </a:lnR>
                    <a:lnT>
                      <a:noFill/>
                    </a:lnT>
                    <a:lnB>
                      <a:noFill/>
                    </a:lnB>
                  </a:tcPr>
                </a:tc>
                <a:tc>
                  <a:txBody>
                    <a:bodyPr/>
                    <a:lstStyle/>
                    <a:p>
                      <a:pPr algn="l" fontAlgn="b"/>
                      <a:r>
                        <a:rPr lang="es-MX" sz="600" u="none" strike="noStrike" dirty="0">
                          <a:effectLst/>
                        </a:rPr>
                        <a:t> </a:t>
                      </a:r>
                      <a:endParaRPr lang="es-MX" sz="600" b="0" i="0" u="none" strike="noStrike" dirty="0">
                        <a:solidFill>
                          <a:srgbClr val="000000"/>
                        </a:solidFill>
                        <a:effectLst/>
                        <a:latin typeface="Calibri"/>
                      </a:endParaRPr>
                    </a:p>
                  </a:txBody>
                  <a:tcPr marL="9525" marR="9525" marT="9524"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s-MX" sz="600" b="0" i="0" u="none" strike="noStrike" dirty="0">
                        <a:solidFill>
                          <a:srgbClr val="000000"/>
                        </a:solidFill>
                        <a:effectLst/>
                        <a:latin typeface="Calibri"/>
                      </a:endParaRPr>
                    </a:p>
                  </a:txBody>
                  <a:tcPr marL="9525" marR="9525" marT="952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600" b="0" i="0" u="none" strike="noStrike" dirty="0">
                        <a:solidFill>
                          <a:srgbClr val="000000"/>
                        </a:solidFill>
                        <a:effectLst/>
                        <a:latin typeface="Calibri"/>
                      </a:endParaRPr>
                    </a:p>
                  </a:txBody>
                  <a:tcPr marL="9525" marR="9525" marT="9524" marB="0" anchor="b">
                    <a:lnL>
                      <a:noFill/>
                    </a:lnL>
                    <a:lnR>
                      <a:noFill/>
                    </a:lnR>
                    <a:lnT>
                      <a:noFill/>
                    </a:lnT>
                    <a:lnB>
                      <a:noFill/>
                    </a:lnB>
                  </a:tcPr>
                </a:tc>
                <a:tc>
                  <a:txBody>
                    <a:bodyPr/>
                    <a:lstStyle/>
                    <a:p>
                      <a:pPr algn="l" fontAlgn="b"/>
                      <a:r>
                        <a:rPr lang="es-MX" sz="600" u="none" strike="noStrike" dirty="0">
                          <a:effectLst/>
                        </a:rPr>
                        <a:t> </a:t>
                      </a:r>
                      <a:endParaRPr lang="es-MX" sz="600" b="0" i="0" u="none" strike="noStrike" dirty="0">
                        <a:solidFill>
                          <a:srgbClr val="000000"/>
                        </a:solidFill>
                        <a:effectLst/>
                        <a:latin typeface="Calibri"/>
                      </a:endParaRPr>
                    </a:p>
                  </a:txBody>
                  <a:tcPr marL="9525" marR="9525" marT="9524"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s-MX" sz="600" b="0" i="0" u="none" strike="noStrike" dirty="0">
                        <a:solidFill>
                          <a:srgbClr val="000000"/>
                        </a:solidFill>
                        <a:effectLst/>
                        <a:latin typeface="Calibri"/>
                      </a:endParaRPr>
                    </a:p>
                  </a:txBody>
                  <a:tcPr marL="9525" marR="9525" marT="952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600" b="0" i="0" u="none" strike="noStrike" dirty="0">
                        <a:solidFill>
                          <a:srgbClr val="000000"/>
                        </a:solidFill>
                        <a:effectLst/>
                        <a:latin typeface="Calibri"/>
                      </a:endParaRPr>
                    </a:p>
                  </a:txBody>
                  <a:tcPr marL="9525" marR="9525" marT="9524" marB="0" anchor="b">
                    <a:lnL>
                      <a:noFill/>
                    </a:lnL>
                    <a:lnR>
                      <a:noFill/>
                    </a:lnR>
                    <a:lnT>
                      <a:noFill/>
                    </a:lnT>
                    <a:lnB>
                      <a:noFill/>
                    </a:lnB>
                  </a:tcPr>
                </a:tc>
                <a:tc>
                  <a:txBody>
                    <a:bodyPr/>
                    <a:lstStyle/>
                    <a:p>
                      <a:pPr algn="l" fontAlgn="b"/>
                      <a:r>
                        <a:rPr lang="es-MX" sz="600" u="none" strike="noStrike" dirty="0">
                          <a:effectLst/>
                        </a:rPr>
                        <a:t> </a:t>
                      </a:r>
                      <a:endParaRPr lang="es-MX" sz="600" b="0" i="0" u="none" strike="noStrike" dirty="0">
                        <a:solidFill>
                          <a:srgbClr val="000000"/>
                        </a:solidFill>
                        <a:effectLst/>
                        <a:latin typeface="Calibri"/>
                      </a:endParaRPr>
                    </a:p>
                  </a:txBody>
                  <a:tcPr marL="9525" marR="9525" marT="9524" marB="0" anchor="b">
                    <a:lnL>
                      <a:noFill/>
                    </a:lnL>
                    <a:lnR w="6350" cap="flat" cmpd="sng" algn="ctr">
                      <a:solidFill>
                        <a:srgbClr val="000000"/>
                      </a:solidFill>
                      <a:prstDash val="solid"/>
                      <a:round/>
                      <a:headEnd type="none" w="med" len="med"/>
                      <a:tailEnd type="none" w="med" len="med"/>
                    </a:lnR>
                    <a:lnT>
                      <a:noFill/>
                    </a:lnT>
                    <a:lnB>
                      <a:noFill/>
                    </a:lnB>
                  </a:tcPr>
                </a:tc>
              </a:tr>
              <a:tr h="131927">
                <a:tc>
                  <a:txBody>
                    <a:bodyPr/>
                    <a:lstStyle/>
                    <a:p>
                      <a:pPr algn="l" fontAlgn="b"/>
                      <a:r>
                        <a:rPr lang="es-MX" sz="600" u="none" strike="noStrike" dirty="0">
                          <a:effectLst/>
                        </a:rPr>
                        <a:t> </a:t>
                      </a:r>
                      <a:endParaRPr lang="es-MX" sz="600" b="0" i="0" u="none" strike="noStrike" dirty="0">
                        <a:solidFill>
                          <a:srgbClr val="000000"/>
                        </a:solidFill>
                        <a:effectLst/>
                        <a:latin typeface="Calibri"/>
                      </a:endParaRPr>
                    </a:p>
                  </a:txBody>
                  <a:tcPr marL="9525" marR="9525" marT="95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l" fontAlgn="b"/>
                      <a:endParaRPr lang="es-MX" sz="600" b="0" i="0" u="none" strike="noStrike" dirty="0">
                        <a:solidFill>
                          <a:srgbClr val="000000"/>
                        </a:solidFill>
                        <a:effectLst/>
                        <a:latin typeface="Calibri"/>
                      </a:endParaRPr>
                    </a:p>
                  </a:txBody>
                  <a:tcPr marL="9525" marR="9525" marT="952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600" b="0" i="0" u="none" strike="noStrike" dirty="0">
                        <a:solidFill>
                          <a:srgbClr val="000000"/>
                        </a:solidFill>
                        <a:effectLst/>
                        <a:latin typeface="Calibri"/>
                      </a:endParaRPr>
                    </a:p>
                  </a:txBody>
                  <a:tcPr marL="9525" marR="9525" marT="9524" marB="0" anchor="b">
                    <a:lnL>
                      <a:noFill/>
                    </a:lnL>
                    <a:lnR>
                      <a:noFill/>
                    </a:lnR>
                    <a:lnT>
                      <a:noFill/>
                    </a:lnT>
                    <a:lnB>
                      <a:noFill/>
                    </a:lnB>
                  </a:tcPr>
                </a:tc>
                <a:tc>
                  <a:txBody>
                    <a:bodyPr/>
                    <a:lstStyle/>
                    <a:p>
                      <a:pPr algn="l" fontAlgn="b"/>
                      <a:r>
                        <a:rPr lang="es-MX" sz="600" u="none" strike="noStrike" dirty="0">
                          <a:effectLst/>
                        </a:rPr>
                        <a:t> </a:t>
                      </a:r>
                      <a:endParaRPr lang="es-MX" sz="600" b="0" i="0" u="none" strike="noStrike" dirty="0">
                        <a:solidFill>
                          <a:srgbClr val="000000"/>
                        </a:solidFill>
                        <a:effectLst/>
                        <a:latin typeface="Calibri"/>
                      </a:endParaRPr>
                    </a:p>
                  </a:txBody>
                  <a:tcPr marL="9525" marR="9525" marT="9524"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s-MX" sz="600" b="0" i="0" u="none" strike="noStrike" dirty="0">
                        <a:solidFill>
                          <a:srgbClr val="000000"/>
                        </a:solidFill>
                        <a:effectLst/>
                        <a:latin typeface="Calibri"/>
                      </a:endParaRPr>
                    </a:p>
                  </a:txBody>
                  <a:tcPr marL="9525" marR="9525" marT="952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600" b="0" i="0" u="none" strike="noStrike" dirty="0">
                        <a:solidFill>
                          <a:srgbClr val="000000"/>
                        </a:solidFill>
                        <a:effectLst/>
                        <a:latin typeface="Calibri"/>
                      </a:endParaRPr>
                    </a:p>
                  </a:txBody>
                  <a:tcPr marL="9525" marR="9525" marT="9524" marB="0" anchor="b">
                    <a:lnL>
                      <a:noFill/>
                    </a:lnL>
                    <a:lnR>
                      <a:noFill/>
                    </a:lnR>
                    <a:lnT>
                      <a:noFill/>
                    </a:lnT>
                    <a:lnB>
                      <a:noFill/>
                    </a:lnB>
                  </a:tcPr>
                </a:tc>
                <a:tc>
                  <a:txBody>
                    <a:bodyPr/>
                    <a:lstStyle/>
                    <a:p>
                      <a:pPr algn="l" fontAlgn="b"/>
                      <a:r>
                        <a:rPr lang="es-MX" sz="600" u="none" strike="noStrike" dirty="0">
                          <a:effectLst/>
                        </a:rPr>
                        <a:t> </a:t>
                      </a:r>
                      <a:endParaRPr lang="es-MX" sz="600" b="0" i="0" u="none" strike="noStrike" dirty="0">
                        <a:solidFill>
                          <a:srgbClr val="000000"/>
                        </a:solidFill>
                        <a:effectLst/>
                        <a:latin typeface="Calibri"/>
                      </a:endParaRPr>
                    </a:p>
                  </a:txBody>
                  <a:tcPr marL="9525" marR="9525" marT="9524"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s-MX" sz="600" b="0" i="0" u="none" strike="noStrike" dirty="0">
                        <a:solidFill>
                          <a:srgbClr val="000000"/>
                        </a:solidFill>
                        <a:effectLst/>
                        <a:latin typeface="Calibri"/>
                      </a:endParaRPr>
                    </a:p>
                  </a:txBody>
                  <a:tcPr marL="9525" marR="9525" marT="952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600" b="0" i="0" u="none" strike="noStrike" dirty="0">
                        <a:solidFill>
                          <a:srgbClr val="000000"/>
                        </a:solidFill>
                        <a:effectLst/>
                        <a:latin typeface="Calibri"/>
                      </a:endParaRPr>
                    </a:p>
                  </a:txBody>
                  <a:tcPr marL="9525" marR="9525" marT="9524" marB="0" anchor="b">
                    <a:lnL>
                      <a:noFill/>
                    </a:lnL>
                    <a:lnR>
                      <a:noFill/>
                    </a:lnR>
                    <a:lnT>
                      <a:noFill/>
                    </a:lnT>
                    <a:lnB>
                      <a:noFill/>
                    </a:lnB>
                  </a:tcPr>
                </a:tc>
                <a:tc>
                  <a:txBody>
                    <a:bodyPr/>
                    <a:lstStyle/>
                    <a:p>
                      <a:pPr algn="l" fontAlgn="b"/>
                      <a:r>
                        <a:rPr lang="es-MX" sz="600" u="none" strike="noStrike" dirty="0">
                          <a:effectLst/>
                        </a:rPr>
                        <a:t> </a:t>
                      </a:r>
                      <a:endParaRPr lang="es-MX" sz="600" b="0" i="0" u="none" strike="noStrike" dirty="0">
                        <a:solidFill>
                          <a:srgbClr val="000000"/>
                        </a:solidFill>
                        <a:effectLst/>
                        <a:latin typeface="Calibri"/>
                      </a:endParaRPr>
                    </a:p>
                  </a:txBody>
                  <a:tcPr marL="9525" marR="9525" marT="9524"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s-MX" sz="600" b="0" i="0" u="none" strike="noStrike" dirty="0">
                        <a:solidFill>
                          <a:srgbClr val="000000"/>
                        </a:solidFill>
                        <a:effectLst/>
                        <a:latin typeface="Calibri"/>
                      </a:endParaRPr>
                    </a:p>
                  </a:txBody>
                  <a:tcPr marL="9525" marR="9525" marT="952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600" b="0" i="0" u="none" strike="noStrike" dirty="0">
                        <a:solidFill>
                          <a:srgbClr val="000000"/>
                        </a:solidFill>
                        <a:effectLst/>
                        <a:latin typeface="Calibri"/>
                      </a:endParaRPr>
                    </a:p>
                  </a:txBody>
                  <a:tcPr marL="9525" marR="9525" marT="9524" marB="0" anchor="b">
                    <a:lnL>
                      <a:noFill/>
                    </a:lnL>
                    <a:lnR>
                      <a:noFill/>
                    </a:lnR>
                    <a:lnT>
                      <a:noFill/>
                    </a:lnT>
                    <a:lnB>
                      <a:noFill/>
                    </a:lnB>
                  </a:tcPr>
                </a:tc>
                <a:tc>
                  <a:txBody>
                    <a:bodyPr/>
                    <a:lstStyle/>
                    <a:p>
                      <a:pPr algn="l" fontAlgn="b"/>
                      <a:r>
                        <a:rPr lang="es-MX" sz="600" u="none" strike="noStrike" dirty="0">
                          <a:effectLst/>
                        </a:rPr>
                        <a:t> </a:t>
                      </a:r>
                      <a:endParaRPr lang="es-MX" sz="600" b="0" i="0" u="none" strike="noStrike" dirty="0">
                        <a:solidFill>
                          <a:srgbClr val="000000"/>
                        </a:solidFill>
                        <a:effectLst/>
                        <a:latin typeface="Calibri"/>
                      </a:endParaRPr>
                    </a:p>
                  </a:txBody>
                  <a:tcPr marL="9525" marR="9525" marT="9524" marB="0" anchor="b">
                    <a:lnL>
                      <a:noFill/>
                    </a:lnL>
                    <a:lnR w="6350" cap="flat" cmpd="sng" algn="ctr">
                      <a:solidFill>
                        <a:srgbClr val="000000"/>
                      </a:solidFill>
                      <a:prstDash val="solid"/>
                      <a:round/>
                      <a:headEnd type="none" w="med" len="med"/>
                      <a:tailEnd type="none" w="med" len="med"/>
                    </a:lnR>
                    <a:lnT>
                      <a:noFill/>
                    </a:lnT>
                    <a:lnB>
                      <a:noFill/>
                    </a:lnB>
                  </a:tcPr>
                </a:tc>
              </a:tr>
              <a:tr h="131927">
                <a:tc>
                  <a:txBody>
                    <a:bodyPr/>
                    <a:lstStyle/>
                    <a:p>
                      <a:pPr algn="l" fontAlgn="b"/>
                      <a:r>
                        <a:rPr lang="es-MX" sz="600" u="none" strike="noStrike" dirty="0">
                          <a:effectLst/>
                        </a:rPr>
                        <a:t> </a:t>
                      </a:r>
                      <a:endParaRPr lang="es-MX" sz="600" b="0" i="0" u="none" strike="noStrike" dirty="0">
                        <a:solidFill>
                          <a:srgbClr val="000000"/>
                        </a:solidFill>
                        <a:effectLst/>
                        <a:latin typeface="Calibri"/>
                      </a:endParaRPr>
                    </a:p>
                  </a:txBody>
                  <a:tcPr marL="9525" marR="9525" marT="95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l" fontAlgn="b"/>
                      <a:endParaRPr lang="es-MX" sz="600" b="0" i="0" u="none" strike="noStrike" dirty="0">
                        <a:solidFill>
                          <a:srgbClr val="000000"/>
                        </a:solidFill>
                        <a:effectLst/>
                        <a:latin typeface="Calibri"/>
                      </a:endParaRPr>
                    </a:p>
                  </a:txBody>
                  <a:tcPr marL="9525" marR="9525" marT="952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600" b="0" i="0" u="none" strike="noStrike" dirty="0">
                        <a:solidFill>
                          <a:srgbClr val="000000"/>
                        </a:solidFill>
                        <a:effectLst/>
                        <a:latin typeface="Calibri"/>
                      </a:endParaRPr>
                    </a:p>
                  </a:txBody>
                  <a:tcPr marL="9525" marR="9525" marT="9524" marB="0" anchor="b">
                    <a:lnL>
                      <a:noFill/>
                    </a:lnL>
                    <a:lnR>
                      <a:noFill/>
                    </a:lnR>
                    <a:lnT>
                      <a:noFill/>
                    </a:lnT>
                    <a:lnB>
                      <a:noFill/>
                    </a:lnB>
                  </a:tcPr>
                </a:tc>
                <a:tc>
                  <a:txBody>
                    <a:bodyPr/>
                    <a:lstStyle/>
                    <a:p>
                      <a:pPr algn="l" fontAlgn="b"/>
                      <a:r>
                        <a:rPr lang="es-MX" sz="600" u="none" strike="noStrike" dirty="0">
                          <a:effectLst/>
                        </a:rPr>
                        <a:t> </a:t>
                      </a:r>
                      <a:endParaRPr lang="es-MX" sz="600" b="0" i="0" u="none" strike="noStrike" dirty="0">
                        <a:solidFill>
                          <a:srgbClr val="000000"/>
                        </a:solidFill>
                        <a:effectLst/>
                        <a:latin typeface="Calibri"/>
                      </a:endParaRPr>
                    </a:p>
                  </a:txBody>
                  <a:tcPr marL="9525" marR="9525" marT="9524"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s-MX" sz="600" b="0" i="0" u="none" strike="noStrike" dirty="0">
                        <a:solidFill>
                          <a:srgbClr val="000000"/>
                        </a:solidFill>
                        <a:effectLst/>
                        <a:latin typeface="Calibri"/>
                      </a:endParaRPr>
                    </a:p>
                  </a:txBody>
                  <a:tcPr marL="9525" marR="9525" marT="952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600" b="0" i="0" u="none" strike="noStrike" dirty="0">
                        <a:solidFill>
                          <a:srgbClr val="000000"/>
                        </a:solidFill>
                        <a:effectLst/>
                        <a:latin typeface="Calibri"/>
                      </a:endParaRPr>
                    </a:p>
                  </a:txBody>
                  <a:tcPr marL="9525" marR="9525" marT="9524" marB="0" anchor="b">
                    <a:lnL>
                      <a:noFill/>
                    </a:lnL>
                    <a:lnR>
                      <a:noFill/>
                    </a:lnR>
                    <a:lnT>
                      <a:noFill/>
                    </a:lnT>
                    <a:lnB>
                      <a:noFill/>
                    </a:lnB>
                  </a:tcPr>
                </a:tc>
                <a:tc>
                  <a:txBody>
                    <a:bodyPr/>
                    <a:lstStyle/>
                    <a:p>
                      <a:pPr algn="l" fontAlgn="b"/>
                      <a:r>
                        <a:rPr lang="es-MX" sz="600" u="none" strike="noStrike" dirty="0">
                          <a:effectLst/>
                        </a:rPr>
                        <a:t> </a:t>
                      </a:r>
                      <a:endParaRPr lang="es-MX" sz="600" b="0" i="0" u="none" strike="noStrike" dirty="0">
                        <a:solidFill>
                          <a:srgbClr val="000000"/>
                        </a:solidFill>
                        <a:effectLst/>
                        <a:latin typeface="Calibri"/>
                      </a:endParaRPr>
                    </a:p>
                  </a:txBody>
                  <a:tcPr marL="9525" marR="9525" marT="9524"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s-MX" sz="600" b="0" i="0" u="none" strike="noStrike" dirty="0">
                        <a:solidFill>
                          <a:srgbClr val="000000"/>
                        </a:solidFill>
                        <a:effectLst/>
                        <a:latin typeface="Calibri"/>
                      </a:endParaRPr>
                    </a:p>
                  </a:txBody>
                  <a:tcPr marL="9525" marR="9525" marT="952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600" b="0" i="0" u="none" strike="noStrike" dirty="0">
                        <a:solidFill>
                          <a:srgbClr val="000000"/>
                        </a:solidFill>
                        <a:effectLst/>
                        <a:latin typeface="Calibri"/>
                      </a:endParaRPr>
                    </a:p>
                  </a:txBody>
                  <a:tcPr marL="9525" marR="9525" marT="9524" marB="0" anchor="b">
                    <a:lnL>
                      <a:noFill/>
                    </a:lnL>
                    <a:lnR>
                      <a:noFill/>
                    </a:lnR>
                    <a:lnT>
                      <a:noFill/>
                    </a:lnT>
                    <a:lnB>
                      <a:noFill/>
                    </a:lnB>
                  </a:tcPr>
                </a:tc>
                <a:tc>
                  <a:txBody>
                    <a:bodyPr/>
                    <a:lstStyle/>
                    <a:p>
                      <a:pPr algn="l" fontAlgn="b"/>
                      <a:r>
                        <a:rPr lang="es-MX" sz="600" u="none" strike="noStrike" dirty="0">
                          <a:effectLst/>
                        </a:rPr>
                        <a:t> </a:t>
                      </a:r>
                      <a:endParaRPr lang="es-MX" sz="600" b="0" i="0" u="none" strike="noStrike" dirty="0">
                        <a:solidFill>
                          <a:srgbClr val="000000"/>
                        </a:solidFill>
                        <a:effectLst/>
                        <a:latin typeface="Calibri"/>
                      </a:endParaRPr>
                    </a:p>
                  </a:txBody>
                  <a:tcPr marL="9525" marR="9525" marT="9524"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s-MX" sz="600" b="0" i="0" u="none" strike="noStrike" dirty="0">
                        <a:solidFill>
                          <a:srgbClr val="000000"/>
                        </a:solidFill>
                        <a:effectLst/>
                        <a:latin typeface="Calibri"/>
                      </a:endParaRPr>
                    </a:p>
                  </a:txBody>
                  <a:tcPr marL="9525" marR="9525" marT="952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600" b="0" i="0" u="none" strike="noStrike" dirty="0">
                        <a:solidFill>
                          <a:srgbClr val="000000"/>
                        </a:solidFill>
                        <a:effectLst/>
                        <a:latin typeface="Calibri"/>
                      </a:endParaRPr>
                    </a:p>
                  </a:txBody>
                  <a:tcPr marL="9525" marR="9525" marT="9524" marB="0" anchor="b">
                    <a:lnL>
                      <a:noFill/>
                    </a:lnL>
                    <a:lnR>
                      <a:noFill/>
                    </a:lnR>
                    <a:lnT>
                      <a:noFill/>
                    </a:lnT>
                    <a:lnB>
                      <a:noFill/>
                    </a:lnB>
                  </a:tcPr>
                </a:tc>
                <a:tc>
                  <a:txBody>
                    <a:bodyPr/>
                    <a:lstStyle/>
                    <a:p>
                      <a:pPr algn="l" fontAlgn="b"/>
                      <a:r>
                        <a:rPr lang="es-MX" sz="600" u="none" strike="noStrike" dirty="0">
                          <a:effectLst/>
                        </a:rPr>
                        <a:t> </a:t>
                      </a:r>
                      <a:endParaRPr lang="es-MX" sz="600" b="0" i="0" u="none" strike="noStrike" dirty="0">
                        <a:solidFill>
                          <a:srgbClr val="000000"/>
                        </a:solidFill>
                        <a:effectLst/>
                        <a:latin typeface="Calibri"/>
                      </a:endParaRPr>
                    </a:p>
                  </a:txBody>
                  <a:tcPr marL="9525" marR="9525" marT="9524" marB="0" anchor="b">
                    <a:lnL>
                      <a:noFill/>
                    </a:lnL>
                    <a:lnR w="6350" cap="flat" cmpd="sng" algn="ctr">
                      <a:solidFill>
                        <a:srgbClr val="000000"/>
                      </a:solidFill>
                      <a:prstDash val="solid"/>
                      <a:round/>
                      <a:headEnd type="none" w="med" len="med"/>
                      <a:tailEnd type="none" w="med" len="med"/>
                    </a:lnR>
                    <a:lnT>
                      <a:noFill/>
                    </a:lnT>
                    <a:lnB>
                      <a:noFill/>
                    </a:lnB>
                  </a:tcPr>
                </a:tc>
              </a:tr>
              <a:tr h="131927">
                <a:tc>
                  <a:txBody>
                    <a:bodyPr/>
                    <a:lstStyle/>
                    <a:p>
                      <a:pPr algn="l" fontAlgn="b"/>
                      <a:r>
                        <a:rPr lang="es-MX" sz="600" u="none" strike="noStrike" dirty="0">
                          <a:effectLst/>
                        </a:rPr>
                        <a:t> </a:t>
                      </a:r>
                      <a:endParaRPr lang="es-MX" sz="600" b="0" i="0" u="none" strike="noStrike" dirty="0">
                        <a:solidFill>
                          <a:srgbClr val="000000"/>
                        </a:solidFill>
                        <a:effectLst/>
                        <a:latin typeface="Calibri"/>
                      </a:endParaRPr>
                    </a:p>
                  </a:txBody>
                  <a:tcPr marL="9525" marR="9525" marT="95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l" fontAlgn="b"/>
                      <a:endParaRPr lang="es-MX" sz="600" b="0" i="0" u="none" strike="noStrike" dirty="0">
                        <a:solidFill>
                          <a:srgbClr val="000000"/>
                        </a:solidFill>
                        <a:effectLst/>
                        <a:latin typeface="Calibri"/>
                      </a:endParaRPr>
                    </a:p>
                  </a:txBody>
                  <a:tcPr marL="9525" marR="9525" marT="952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600" b="0" i="0" u="none" strike="noStrike" dirty="0">
                        <a:solidFill>
                          <a:srgbClr val="000000"/>
                        </a:solidFill>
                        <a:effectLst/>
                        <a:latin typeface="Calibri"/>
                      </a:endParaRPr>
                    </a:p>
                  </a:txBody>
                  <a:tcPr marL="9525" marR="9525" marT="9524" marB="0" anchor="b">
                    <a:lnL>
                      <a:noFill/>
                    </a:lnL>
                    <a:lnR>
                      <a:noFill/>
                    </a:lnR>
                    <a:lnT>
                      <a:noFill/>
                    </a:lnT>
                    <a:lnB>
                      <a:noFill/>
                    </a:lnB>
                  </a:tcPr>
                </a:tc>
                <a:tc>
                  <a:txBody>
                    <a:bodyPr/>
                    <a:lstStyle/>
                    <a:p>
                      <a:pPr algn="l" fontAlgn="b"/>
                      <a:r>
                        <a:rPr lang="es-MX" sz="600" u="none" strike="noStrike" dirty="0">
                          <a:effectLst/>
                        </a:rPr>
                        <a:t> </a:t>
                      </a:r>
                      <a:endParaRPr lang="es-MX" sz="600" b="0" i="0" u="none" strike="noStrike" dirty="0">
                        <a:solidFill>
                          <a:srgbClr val="000000"/>
                        </a:solidFill>
                        <a:effectLst/>
                        <a:latin typeface="Calibri"/>
                      </a:endParaRPr>
                    </a:p>
                  </a:txBody>
                  <a:tcPr marL="9525" marR="9525" marT="9524"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s-MX" sz="600" b="0" i="0" u="none" strike="noStrike" dirty="0">
                        <a:solidFill>
                          <a:srgbClr val="000000"/>
                        </a:solidFill>
                        <a:effectLst/>
                        <a:latin typeface="Calibri"/>
                      </a:endParaRPr>
                    </a:p>
                  </a:txBody>
                  <a:tcPr marL="9525" marR="9525" marT="952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600" b="0" i="0" u="none" strike="noStrike" dirty="0">
                        <a:solidFill>
                          <a:srgbClr val="000000"/>
                        </a:solidFill>
                        <a:effectLst/>
                        <a:latin typeface="Calibri"/>
                      </a:endParaRPr>
                    </a:p>
                  </a:txBody>
                  <a:tcPr marL="9525" marR="9525" marT="9524" marB="0" anchor="b">
                    <a:lnL>
                      <a:noFill/>
                    </a:lnL>
                    <a:lnR>
                      <a:noFill/>
                    </a:lnR>
                    <a:lnT>
                      <a:noFill/>
                    </a:lnT>
                    <a:lnB>
                      <a:noFill/>
                    </a:lnB>
                  </a:tcPr>
                </a:tc>
                <a:tc>
                  <a:txBody>
                    <a:bodyPr/>
                    <a:lstStyle/>
                    <a:p>
                      <a:pPr algn="l" fontAlgn="b"/>
                      <a:r>
                        <a:rPr lang="es-MX" sz="600" u="none" strike="noStrike" dirty="0">
                          <a:effectLst/>
                        </a:rPr>
                        <a:t> </a:t>
                      </a:r>
                      <a:endParaRPr lang="es-MX" sz="600" b="0" i="0" u="none" strike="noStrike" dirty="0">
                        <a:solidFill>
                          <a:srgbClr val="000000"/>
                        </a:solidFill>
                        <a:effectLst/>
                        <a:latin typeface="Calibri"/>
                      </a:endParaRPr>
                    </a:p>
                  </a:txBody>
                  <a:tcPr marL="9525" marR="9525" marT="9524"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s-MX" sz="600" b="0" i="0" u="none" strike="noStrike" dirty="0">
                        <a:solidFill>
                          <a:srgbClr val="000000"/>
                        </a:solidFill>
                        <a:effectLst/>
                        <a:latin typeface="Calibri"/>
                      </a:endParaRPr>
                    </a:p>
                  </a:txBody>
                  <a:tcPr marL="9525" marR="9525" marT="952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600" b="0" i="0" u="none" strike="noStrike" dirty="0">
                        <a:solidFill>
                          <a:srgbClr val="000000"/>
                        </a:solidFill>
                        <a:effectLst/>
                        <a:latin typeface="Calibri"/>
                      </a:endParaRPr>
                    </a:p>
                  </a:txBody>
                  <a:tcPr marL="9525" marR="9525" marT="9524" marB="0" anchor="b">
                    <a:lnL>
                      <a:noFill/>
                    </a:lnL>
                    <a:lnR>
                      <a:noFill/>
                    </a:lnR>
                    <a:lnT>
                      <a:noFill/>
                    </a:lnT>
                    <a:lnB>
                      <a:noFill/>
                    </a:lnB>
                  </a:tcPr>
                </a:tc>
                <a:tc>
                  <a:txBody>
                    <a:bodyPr/>
                    <a:lstStyle/>
                    <a:p>
                      <a:pPr algn="l" fontAlgn="b"/>
                      <a:r>
                        <a:rPr lang="es-MX" sz="600" u="none" strike="noStrike" dirty="0">
                          <a:effectLst/>
                        </a:rPr>
                        <a:t> </a:t>
                      </a:r>
                      <a:endParaRPr lang="es-MX" sz="600" b="0" i="0" u="none" strike="noStrike" dirty="0">
                        <a:solidFill>
                          <a:srgbClr val="000000"/>
                        </a:solidFill>
                        <a:effectLst/>
                        <a:latin typeface="Calibri"/>
                      </a:endParaRPr>
                    </a:p>
                  </a:txBody>
                  <a:tcPr marL="9525" marR="9525" marT="9524"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s-MX" sz="600" b="0" i="0" u="none" strike="noStrike" dirty="0">
                        <a:solidFill>
                          <a:srgbClr val="000000"/>
                        </a:solidFill>
                        <a:effectLst/>
                        <a:latin typeface="Calibri"/>
                      </a:endParaRPr>
                    </a:p>
                  </a:txBody>
                  <a:tcPr marL="9525" marR="9525" marT="952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600" b="0" i="0" u="none" strike="noStrike" dirty="0">
                        <a:solidFill>
                          <a:srgbClr val="000000"/>
                        </a:solidFill>
                        <a:effectLst/>
                        <a:latin typeface="Calibri"/>
                      </a:endParaRPr>
                    </a:p>
                  </a:txBody>
                  <a:tcPr marL="9525" marR="9525" marT="9524" marB="0" anchor="b">
                    <a:lnL>
                      <a:noFill/>
                    </a:lnL>
                    <a:lnR>
                      <a:noFill/>
                    </a:lnR>
                    <a:lnT>
                      <a:noFill/>
                    </a:lnT>
                    <a:lnB>
                      <a:noFill/>
                    </a:lnB>
                  </a:tcPr>
                </a:tc>
                <a:tc>
                  <a:txBody>
                    <a:bodyPr/>
                    <a:lstStyle/>
                    <a:p>
                      <a:pPr algn="l" fontAlgn="b"/>
                      <a:r>
                        <a:rPr lang="es-MX" sz="600" u="none" strike="noStrike" dirty="0">
                          <a:effectLst/>
                        </a:rPr>
                        <a:t> </a:t>
                      </a:r>
                      <a:endParaRPr lang="es-MX" sz="600" b="0" i="0" u="none" strike="noStrike" dirty="0">
                        <a:solidFill>
                          <a:srgbClr val="000000"/>
                        </a:solidFill>
                        <a:effectLst/>
                        <a:latin typeface="Calibri"/>
                      </a:endParaRPr>
                    </a:p>
                  </a:txBody>
                  <a:tcPr marL="9525" marR="9525" marT="9524" marB="0" anchor="b">
                    <a:lnL>
                      <a:noFill/>
                    </a:lnL>
                    <a:lnR w="6350" cap="flat" cmpd="sng" algn="ctr">
                      <a:solidFill>
                        <a:srgbClr val="000000"/>
                      </a:solidFill>
                      <a:prstDash val="solid"/>
                      <a:round/>
                      <a:headEnd type="none" w="med" len="med"/>
                      <a:tailEnd type="none" w="med" len="med"/>
                    </a:lnR>
                    <a:lnT>
                      <a:noFill/>
                    </a:lnT>
                    <a:lnB>
                      <a:noFill/>
                    </a:lnB>
                  </a:tcPr>
                </a:tc>
              </a:tr>
              <a:tr h="131927">
                <a:tc>
                  <a:txBody>
                    <a:bodyPr/>
                    <a:lstStyle/>
                    <a:p>
                      <a:pPr algn="l" fontAlgn="b"/>
                      <a:r>
                        <a:rPr lang="es-MX" sz="600" u="none" strike="noStrike" dirty="0">
                          <a:effectLst/>
                        </a:rPr>
                        <a:t> </a:t>
                      </a:r>
                      <a:endParaRPr lang="es-MX" sz="600" b="0" i="0" u="none" strike="noStrike" dirty="0">
                        <a:solidFill>
                          <a:srgbClr val="000000"/>
                        </a:solidFill>
                        <a:effectLst/>
                        <a:latin typeface="Calibri"/>
                      </a:endParaRPr>
                    </a:p>
                  </a:txBody>
                  <a:tcPr marL="9525" marR="9525" marT="95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l" fontAlgn="b"/>
                      <a:endParaRPr lang="es-MX" sz="600" b="0" i="0" u="none" strike="noStrike" dirty="0">
                        <a:solidFill>
                          <a:srgbClr val="000000"/>
                        </a:solidFill>
                        <a:effectLst/>
                        <a:latin typeface="Calibri"/>
                      </a:endParaRPr>
                    </a:p>
                  </a:txBody>
                  <a:tcPr marL="9525" marR="9525" marT="952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600" b="0" i="0" u="none" strike="noStrike" dirty="0">
                        <a:solidFill>
                          <a:srgbClr val="000000"/>
                        </a:solidFill>
                        <a:effectLst/>
                        <a:latin typeface="Calibri"/>
                      </a:endParaRPr>
                    </a:p>
                  </a:txBody>
                  <a:tcPr marL="9525" marR="9525" marT="9524" marB="0" anchor="b">
                    <a:lnL>
                      <a:noFill/>
                    </a:lnL>
                    <a:lnR>
                      <a:noFill/>
                    </a:lnR>
                    <a:lnT>
                      <a:noFill/>
                    </a:lnT>
                    <a:lnB>
                      <a:noFill/>
                    </a:lnB>
                  </a:tcPr>
                </a:tc>
                <a:tc>
                  <a:txBody>
                    <a:bodyPr/>
                    <a:lstStyle/>
                    <a:p>
                      <a:pPr algn="l" fontAlgn="b"/>
                      <a:r>
                        <a:rPr lang="es-MX" sz="600" u="none" strike="noStrike" dirty="0">
                          <a:effectLst/>
                        </a:rPr>
                        <a:t> </a:t>
                      </a:r>
                      <a:endParaRPr lang="es-MX" sz="600" b="0" i="0" u="none" strike="noStrike" dirty="0">
                        <a:solidFill>
                          <a:srgbClr val="000000"/>
                        </a:solidFill>
                        <a:effectLst/>
                        <a:latin typeface="Calibri"/>
                      </a:endParaRPr>
                    </a:p>
                  </a:txBody>
                  <a:tcPr marL="9525" marR="9525" marT="9524"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s-MX" sz="600" b="0" i="0" u="none" strike="noStrike" dirty="0">
                        <a:solidFill>
                          <a:srgbClr val="000000"/>
                        </a:solidFill>
                        <a:effectLst/>
                        <a:latin typeface="Calibri"/>
                      </a:endParaRPr>
                    </a:p>
                  </a:txBody>
                  <a:tcPr marL="9525" marR="9525" marT="952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600" b="0" i="0" u="none" strike="noStrike" dirty="0">
                        <a:solidFill>
                          <a:srgbClr val="000000"/>
                        </a:solidFill>
                        <a:effectLst/>
                        <a:latin typeface="Calibri"/>
                      </a:endParaRPr>
                    </a:p>
                  </a:txBody>
                  <a:tcPr marL="9525" marR="9525" marT="9524" marB="0" anchor="b">
                    <a:lnL>
                      <a:noFill/>
                    </a:lnL>
                    <a:lnR>
                      <a:noFill/>
                    </a:lnR>
                    <a:lnT>
                      <a:noFill/>
                    </a:lnT>
                    <a:lnB>
                      <a:noFill/>
                    </a:lnB>
                  </a:tcPr>
                </a:tc>
                <a:tc>
                  <a:txBody>
                    <a:bodyPr/>
                    <a:lstStyle/>
                    <a:p>
                      <a:pPr algn="l" fontAlgn="b"/>
                      <a:r>
                        <a:rPr lang="es-MX" sz="600" u="none" strike="noStrike" dirty="0">
                          <a:effectLst/>
                        </a:rPr>
                        <a:t> </a:t>
                      </a:r>
                      <a:endParaRPr lang="es-MX" sz="600" b="0" i="0" u="none" strike="noStrike" dirty="0">
                        <a:solidFill>
                          <a:srgbClr val="000000"/>
                        </a:solidFill>
                        <a:effectLst/>
                        <a:latin typeface="Calibri"/>
                      </a:endParaRPr>
                    </a:p>
                  </a:txBody>
                  <a:tcPr marL="9525" marR="9525" marT="9524"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s-MX" sz="600" b="0" i="0" u="none" strike="noStrike" dirty="0">
                        <a:solidFill>
                          <a:srgbClr val="000000"/>
                        </a:solidFill>
                        <a:effectLst/>
                        <a:latin typeface="Calibri"/>
                      </a:endParaRPr>
                    </a:p>
                  </a:txBody>
                  <a:tcPr marL="9525" marR="9525" marT="952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600" b="0" i="0" u="none" strike="noStrike" dirty="0">
                        <a:solidFill>
                          <a:srgbClr val="000000"/>
                        </a:solidFill>
                        <a:effectLst/>
                        <a:latin typeface="Calibri"/>
                      </a:endParaRPr>
                    </a:p>
                  </a:txBody>
                  <a:tcPr marL="9525" marR="9525" marT="9524" marB="0" anchor="b">
                    <a:lnL>
                      <a:noFill/>
                    </a:lnL>
                    <a:lnR>
                      <a:noFill/>
                    </a:lnR>
                    <a:lnT>
                      <a:noFill/>
                    </a:lnT>
                    <a:lnB>
                      <a:noFill/>
                    </a:lnB>
                  </a:tcPr>
                </a:tc>
                <a:tc>
                  <a:txBody>
                    <a:bodyPr/>
                    <a:lstStyle/>
                    <a:p>
                      <a:pPr algn="l" fontAlgn="b"/>
                      <a:r>
                        <a:rPr lang="es-MX" sz="600" u="none" strike="noStrike" dirty="0">
                          <a:effectLst/>
                        </a:rPr>
                        <a:t> </a:t>
                      </a:r>
                      <a:endParaRPr lang="es-MX" sz="600" b="0" i="0" u="none" strike="noStrike" dirty="0">
                        <a:solidFill>
                          <a:srgbClr val="000000"/>
                        </a:solidFill>
                        <a:effectLst/>
                        <a:latin typeface="Calibri"/>
                      </a:endParaRPr>
                    </a:p>
                  </a:txBody>
                  <a:tcPr marL="9525" marR="9525" marT="9524"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s-MX" sz="600" b="0" i="0" u="none" strike="noStrike" dirty="0">
                        <a:solidFill>
                          <a:srgbClr val="000000"/>
                        </a:solidFill>
                        <a:effectLst/>
                        <a:latin typeface="Calibri"/>
                      </a:endParaRPr>
                    </a:p>
                  </a:txBody>
                  <a:tcPr marL="9525" marR="9525" marT="952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600" b="0" i="0" u="none" strike="noStrike" dirty="0">
                        <a:solidFill>
                          <a:srgbClr val="000000"/>
                        </a:solidFill>
                        <a:effectLst/>
                        <a:latin typeface="Calibri"/>
                      </a:endParaRPr>
                    </a:p>
                  </a:txBody>
                  <a:tcPr marL="9525" marR="9525" marT="9524" marB="0" anchor="b">
                    <a:lnL>
                      <a:noFill/>
                    </a:lnL>
                    <a:lnR>
                      <a:noFill/>
                    </a:lnR>
                    <a:lnT>
                      <a:noFill/>
                    </a:lnT>
                    <a:lnB>
                      <a:noFill/>
                    </a:lnB>
                  </a:tcPr>
                </a:tc>
                <a:tc>
                  <a:txBody>
                    <a:bodyPr/>
                    <a:lstStyle/>
                    <a:p>
                      <a:pPr algn="l" fontAlgn="b"/>
                      <a:r>
                        <a:rPr lang="es-MX" sz="600" u="none" strike="noStrike" dirty="0">
                          <a:effectLst/>
                        </a:rPr>
                        <a:t> </a:t>
                      </a:r>
                      <a:endParaRPr lang="es-MX" sz="600" b="0" i="0" u="none" strike="noStrike" dirty="0">
                        <a:solidFill>
                          <a:srgbClr val="000000"/>
                        </a:solidFill>
                        <a:effectLst/>
                        <a:latin typeface="Calibri"/>
                      </a:endParaRPr>
                    </a:p>
                  </a:txBody>
                  <a:tcPr marL="9525" marR="9525" marT="9524" marB="0" anchor="b">
                    <a:lnL>
                      <a:noFill/>
                    </a:lnL>
                    <a:lnR w="6350" cap="flat" cmpd="sng" algn="ctr">
                      <a:solidFill>
                        <a:srgbClr val="000000"/>
                      </a:solidFill>
                      <a:prstDash val="solid"/>
                      <a:round/>
                      <a:headEnd type="none" w="med" len="med"/>
                      <a:tailEnd type="none" w="med" len="med"/>
                    </a:lnR>
                    <a:lnT>
                      <a:noFill/>
                    </a:lnT>
                    <a:lnB>
                      <a:noFill/>
                    </a:lnB>
                  </a:tcPr>
                </a:tc>
              </a:tr>
              <a:tr h="100963">
                <a:tc>
                  <a:txBody>
                    <a:bodyPr/>
                    <a:lstStyle/>
                    <a:p>
                      <a:pPr algn="l" fontAlgn="t"/>
                      <a:r>
                        <a:rPr lang="es-MX" sz="600" u="none" strike="noStrike" dirty="0">
                          <a:effectLst/>
                        </a:rPr>
                        <a:t> </a:t>
                      </a:r>
                      <a:endParaRPr lang="es-MX" sz="600" b="0" i="0" u="none" strike="noStrike" dirty="0">
                        <a:solidFill>
                          <a:srgbClr val="000000"/>
                        </a:solidFill>
                        <a:effectLst/>
                        <a:latin typeface="Calibri"/>
                      </a:endParaRPr>
                    </a:p>
                  </a:txBody>
                  <a:tcPr marL="9525" marR="9525" marT="95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l" fontAlgn="b"/>
                      <a:endParaRPr lang="es-MX" sz="600" b="0" i="0" u="none" strike="noStrike" dirty="0">
                        <a:solidFill>
                          <a:srgbClr val="000000"/>
                        </a:solidFill>
                        <a:effectLst/>
                        <a:latin typeface="Calibri"/>
                      </a:endParaRPr>
                    </a:p>
                  </a:txBody>
                  <a:tcPr marL="9525" marR="9525" marT="952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600" b="0" i="0" u="none" strike="noStrike" dirty="0">
                        <a:solidFill>
                          <a:srgbClr val="000000"/>
                        </a:solidFill>
                        <a:effectLst/>
                        <a:latin typeface="Calibri"/>
                      </a:endParaRPr>
                    </a:p>
                  </a:txBody>
                  <a:tcPr marL="9525" marR="9525" marT="9524" marB="0" anchor="b">
                    <a:lnL>
                      <a:noFill/>
                    </a:lnL>
                    <a:lnR>
                      <a:noFill/>
                    </a:lnR>
                    <a:lnT>
                      <a:noFill/>
                    </a:lnT>
                    <a:lnB>
                      <a:noFill/>
                    </a:lnB>
                  </a:tcPr>
                </a:tc>
                <a:tc>
                  <a:txBody>
                    <a:bodyPr/>
                    <a:lstStyle/>
                    <a:p>
                      <a:pPr algn="l" fontAlgn="b"/>
                      <a:r>
                        <a:rPr lang="es-MX" sz="600" u="none" strike="noStrike" dirty="0">
                          <a:effectLst/>
                        </a:rPr>
                        <a:t> </a:t>
                      </a:r>
                      <a:endParaRPr lang="es-MX" sz="600" b="0" i="0" u="none" strike="noStrike" dirty="0">
                        <a:solidFill>
                          <a:srgbClr val="000000"/>
                        </a:solidFill>
                        <a:effectLst/>
                        <a:latin typeface="Calibri"/>
                      </a:endParaRPr>
                    </a:p>
                  </a:txBody>
                  <a:tcPr marL="9525" marR="9525" marT="9524"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s-MX" sz="600" b="0" i="0" u="none" strike="noStrike" dirty="0">
                        <a:solidFill>
                          <a:srgbClr val="000000"/>
                        </a:solidFill>
                        <a:effectLst/>
                        <a:latin typeface="Calibri"/>
                      </a:endParaRPr>
                    </a:p>
                  </a:txBody>
                  <a:tcPr marL="9525" marR="9525" marT="952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600" b="0" i="0" u="none" strike="noStrike" dirty="0">
                        <a:solidFill>
                          <a:srgbClr val="000000"/>
                        </a:solidFill>
                        <a:effectLst/>
                        <a:latin typeface="Calibri"/>
                      </a:endParaRPr>
                    </a:p>
                  </a:txBody>
                  <a:tcPr marL="9525" marR="9525" marT="9524" marB="0" anchor="b">
                    <a:lnL>
                      <a:noFill/>
                    </a:lnL>
                    <a:lnR>
                      <a:noFill/>
                    </a:lnR>
                    <a:lnT>
                      <a:noFill/>
                    </a:lnT>
                    <a:lnB>
                      <a:noFill/>
                    </a:lnB>
                  </a:tcPr>
                </a:tc>
                <a:tc>
                  <a:txBody>
                    <a:bodyPr/>
                    <a:lstStyle/>
                    <a:p>
                      <a:pPr algn="l" fontAlgn="b"/>
                      <a:r>
                        <a:rPr lang="es-MX" sz="600" u="none" strike="noStrike" dirty="0">
                          <a:effectLst/>
                        </a:rPr>
                        <a:t> </a:t>
                      </a:r>
                      <a:endParaRPr lang="es-MX" sz="600" b="0" i="0" u="none" strike="noStrike" dirty="0">
                        <a:solidFill>
                          <a:srgbClr val="000000"/>
                        </a:solidFill>
                        <a:effectLst/>
                        <a:latin typeface="Calibri"/>
                      </a:endParaRPr>
                    </a:p>
                  </a:txBody>
                  <a:tcPr marL="9525" marR="9525" marT="9524"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s-MX" sz="600" b="0" i="0" u="none" strike="noStrike" dirty="0">
                        <a:solidFill>
                          <a:srgbClr val="000000"/>
                        </a:solidFill>
                        <a:effectLst/>
                        <a:latin typeface="Calibri"/>
                      </a:endParaRPr>
                    </a:p>
                  </a:txBody>
                  <a:tcPr marL="9525" marR="9525" marT="952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600" b="0" i="0" u="none" strike="noStrike" dirty="0">
                        <a:solidFill>
                          <a:srgbClr val="000000"/>
                        </a:solidFill>
                        <a:effectLst/>
                        <a:latin typeface="Calibri"/>
                      </a:endParaRPr>
                    </a:p>
                  </a:txBody>
                  <a:tcPr marL="9525" marR="9525" marT="9524" marB="0" anchor="b">
                    <a:lnL>
                      <a:noFill/>
                    </a:lnL>
                    <a:lnR>
                      <a:noFill/>
                    </a:lnR>
                    <a:lnT>
                      <a:noFill/>
                    </a:lnT>
                    <a:lnB>
                      <a:noFill/>
                    </a:lnB>
                  </a:tcPr>
                </a:tc>
                <a:tc>
                  <a:txBody>
                    <a:bodyPr/>
                    <a:lstStyle/>
                    <a:p>
                      <a:pPr algn="l" fontAlgn="b"/>
                      <a:r>
                        <a:rPr lang="es-MX" sz="600" u="none" strike="noStrike" dirty="0">
                          <a:effectLst/>
                        </a:rPr>
                        <a:t> </a:t>
                      </a:r>
                      <a:endParaRPr lang="es-MX" sz="600" b="0" i="0" u="none" strike="noStrike" dirty="0">
                        <a:solidFill>
                          <a:srgbClr val="000000"/>
                        </a:solidFill>
                        <a:effectLst/>
                        <a:latin typeface="Calibri"/>
                      </a:endParaRPr>
                    </a:p>
                  </a:txBody>
                  <a:tcPr marL="9525" marR="9525" marT="9524"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s-MX" sz="600" b="0" i="0" u="none" strike="noStrike" dirty="0">
                        <a:solidFill>
                          <a:srgbClr val="000000"/>
                        </a:solidFill>
                        <a:effectLst/>
                        <a:latin typeface="Calibri"/>
                      </a:endParaRPr>
                    </a:p>
                  </a:txBody>
                  <a:tcPr marL="9525" marR="9525" marT="952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600" b="0" i="0" u="none" strike="noStrike" dirty="0">
                        <a:solidFill>
                          <a:srgbClr val="000000"/>
                        </a:solidFill>
                        <a:effectLst/>
                        <a:latin typeface="Calibri"/>
                      </a:endParaRPr>
                    </a:p>
                  </a:txBody>
                  <a:tcPr marL="9525" marR="9525" marT="9524" marB="0" anchor="b">
                    <a:lnL>
                      <a:noFill/>
                    </a:lnL>
                    <a:lnR>
                      <a:noFill/>
                    </a:lnR>
                    <a:lnT>
                      <a:noFill/>
                    </a:lnT>
                    <a:lnB>
                      <a:noFill/>
                    </a:lnB>
                  </a:tcPr>
                </a:tc>
                <a:tc>
                  <a:txBody>
                    <a:bodyPr/>
                    <a:lstStyle/>
                    <a:p>
                      <a:pPr algn="l" fontAlgn="b"/>
                      <a:r>
                        <a:rPr lang="es-MX" sz="600" u="none" strike="noStrike" dirty="0">
                          <a:effectLst/>
                        </a:rPr>
                        <a:t> </a:t>
                      </a:r>
                      <a:endParaRPr lang="es-MX" sz="600" b="0" i="0" u="none" strike="noStrike" dirty="0">
                        <a:solidFill>
                          <a:srgbClr val="000000"/>
                        </a:solidFill>
                        <a:effectLst/>
                        <a:latin typeface="Calibri"/>
                      </a:endParaRPr>
                    </a:p>
                  </a:txBody>
                  <a:tcPr marL="9525" marR="9525" marT="9524" marB="0" anchor="b">
                    <a:lnL>
                      <a:noFill/>
                    </a:lnL>
                    <a:lnR w="6350" cap="flat" cmpd="sng" algn="ctr">
                      <a:solidFill>
                        <a:srgbClr val="000000"/>
                      </a:solidFill>
                      <a:prstDash val="solid"/>
                      <a:round/>
                      <a:headEnd type="none" w="med" len="med"/>
                      <a:tailEnd type="none" w="med" len="med"/>
                    </a:lnR>
                    <a:lnT>
                      <a:noFill/>
                    </a:lnT>
                    <a:lnB>
                      <a:noFill/>
                    </a:lnB>
                  </a:tcPr>
                </a:tc>
              </a:tr>
              <a:tr h="131927">
                <a:tc>
                  <a:txBody>
                    <a:bodyPr/>
                    <a:lstStyle/>
                    <a:p>
                      <a:pPr algn="l" fontAlgn="b"/>
                      <a:r>
                        <a:rPr lang="es-MX" sz="600" u="none" strike="noStrike" dirty="0">
                          <a:effectLst/>
                        </a:rPr>
                        <a:t> </a:t>
                      </a:r>
                      <a:endParaRPr lang="es-MX" sz="600" b="0" i="0" u="none" strike="noStrike" dirty="0">
                        <a:solidFill>
                          <a:srgbClr val="000000"/>
                        </a:solidFill>
                        <a:effectLst/>
                        <a:latin typeface="Calibri"/>
                      </a:endParaRPr>
                    </a:p>
                  </a:txBody>
                  <a:tcPr marL="9525" marR="9525" marT="95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l" fontAlgn="b"/>
                      <a:endParaRPr lang="es-MX" sz="600" b="0" i="0" u="none" strike="noStrike" dirty="0">
                        <a:solidFill>
                          <a:srgbClr val="000000"/>
                        </a:solidFill>
                        <a:effectLst/>
                        <a:latin typeface="Calibri"/>
                      </a:endParaRPr>
                    </a:p>
                  </a:txBody>
                  <a:tcPr marL="9525" marR="9525" marT="952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600" b="0" i="0" u="none" strike="noStrike" dirty="0">
                        <a:solidFill>
                          <a:srgbClr val="000000"/>
                        </a:solidFill>
                        <a:effectLst/>
                        <a:latin typeface="Calibri"/>
                      </a:endParaRPr>
                    </a:p>
                  </a:txBody>
                  <a:tcPr marL="9525" marR="9525" marT="9524" marB="0" anchor="b">
                    <a:lnL>
                      <a:noFill/>
                    </a:lnL>
                    <a:lnR>
                      <a:noFill/>
                    </a:lnR>
                    <a:lnT>
                      <a:noFill/>
                    </a:lnT>
                    <a:lnB>
                      <a:noFill/>
                    </a:lnB>
                  </a:tcPr>
                </a:tc>
                <a:tc>
                  <a:txBody>
                    <a:bodyPr/>
                    <a:lstStyle/>
                    <a:p>
                      <a:pPr algn="l" fontAlgn="b"/>
                      <a:r>
                        <a:rPr lang="es-MX" sz="600" u="none" strike="noStrike" dirty="0">
                          <a:effectLst/>
                        </a:rPr>
                        <a:t> </a:t>
                      </a:r>
                      <a:endParaRPr lang="es-MX" sz="600" b="0" i="0" u="none" strike="noStrike" dirty="0">
                        <a:solidFill>
                          <a:srgbClr val="000000"/>
                        </a:solidFill>
                        <a:effectLst/>
                        <a:latin typeface="Calibri"/>
                      </a:endParaRPr>
                    </a:p>
                  </a:txBody>
                  <a:tcPr marL="9525" marR="9525" marT="9524"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s-MX" sz="600" b="0" i="0" u="none" strike="noStrike" dirty="0">
                        <a:solidFill>
                          <a:srgbClr val="000000"/>
                        </a:solidFill>
                        <a:effectLst/>
                        <a:latin typeface="Calibri"/>
                      </a:endParaRPr>
                    </a:p>
                  </a:txBody>
                  <a:tcPr marL="9525" marR="9525" marT="952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600" b="0" i="0" u="none" strike="noStrike" dirty="0">
                        <a:solidFill>
                          <a:srgbClr val="000000"/>
                        </a:solidFill>
                        <a:effectLst/>
                        <a:latin typeface="Calibri"/>
                      </a:endParaRPr>
                    </a:p>
                  </a:txBody>
                  <a:tcPr marL="9525" marR="9525" marT="9524" marB="0" anchor="b">
                    <a:lnL>
                      <a:noFill/>
                    </a:lnL>
                    <a:lnR>
                      <a:noFill/>
                    </a:lnR>
                    <a:lnT>
                      <a:noFill/>
                    </a:lnT>
                    <a:lnB>
                      <a:noFill/>
                    </a:lnB>
                  </a:tcPr>
                </a:tc>
                <a:tc>
                  <a:txBody>
                    <a:bodyPr/>
                    <a:lstStyle/>
                    <a:p>
                      <a:pPr algn="l" fontAlgn="b"/>
                      <a:r>
                        <a:rPr lang="es-MX" sz="600" u="none" strike="noStrike" dirty="0">
                          <a:effectLst/>
                        </a:rPr>
                        <a:t> </a:t>
                      </a:r>
                      <a:endParaRPr lang="es-MX" sz="600" b="0" i="0" u="none" strike="noStrike" dirty="0">
                        <a:solidFill>
                          <a:srgbClr val="000000"/>
                        </a:solidFill>
                        <a:effectLst/>
                        <a:latin typeface="Calibri"/>
                      </a:endParaRPr>
                    </a:p>
                  </a:txBody>
                  <a:tcPr marL="9525" marR="9525" marT="9524"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s-MX" sz="600" b="0" i="0" u="none" strike="noStrike" dirty="0">
                        <a:solidFill>
                          <a:srgbClr val="000000"/>
                        </a:solidFill>
                        <a:effectLst/>
                        <a:latin typeface="Calibri"/>
                      </a:endParaRPr>
                    </a:p>
                  </a:txBody>
                  <a:tcPr marL="9525" marR="9525" marT="952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600" b="0" i="0" u="none" strike="noStrike" dirty="0">
                        <a:solidFill>
                          <a:srgbClr val="000000"/>
                        </a:solidFill>
                        <a:effectLst/>
                        <a:latin typeface="Calibri"/>
                      </a:endParaRPr>
                    </a:p>
                  </a:txBody>
                  <a:tcPr marL="9525" marR="9525" marT="9524" marB="0" anchor="b">
                    <a:lnL>
                      <a:noFill/>
                    </a:lnL>
                    <a:lnR>
                      <a:noFill/>
                    </a:lnR>
                    <a:lnT>
                      <a:noFill/>
                    </a:lnT>
                    <a:lnB>
                      <a:noFill/>
                    </a:lnB>
                  </a:tcPr>
                </a:tc>
                <a:tc>
                  <a:txBody>
                    <a:bodyPr/>
                    <a:lstStyle/>
                    <a:p>
                      <a:pPr algn="l" fontAlgn="b"/>
                      <a:r>
                        <a:rPr lang="es-MX" sz="600" u="none" strike="noStrike" dirty="0">
                          <a:effectLst/>
                        </a:rPr>
                        <a:t> </a:t>
                      </a:r>
                      <a:endParaRPr lang="es-MX" sz="600" b="0" i="0" u="none" strike="noStrike" dirty="0">
                        <a:solidFill>
                          <a:srgbClr val="000000"/>
                        </a:solidFill>
                        <a:effectLst/>
                        <a:latin typeface="Calibri"/>
                      </a:endParaRPr>
                    </a:p>
                  </a:txBody>
                  <a:tcPr marL="9525" marR="9525" marT="9524"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s-MX" sz="600" b="0" i="0" u="none" strike="noStrike" dirty="0">
                        <a:solidFill>
                          <a:srgbClr val="000000"/>
                        </a:solidFill>
                        <a:effectLst/>
                        <a:latin typeface="Calibri"/>
                      </a:endParaRPr>
                    </a:p>
                  </a:txBody>
                  <a:tcPr marL="9525" marR="9525" marT="952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600" b="0" i="0" u="none" strike="noStrike" dirty="0">
                        <a:solidFill>
                          <a:srgbClr val="000000"/>
                        </a:solidFill>
                        <a:effectLst/>
                        <a:latin typeface="Calibri"/>
                      </a:endParaRPr>
                    </a:p>
                  </a:txBody>
                  <a:tcPr marL="9525" marR="9525" marT="9524" marB="0" anchor="b">
                    <a:lnL>
                      <a:noFill/>
                    </a:lnL>
                    <a:lnR>
                      <a:noFill/>
                    </a:lnR>
                    <a:lnT>
                      <a:noFill/>
                    </a:lnT>
                    <a:lnB>
                      <a:noFill/>
                    </a:lnB>
                  </a:tcPr>
                </a:tc>
                <a:tc>
                  <a:txBody>
                    <a:bodyPr/>
                    <a:lstStyle/>
                    <a:p>
                      <a:pPr algn="l" fontAlgn="b"/>
                      <a:r>
                        <a:rPr lang="es-MX" sz="600" u="none" strike="noStrike" dirty="0">
                          <a:effectLst/>
                        </a:rPr>
                        <a:t> </a:t>
                      </a:r>
                      <a:endParaRPr lang="es-MX" sz="600" b="0" i="0" u="none" strike="noStrike" dirty="0">
                        <a:solidFill>
                          <a:srgbClr val="000000"/>
                        </a:solidFill>
                        <a:effectLst/>
                        <a:latin typeface="Calibri"/>
                      </a:endParaRPr>
                    </a:p>
                  </a:txBody>
                  <a:tcPr marL="9525" marR="9525" marT="9524" marB="0" anchor="b">
                    <a:lnL>
                      <a:noFill/>
                    </a:lnL>
                    <a:lnR w="6350" cap="flat" cmpd="sng" algn="ctr">
                      <a:solidFill>
                        <a:srgbClr val="000000"/>
                      </a:solidFill>
                      <a:prstDash val="solid"/>
                      <a:round/>
                      <a:headEnd type="none" w="med" len="med"/>
                      <a:tailEnd type="none" w="med" len="med"/>
                    </a:lnR>
                    <a:lnT>
                      <a:noFill/>
                    </a:lnT>
                    <a:lnB>
                      <a:noFill/>
                    </a:lnB>
                  </a:tcPr>
                </a:tc>
              </a:tr>
              <a:tr h="131927">
                <a:tc>
                  <a:txBody>
                    <a:bodyPr/>
                    <a:lstStyle/>
                    <a:p>
                      <a:pPr algn="l" fontAlgn="b"/>
                      <a:r>
                        <a:rPr lang="es-MX" sz="600" u="none" strike="noStrike" dirty="0">
                          <a:effectLst/>
                        </a:rPr>
                        <a:t> </a:t>
                      </a:r>
                      <a:endParaRPr lang="es-MX" sz="600" b="0" i="0" u="none" strike="noStrike" dirty="0">
                        <a:solidFill>
                          <a:srgbClr val="000000"/>
                        </a:solidFill>
                        <a:effectLst/>
                        <a:latin typeface="Calibri"/>
                      </a:endParaRPr>
                    </a:p>
                  </a:txBody>
                  <a:tcPr marL="9525" marR="9525" marT="95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l" fontAlgn="b"/>
                      <a:endParaRPr lang="es-MX" sz="600" b="0" i="0" u="none" strike="noStrike" dirty="0">
                        <a:solidFill>
                          <a:srgbClr val="000000"/>
                        </a:solidFill>
                        <a:effectLst/>
                        <a:latin typeface="Calibri"/>
                      </a:endParaRPr>
                    </a:p>
                  </a:txBody>
                  <a:tcPr marL="9525" marR="9525" marT="952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600" b="0" i="0" u="none" strike="noStrike" dirty="0">
                        <a:solidFill>
                          <a:srgbClr val="000000"/>
                        </a:solidFill>
                        <a:effectLst/>
                        <a:latin typeface="Calibri"/>
                      </a:endParaRPr>
                    </a:p>
                  </a:txBody>
                  <a:tcPr marL="9525" marR="9525" marT="9524" marB="0" anchor="b">
                    <a:lnL>
                      <a:noFill/>
                    </a:lnL>
                    <a:lnR>
                      <a:noFill/>
                    </a:lnR>
                    <a:lnT>
                      <a:noFill/>
                    </a:lnT>
                    <a:lnB>
                      <a:noFill/>
                    </a:lnB>
                  </a:tcPr>
                </a:tc>
                <a:tc>
                  <a:txBody>
                    <a:bodyPr/>
                    <a:lstStyle/>
                    <a:p>
                      <a:pPr algn="l" fontAlgn="b"/>
                      <a:r>
                        <a:rPr lang="es-MX" sz="600" u="none" strike="noStrike" dirty="0">
                          <a:effectLst/>
                        </a:rPr>
                        <a:t> </a:t>
                      </a:r>
                      <a:endParaRPr lang="es-MX" sz="600" b="0" i="0" u="none" strike="noStrike" dirty="0">
                        <a:solidFill>
                          <a:srgbClr val="000000"/>
                        </a:solidFill>
                        <a:effectLst/>
                        <a:latin typeface="Calibri"/>
                      </a:endParaRPr>
                    </a:p>
                  </a:txBody>
                  <a:tcPr marL="9525" marR="9525" marT="9524"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s-MX" sz="600" b="0" i="0" u="none" strike="noStrike" dirty="0">
                        <a:solidFill>
                          <a:srgbClr val="000000"/>
                        </a:solidFill>
                        <a:effectLst/>
                        <a:latin typeface="Calibri"/>
                      </a:endParaRPr>
                    </a:p>
                  </a:txBody>
                  <a:tcPr marL="9525" marR="9525" marT="952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600" b="0" i="0" u="none" strike="noStrike" dirty="0">
                        <a:solidFill>
                          <a:srgbClr val="000000"/>
                        </a:solidFill>
                        <a:effectLst/>
                        <a:latin typeface="Calibri"/>
                      </a:endParaRPr>
                    </a:p>
                  </a:txBody>
                  <a:tcPr marL="9525" marR="9525" marT="9524" marB="0" anchor="b">
                    <a:lnL>
                      <a:noFill/>
                    </a:lnL>
                    <a:lnR>
                      <a:noFill/>
                    </a:lnR>
                    <a:lnT>
                      <a:noFill/>
                    </a:lnT>
                    <a:lnB>
                      <a:noFill/>
                    </a:lnB>
                  </a:tcPr>
                </a:tc>
                <a:tc>
                  <a:txBody>
                    <a:bodyPr/>
                    <a:lstStyle/>
                    <a:p>
                      <a:pPr algn="l" fontAlgn="b"/>
                      <a:r>
                        <a:rPr lang="es-MX" sz="600" u="none" strike="noStrike" dirty="0">
                          <a:effectLst/>
                        </a:rPr>
                        <a:t> </a:t>
                      </a:r>
                      <a:endParaRPr lang="es-MX" sz="600" b="0" i="0" u="none" strike="noStrike" dirty="0">
                        <a:solidFill>
                          <a:srgbClr val="000000"/>
                        </a:solidFill>
                        <a:effectLst/>
                        <a:latin typeface="Calibri"/>
                      </a:endParaRPr>
                    </a:p>
                  </a:txBody>
                  <a:tcPr marL="9525" marR="9525" marT="9524"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s-MX" sz="600" b="0" i="0" u="none" strike="noStrike" dirty="0">
                        <a:solidFill>
                          <a:srgbClr val="000000"/>
                        </a:solidFill>
                        <a:effectLst/>
                        <a:latin typeface="Calibri"/>
                      </a:endParaRPr>
                    </a:p>
                  </a:txBody>
                  <a:tcPr marL="9525" marR="9525" marT="952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600" b="0" i="0" u="none" strike="noStrike" dirty="0">
                        <a:solidFill>
                          <a:srgbClr val="000000"/>
                        </a:solidFill>
                        <a:effectLst/>
                        <a:latin typeface="Calibri"/>
                      </a:endParaRPr>
                    </a:p>
                  </a:txBody>
                  <a:tcPr marL="9525" marR="9525" marT="9524" marB="0" anchor="b">
                    <a:lnL>
                      <a:noFill/>
                    </a:lnL>
                    <a:lnR>
                      <a:noFill/>
                    </a:lnR>
                    <a:lnT>
                      <a:noFill/>
                    </a:lnT>
                    <a:lnB>
                      <a:noFill/>
                    </a:lnB>
                  </a:tcPr>
                </a:tc>
                <a:tc>
                  <a:txBody>
                    <a:bodyPr/>
                    <a:lstStyle/>
                    <a:p>
                      <a:pPr algn="l" fontAlgn="b"/>
                      <a:r>
                        <a:rPr lang="es-MX" sz="600" u="none" strike="noStrike" dirty="0">
                          <a:effectLst/>
                        </a:rPr>
                        <a:t> </a:t>
                      </a:r>
                      <a:endParaRPr lang="es-MX" sz="600" b="0" i="0" u="none" strike="noStrike" dirty="0">
                        <a:solidFill>
                          <a:srgbClr val="000000"/>
                        </a:solidFill>
                        <a:effectLst/>
                        <a:latin typeface="Calibri"/>
                      </a:endParaRPr>
                    </a:p>
                  </a:txBody>
                  <a:tcPr marL="9525" marR="9525" marT="9524"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s-MX" sz="600" b="0" i="0" u="none" strike="noStrike" dirty="0">
                        <a:solidFill>
                          <a:srgbClr val="000000"/>
                        </a:solidFill>
                        <a:effectLst/>
                        <a:latin typeface="Calibri"/>
                      </a:endParaRPr>
                    </a:p>
                  </a:txBody>
                  <a:tcPr marL="9525" marR="9525" marT="952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600" b="0" i="0" u="none" strike="noStrike" dirty="0">
                        <a:solidFill>
                          <a:srgbClr val="000000"/>
                        </a:solidFill>
                        <a:effectLst/>
                        <a:latin typeface="Calibri"/>
                      </a:endParaRPr>
                    </a:p>
                  </a:txBody>
                  <a:tcPr marL="9525" marR="9525" marT="9524" marB="0" anchor="b">
                    <a:lnL>
                      <a:noFill/>
                    </a:lnL>
                    <a:lnR>
                      <a:noFill/>
                    </a:lnR>
                    <a:lnT>
                      <a:noFill/>
                    </a:lnT>
                    <a:lnB>
                      <a:noFill/>
                    </a:lnB>
                  </a:tcPr>
                </a:tc>
                <a:tc>
                  <a:txBody>
                    <a:bodyPr/>
                    <a:lstStyle/>
                    <a:p>
                      <a:pPr algn="l" fontAlgn="b"/>
                      <a:r>
                        <a:rPr lang="es-MX" sz="600" u="none" strike="noStrike" dirty="0">
                          <a:effectLst/>
                        </a:rPr>
                        <a:t> </a:t>
                      </a:r>
                      <a:endParaRPr lang="es-MX" sz="600" b="0" i="0" u="none" strike="noStrike" dirty="0">
                        <a:solidFill>
                          <a:srgbClr val="000000"/>
                        </a:solidFill>
                        <a:effectLst/>
                        <a:latin typeface="Calibri"/>
                      </a:endParaRPr>
                    </a:p>
                  </a:txBody>
                  <a:tcPr marL="9525" marR="9525" marT="9524" marB="0" anchor="b">
                    <a:lnL>
                      <a:noFill/>
                    </a:lnL>
                    <a:lnR w="6350" cap="flat" cmpd="sng" algn="ctr">
                      <a:solidFill>
                        <a:srgbClr val="000000"/>
                      </a:solidFill>
                      <a:prstDash val="solid"/>
                      <a:round/>
                      <a:headEnd type="none" w="med" len="med"/>
                      <a:tailEnd type="none" w="med" len="med"/>
                    </a:lnR>
                    <a:lnT>
                      <a:noFill/>
                    </a:lnT>
                    <a:lnB>
                      <a:noFill/>
                    </a:lnB>
                  </a:tcPr>
                </a:tc>
              </a:tr>
              <a:tr h="131927">
                <a:tc>
                  <a:txBody>
                    <a:bodyPr/>
                    <a:lstStyle/>
                    <a:p>
                      <a:pPr algn="l" fontAlgn="b"/>
                      <a:r>
                        <a:rPr lang="es-MX" sz="600" u="none" strike="noStrike" dirty="0">
                          <a:effectLst/>
                        </a:rPr>
                        <a:t> </a:t>
                      </a:r>
                      <a:endParaRPr lang="es-MX" sz="600" b="0" i="0" u="none" strike="noStrike" dirty="0">
                        <a:solidFill>
                          <a:srgbClr val="000000"/>
                        </a:solidFill>
                        <a:effectLst/>
                        <a:latin typeface="Calibri"/>
                      </a:endParaRPr>
                    </a:p>
                  </a:txBody>
                  <a:tcPr marL="9525" marR="9525" marT="95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l" fontAlgn="b"/>
                      <a:endParaRPr lang="es-MX" sz="600" b="0" i="0" u="none" strike="noStrike" dirty="0">
                        <a:solidFill>
                          <a:srgbClr val="000000"/>
                        </a:solidFill>
                        <a:effectLst/>
                        <a:latin typeface="Calibri"/>
                      </a:endParaRPr>
                    </a:p>
                  </a:txBody>
                  <a:tcPr marL="9525" marR="9525" marT="952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600" b="0" i="0" u="none" strike="noStrike" dirty="0">
                        <a:solidFill>
                          <a:srgbClr val="000000"/>
                        </a:solidFill>
                        <a:effectLst/>
                        <a:latin typeface="Calibri"/>
                      </a:endParaRPr>
                    </a:p>
                  </a:txBody>
                  <a:tcPr marL="9525" marR="9525" marT="9524" marB="0" anchor="b">
                    <a:lnL>
                      <a:noFill/>
                    </a:lnL>
                    <a:lnR>
                      <a:noFill/>
                    </a:lnR>
                    <a:lnT>
                      <a:noFill/>
                    </a:lnT>
                    <a:lnB>
                      <a:noFill/>
                    </a:lnB>
                  </a:tcPr>
                </a:tc>
                <a:tc>
                  <a:txBody>
                    <a:bodyPr/>
                    <a:lstStyle/>
                    <a:p>
                      <a:pPr algn="l" fontAlgn="b"/>
                      <a:r>
                        <a:rPr lang="es-MX" sz="600" u="none" strike="noStrike" dirty="0">
                          <a:effectLst/>
                        </a:rPr>
                        <a:t> </a:t>
                      </a:r>
                      <a:endParaRPr lang="es-MX" sz="600" b="0" i="0" u="none" strike="noStrike" dirty="0">
                        <a:solidFill>
                          <a:srgbClr val="000000"/>
                        </a:solidFill>
                        <a:effectLst/>
                        <a:latin typeface="Calibri"/>
                      </a:endParaRPr>
                    </a:p>
                  </a:txBody>
                  <a:tcPr marL="9525" marR="9525" marT="9524"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s-MX" sz="600" b="0" i="0" u="none" strike="noStrike" dirty="0">
                        <a:solidFill>
                          <a:srgbClr val="000000"/>
                        </a:solidFill>
                        <a:effectLst/>
                        <a:latin typeface="Calibri"/>
                      </a:endParaRPr>
                    </a:p>
                  </a:txBody>
                  <a:tcPr marL="9525" marR="9525" marT="952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600" b="0" i="0" u="none" strike="noStrike" dirty="0">
                        <a:solidFill>
                          <a:srgbClr val="000000"/>
                        </a:solidFill>
                        <a:effectLst/>
                        <a:latin typeface="Calibri"/>
                      </a:endParaRPr>
                    </a:p>
                  </a:txBody>
                  <a:tcPr marL="9525" marR="9525" marT="9524" marB="0" anchor="b">
                    <a:lnL>
                      <a:noFill/>
                    </a:lnL>
                    <a:lnR>
                      <a:noFill/>
                    </a:lnR>
                    <a:lnT>
                      <a:noFill/>
                    </a:lnT>
                    <a:lnB>
                      <a:noFill/>
                    </a:lnB>
                  </a:tcPr>
                </a:tc>
                <a:tc>
                  <a:txBody>
                    <a:bodyPr/>
                    <a:lstStyle/>
                    <a:p>
                      <a:pPr algn="l" fontAlgn="b"/>
                      <a:r>
                        <a:rPr lang="es-MX" sz="600" u="none" strike="noStrike" dirty="0">
                          <a:effectLst/>
                        </a:rPr>
                        <a:t> </a:t>
                      </a:r>
                      <a:endParaRPr lang="es-MX" sz="600" b="0" i="0" u="none" strike="noStrike" dirty="0">
                        <a:solidFill>
                          <a:srgbClr val="000000"/>
                        </a:solidFill>
                        <a:effectLst/>
                        <a:latin typeface="Calibri"/>
                      </a:endParaRPr>
                    </a:p>
                  </a:txBody>
                  <a:tcPr marL="9525" marR="9525" marT="9524"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s-MX" sz="600" b="0" i="0" u="none" strike="noStrike" dirty="0">
                        <a:solidFill>
                          <a:srgbClr val="000000"/>
                        </a:solidFill>
                        <a:effectLst/>
                        <a:latin typeface="Calibri"/>
                      </a:endParaRPr>
                    </a:p>
                  </a:txBody>
                  <a:tcPr marL="9525" marR="9525" marT="952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600" b="0" i="0" u="none" strike="noStrike" dirty="0">
                        <a:solidFill>
                          <a:srgbClr val="000000"/>
                        </a:solidFill>
                        <a:effectLst/>
                        <a:latin typeface="Calibri"/>
                      </a:endParaRPr>
                    </a:p>
                  </a:txBody>
                  <a:tcPr marL="9525" marR="9525" marT="9524" marB="0" anchor="b">
                    <a:lnL>
                      <a:noFill/>
                    </a:lnL>
                    <a:lnR>
                      <a:noFill/>
                    </a:lnR>
                    <a:lnT>
                      <a:noFill/>
                    </a:lnT>
                    <a:lnB>
                      <a:noFill/>
                    </a:lnB>
                  </a:tcPr>
                </a:tc>
                <a:tc>
                  <a:txBody>
                    <a:bodyPr/>
                    <a:lstStyle/>
                    <a:p>
                      <a:pPr algn="l" fontAlgn="b"/>
                      <a:r>
                        <a:rPr lang="es-MX" sz="600" u="none" strike="noStrike" dirty="0">
                          <a:effectLst/>
                        </a:rPr>
                        <a:t> </a:t>
                      </a:r>
                      <a:endParaRPr lang="es-MX" sz="600" b="0" i="0" u="none" strike="noStrike" dirty="0">
                        <a:solidFill>
                          <a:srgbClr val="000000"/>
                        </a:solidFill>
                        <a:effectLst/>
                        <a:latin typeface="Calibri"/>
                      </a:endParaRPr>
                    </a:p>
                  </a:txBody>
                  <a:tcPr marL="9525" marR="9525" marT="9524"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s-MX" sz="600" b="0" i="0" u="none" strike="noStrike" dirty="0">
                        <a:solidFill>
                          <a:srgbClr val="000000"/>
                        </a:solidFill>
                        <a:effectLst/>
                        <a:latin typeface="Calibri"/>
                      </a:endParaRPr>
                    </a:p>
                  </a:txBody>
                  <a:tcPr marL="9525" marR="9525" marT="952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600" b="0" i="0" u="none" strike="noStrike" dirty="0">
                        <a:solidFill>
                          <a:srgbClr val="000000"/>
                        </a:solidFill>
                        <a:effectLst/>
                        <a:latin typeface="Calibri"/>
                      </a:endParaRPr>
                    </a:p>
                  </a:txBody>
                  <a:tcPr marL="9525" marR="9525" marT="9524" marB="0" anchor="b">
                    <a:lnL>
                      <a:noFill/>
                    </a:lnL>
                    <a:lnR>
                      <a:noFill/>
                    </a:lnR>
                    <a:lnT>
                      <a:noFill/>
                    </a:lnT>
                    <a:lnB>
                      <a:noFill/>
                    </a:lnB>
                  </a:tcPr>
                </a:tc>
                <a:tc>
                  <a:txBody>
                    <a:bodyPr/>
                    <a:lstStyle/>
                    <a:p>
                      <a:pPr algn="l" fontAlgn="b"/>
                      <a:r>
                        <a:rPr lang="es-MX" sz="600" u="none" strike="noStrike" dirty="0">
                          <a:effectLst/>
                        </a:rPr>
                        <a:t> </a:t>
                      </a:r>
                      <a:endParaRPr lang="es-MX" sz="600" b="0" i="0" u="none" strike="noStrike" dirty="0">
                        <a:solidFill>
                          <a:srgbClr val="000000"/>
                        </a:solidFill>
                        <a:effectLst/>
                        <a:latin typeface="Calibri"/>
                      </a:endParaRPr>
                    </a:p>
                  </a:txBody>
                  <a:tcPr marL="9525" marR="9525" marT="9524" marB="0" anchor="b">
                    <a:lnL>
                      <a:noFill/>
                    </a:lnL>
                    <a:lnR w="6350" cap="flat" cmpd="sng" algn="ctr">
                      <a:solidFill>
                        <a:srgbClr val="000000"/>
                      </a:solidFill>
                      <a:prstDash val="solid"/>
                      <a:round/>
                      <a:headEnd type="none" w="med" len="med"/>
                      <a:tailEnd type="none" w="med" len="med"/>
                    </a:lnR>
                    <a:lnT>
                      <a:noFill/>
                    </a:lnT>
                    <a:lnB>
                      <a:noFill/>
                    </a:lnB>
                  </a:tcPr>
                </a:tc>
              </a:tr>
              <a:tr h="131927">
                <a:tc>
                  <a:txBody>
                    <a:bodyPr/>
                    <a:lstStyle/>
                    <a:p>
                      <a:pPr algn="l" fontAlgn="b"/>
                      <a:r>
                        <a:rPr lang="es-MX" sz="600" u="none" strike="noStrike" dirty="0">
                          <a:effectLst/>
                        </a:rPr>
                        <a:t> </a:t>
                      </a:r>
                      <a:endParaRPr lang="es-MX" sz="600" b="0" i="0" u="none" strike="noStrike" dirty="0">
                        <a:solidFill>
                          <a:srgbClr val="000000"/>
                        </a:solidFill>
                        <a:effectLst/>
                        <a:latin typeface="Calibri"/>
                      </a:endParaRPr>
                    </a:p>
                  </a:txBody>
                  <a:tcPr marL="9525" marR="9525" marT="95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l" fontAlgn="b"/>
                      <a:endParaRPr lang="es-MX" sz="600" b="0" i="0" u="none" strike="noStrike" dirty="0">
                        <a:solidFill>
                          <a:srgbClr val="000000"/>
                        </a:solidFill>
                        <a:effectLst/>
                        <a:latin typeface="Calibri"/>
                      </a:endParaRPr>
                    </a:p>
                  </a:txBody>
                  <a:tcPr marL="9525" marR="9525" marT="952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600" b="0" i="0" u="none" strike="noStrike" dirty="0">
                        <a:solidFill>
                          <a:srgbClr val="000000"/>
                        </a:solidFill>
                        <a:effectLst/>
                        <a:latin typeface="Calibri"/>
                      </a:endParaRPr>
                    </a:p>
                  </a:txBody>
                  <a:tcPr marL="9525" marR="9525" marT="9524" marB="0" anchor="b">
                    <a:lnL>
                      <a:noFill/>
                    </a:lnL>
                    <a:lnR>
                      <a:noFill/>
                    </a:lnR>
                    <a:lnT>
                      <a:noFill/>
                    </a:lnT>
                    <a:lnB>
                      <a:noFill/>
                    </a:lnB>
                  </a:tcPr>
                </a:tc>
                <a:tc>
                  <a:txBody>
                    <a:bodyPr/>
                    <a:lstStyle/>
                    <a:p>
                      <a:pPr algn="l" fontAlgn="b"/>
                      <a:r>
                        <a:rPr lang="es-MX" sz="600" u="none" strike="noStrike" dirty="0">
                          <a:effectLst/>
                        </a:rPr>
                        <a:t> </a:t>
                      </a:r>
                      <a:endParaRPr lang="es-MX" sz="600" b="0" i="0" u="none" strike="noStrike" dirty="0">
                        <a:solidFill>
                          <a:srgbClr val="000000"/>
                        </a:solidFill>
                        <a:effectLst/>
                        <a:latin typeface="Calibri"/>
                      </a:endParaRPr>
                    </a:p>
                  </a:txBody>
                  <a:tcPr marL="9525" marR="9525" marT="9524"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s-MX" sz="600" b="0" i="0" u="none" strike="noStrike" dirty="0">
                        <a:solidFill>
                          <a:srgbClr val="000000"/>
                        </a:solidFill>
                        <a:effectLst/>
                        <a:latin typeface="Calibri"/>
                      </a:endParaRPr>
                    </a:p>
                  </a:txBody>
                  <a:tcPr marL="9525" marR="9525" marT="952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600" b="0" i="0" u="none" strike="noStrike" dirty="0">
                        <a:solidFill>
                          <a:srgbClr val="000000"/>
                        </a:solidFill>
                        <a:effectLst/>
                        <a:latin typeface="Calibri"/>
                      </a:endParaRPr>
                    </a:p>
                  </a:txBody>
                  <a:tcPr marL="9525" marR="9525" marT="9524" marB="0" anchor="b">
                    <a:lnL>
                      <a:noFill/>
                    </a:lnL>
                    <a:lnR>
                      <a:noFill/>
                    </a:lnR>
                    <a:lnT>
                      <a:noFill/>
                    </a:lnT>
                    <a:lnB>
                      <a:noFill/>
                    </a:lnB>
                  </a:tcPr>
                </a:tc>
                <a:tc>
                  <a:txBody>
                    <a:bodyPr/>
                    <a:lstStyle/>
                    <a:p>
                      <a:pPr algn="l" fontAlgn="b"/>
                      <a:r>
                        <a:rPr lang="es-MX" sz="600" u="none" strike="noStrike" dirty="0">
                          <a:effectLst/>
                        </a:rPr>
                        <a:t> </a:t>
                      </a:r>
                      <a:endParaRPr lang="es-MX" sz="600" b="0" i="0" u="none" strike="noStrike" dirty="0">
                        <a:solidFill>
                          <a:srgbClr val="000000"/>
                        </a:solidFill>
                        <a:effectLst/>
                        <a:latin typeface="Calibri"/>
                      </a:endParaRPr>
                    </a:p>
                  </a:txBody>
                  <a:tcPr marL="9525" marR="9525" marT="9524"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s-MX" sz="600" b="0" i="0" u="none" strike="noStrike" dirty="0">
                        <a:solidFill>
                          <a:srgbClr val="000000"/>
                        </a:solidFill>
                        <a:effectLst/>
                        <a:latin typeface="Calibri"/>
                      </a:endParaRPr>
                    </a:p>
                  </a:txBody>
                  <a:tcPr marL="9525" marR="9525" marT="952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600" b="0" i="0" u="none" strike="noStrike" dirty="0">
                        <a:solidFill>
                          <a:srgbClr val="000000"/>
                        </a:solidFill>
                        <a:effectLst/>
                        <a:latin typeface="Calibri"/>
                      </a:endParaRPr>
                    </a:p>
                  </a:txBody>
                  <a:tcPr marL="9525" marR="9525" marT="9524" marB="0" anchor="b">
                    <a:lnL>
                      <a:noFill/>
                    </a:lnL>
                    <a:lnR>
                      <a:noFill/>
                    </a:lnR>
                    <a:lnT>
                      <a:noFill/>
                    </a:lnT>
                    <a:lnB>
                      <a:noFill/>
                    </a:lnB>
                  </a:tcPr>
                </a:tc>
                <a:tc>
                  <a:txBody>
                    <a:bodyPr/>
                    <a:lstStyle/>
                    <a:p>
                      <a:pPr algn="l" fontAlgn="b"/>
                      <a:r>
                        <a:rPr lang="es-MX" sz="600" u="none" strike="noStrike" dirty="0">
                          <a:effectLst/>
                        </a:rPr>
                        <a:t> </a:t>
                      </a:r>
                      <a:endParaRPr lang="es-MX" sz="600" b="0" i="0" u="none" strike="noStrike" dirty="0">
                        <a:solidFill>
                          <a:srgbClr val="000000"/>
                        </a:solidFill>
                        <a:effectLst/>
                        <a:latin typeface="Calibri"/>
                      </a:endParaRPr>
                    </a:p>
                  </a:txBody>
                  <a:tcPr marL="9525" marR="9525" marT="9524"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s-MX" sz="600" b="0" i="0" u="none" strike="noStrike" dirty="0">
                        <a:solidFill>
                          <a:srgbClr val="000000"/>
                        </a:solidFill>
                        <a:effectLst/>
                        <a:latin typeface="Calibri"/>
                      </a:endParaRPr>
                    </a:p>
                  </a:txBody>
                  <a:tcPr marL="9525" marR="9525" marT="952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600" b="0" i="0" u="none" strike="noStrike" dirty="0">
                        <a:solidFill>
                          <a:srgbClr val="000000"/>
                        </a:solidFill>
                        <a:effectLst/>
                        <a:latin typeface="Calibri"/>
                      </a:endParaRPr>
                    </a:p>
                  </a:txBody>
                  <a:tcPr marL="9525" marR="9525" marT="9524" marB="0" anchor="b">
                    <a:lnL>
                      <a:noFill/>
                    </a:lnL>
                    <a:lnR>
                      <a:noFill/>
                    </a:lnR>
                    <a:lnT>
                      <a:noFill/>
                    </a:lnT>
                    <a:lnB>
                      <a:noFill/>
                    </a:lnB>
                  </a:tcPr>
                </a:tc>
                <a:tc>
                  <a:txBody>
                    <a:bodyPr/>
                    <a:lstStyle/>
                    <a:p>
                      <a:pPr algn="l" fontAlgn="b"/>
                      <a:r>
                        <a:rPr lang="es-MX" sz="600" u="none" strike="noStrike" dirty="0">
                          <a:effectLst/>
                        </a:rPr>
                        <a:t> </a:t>
                      </a:r>
                      <a:endParaRPr lang="es-MX" sz="600" b="0" i="0" u="none" strike="noStrike" dirty="0">
                        <a:solidFill>
                          <a:srgbClr val="000000"/>
                        </a:solidFill>
                        <a:effectLst/>
                        <a:latin typeface="Calibri"/>
                      </a:endParaRPr>
                    </a:p>
                  </a:txBody>
                  <a:tcPr marL="9525" marR="9525" marT="9524" marB="0" anchor="b">
                    <a:lnL>
                      <a:noFill/>
                    </a:lnL>
                    <a:lnR w="6350" cap="flat" cmpd="sng" algn="ctr">
                      <a:solidFill>
                        <a:srgbClr val="000000"/>
                      </a:solidFill>
                      <a:prstDash val="solid"/>
                      <a:round/>
                      <a:headEnd type="none" w="med" len="med"/>
                      <a:tailEnd type="none" w="med" len="med"/>
                    </a:lnR>
                    <a:lnT>
                      <a:noFill/>
                    </a:lnT>
                    <a:lnB>
                      <a:noFill/>
                    </a:lnB>
                  </a:tcPr>
                </a:tc>
              </a:tr>
              <a:tr h="131927">
                <a:tc>
                  <a:txBody>
                    <a:bodyPr/>
                    <a:lstStyle/>
                    <a:p>
                      <a:pPr algn="l" fontAlgn="b"/>
                      <a:r>
                        <a:rPr lang="es-MX" sz="600" u="none" strike="noStrike" dirty="0">
                          <a:effectLst/>
                        </a:rPr>
                        <a:t> </a:t>
                      </a:r>
                      <a:endParaRPr lang="es-MX" sz="600" b="0" i="0" u="none" strike="noStrike" dirty="0">
                        <a:solidFill>
                          <a:srgbClr val="000000"/>
                        </a:solidFill>
                        <a:effectLst/>
                        <a:latin typeface="Calibri"/>
                      </a:endParaRPr>
                    </a:p>
                  </a:txBody>
                  <a:tcPr marL="9525" marR="9525" marT="95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l" fontAlgn="b"/>
                      <a:endParaRPr lang="es-MX" sz="600" b="0" i="0" u="none" strike="noStrike" dirty="0">
                        <a:solidFill>
                          <a:srgbClr val="000000"/>
                        </a:solidFill>
                        <a:effectLst/>
                        <a:latin typeface="Calibri"/>
                      </a:endParaRPr>
                    </a:p>
                  </a:txBody>
                  <a:tcPr marL="9525" marR="9525" marT="952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600" b="0" i="0" u="none" strike="noStrike" dirty="0">
                        <a:solidFill>
                          <a:srgbClr val="000000"/>
                        </a:solidFill>
                        <a:effectLst/>
                        <a:latin typeface="Calibri"/>
                      </a:endParaRPr>
                    </a:p>
                  </a:txBody>
                  <a:tcPr marL="9525" marR="9525" marT="9524" marB="0" anchor="b">
                    <a:lnL>
                      <a:noFill/>
                    </a:lnL>
                    <a:lnR>
                      <a:noFill/>
                    </a:lnR>
                    <a:lnT>
                      <a:noFill/>
                    </a:lnT>
                    <a:lnB>
                      <a:noFill/>
                    </a:lnB>
                  </a:tcPr>
                </a:tc>
                <a:tc>
                  <a:txBody>
                    <a:bodyPr/>
                    <a:lstStyle/>
                    <a:p>
                      <a:pPr algn="l" fontAlgn="b"/>
                      <a:r>
                        <a:rPr lang="es-MX" sz="600" u="none" strike="noStrike" dirty="0">
                          <a:effectLst/>
                        </a:rPr>
                        <a:t> </a:t>
                      </a:r>
                      <a:endParaRPr lang="es-MX" sz="600" b="0" i="0" u="none" strike="noStrike" dirty="0">
                        <a:solidFill>
                          <a:srgbClr val="000000"/>
                        </a:solidFill>
                        <a:effectLst/>
                        <a:latin typeface="Calibri"/>
                      </a:endParaRPr>
                    </a:p>
                  </a:txBody>
                  <a:tcPr marL="9525" marR="9525" marT="9524"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s-MX" sz="600" b="0" i="0" u="none" strike="noStrike" dirty="0">
                        <a:solidFill>
                          <a:srgbClr val="000000"/>
                        </a:solidFill>
                        <a:effectLst/>
                        <a:latin typeface="Calibri"/>
                      </a:endParaRPr>
                    </a:p>
                  </a:txBody>
                  <a:tcPr marL="9525" marR="9525" marT="952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600" b="0" i="0" u="none" strike="noStrike" dirty="0">
                        <a:solidFill>
                          <a:srgbClr val="000000"/>
                        </a:solidFill>
                        <a:effectLst/>
                        <a:latin typeface="Calibri"/>
                      </a:endParaRPr>
                    </a:p>
                  </a:txBody>
                  <a:tcPr marL="9525" marR="9525" marT="9524" marB="0" anchor="b">
                    <a:lnL>
                      <a:noFill/>
                    </a:lnL>
                    <a:lnR>
                      <a:noFill/>
                    </a:lnR>
                    <a:lnT>
                      <a:noFill/>
                    </a:lnT>
                    <a:lnB>
                      <a:noFill/>
                    </a:lnB>
                  </a:tcPr>
                </a:tc>
                <a:tc>
                  <a:txBody>
                    <a:bodyPr/>
                    <a:lstStyle/>
                    <a:p>
                      <a:pPr algn="l" fontAlgn="b"/>
                      <a:r>
                        <a:rPr lang="es-MX" sz="600" u="none" strike="noStrike" dirty="0">
                          <a:effectLst/>
                        </a:rPr>
                        <a:t> </a:t>
                      </a:r>
                      <a:endParaRPr lang="es-MX" sz="600" b="0" i="0" u="none" strike="noStrike" dirty="0">
                        <a:solidFill>
                          <a:srgbClr val="000000"/>
                        </a:solidFill>
                        <a:effectLst/>
                        <a:latin typeface="Calibri"/>
                      </a:endParaRPr>
                    </a:p>
                  </a:txBody>
                  <a:tcPr marL="9525" marR="9525" marT="9524"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s-MX" sz="600" b="0" i="0" u="none" strike="noStrike" dirty="0">
                        <a:solidFill>
                          <a:srgbClr val="000000"/>
                        </a:solidFill>
                        <a:effectLst/>
                        <a:latin typeface="Calibri"/>
                      </a:endParaRPr>
                    </a:p>
                  </a:txBody>
                  <a:tcPr marL="9525" marR="9525" marT="952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600" b="0" i="0" u="none" strike="noStrike" dirty="0">
                        <a:solidFill>
                          <a:srgbClr val="000000"/>
                        </a:solidFill>
                        <a:effectLst/>
                        <a:latin typeface="Calibri"/>
                      </a:endParaRPr>
                    </a:p>
                  </a:txBody>
                  <a:tcPr marL="9525" marR="9525" marT="9524" marB="0" anchor="b">
                    <a:lnL>
                      <a:noFill/>
                    </a:lnL>
                    <a:lnR>
                      <a:noFill/>
                    </a:lnR>
                    <a:lnT>
                      <a:noFill/>
                    </a:lnT>
                    <a:lnB>
                      <a:noFill/>
                    </a:lnB>
                  </a:tcPr>
                </a:tc>
                <a:tc>
                  <a:txBody>
                    <a:bodyPr/>
                    <a:lstStyle/>
                    <a:p>
                      <a:pPr algn="l" fontAlgn="b"/>
                      <a:r>
                        <a:rPr lang="es-MX" sz="600" u="none" strike="noStrike" dirty="0">
                          <a:effectLst/>
                        </a:rPr>
                        <a:t> </a:t>
                      </a:r>
                      <a:endParaRPr lang="es-MX" sz="600" b="0" i="0" u="none" strike="noStrike" dirty="0">
                        <a:solidFill>
                          <a:srgbClr val="000000"/>
                        </a:solidFill>
                        <a:effectLst/>
                        <a:latin typeface="Calibri"/>
                      </a:endParaRPr>
                    </a:p>
                  </a:txBody>
                  <a:tcPr marL="9525" marR="9525" marT="9524"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s-MX" sz="600" b="0" i="0" u="none" strike="noStrike" dirty="0">
                        <a:solidFill>
                          <a:srgbClr val="000000"/>
                        </a:solidFill>
                        <a:effectLst/>
                        <a:latin typeface="Calibri"/>
                      </a:endParaRPr>
                    </a:p>
                  </a:txBody>
                  <a:tcPr marL="9525" marR="9525" marT="952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600" b="0" i="0" u="none" strike="noStrike" dirty="0">
                        <a:solidFill>
                          <a:srgbClr val="000000"/>
                        </a:solidFill>
                        <a:effectLst/>
                        <a:latin typeface="Calibri"/>
                      </a:endParaRPr>
                    </a:p>
                  </a:txBody>
                  <a:tcPr marL="9525" marR="9525" marT="9524" marB="0" anchor="b">
                    <a:lnL>
                      <a:noFill/>
                    </a:lnL>
                    <a:lnR>
                      <a:noFill/>
                    </a:lnR>
                    <a:lnT>
                      <a:noFill/>
                    </a:lnT>
                    <a:lnB>
                      <a:noFill/>
                    </a:lnB>
                  </a:tcPr>
                </a:tc>
                <a:tc>
                  <a:txBody>
                    <a:bodyPr/>
                    <a:lstStyle/>
                    <a:p>
                      <a:pPr algn="l" fontAlgn="b"/>
                      <a:r>
                        <a:rPr lang="es-MX" sz="600" u="none" strike="noStrike" dirty="0">
                          <a:effectLst/>
                        </a:rPr>
                        <a:t> </a:t>
                      </a:r>
                      <a:endParaRPr lang="es-MX" sz="600" b="0" i="0" u="none" strike="noStrike" dirty="0">
                        <a:solidFill>
                          <a:srgbClr val="000000"/>
                        </a:solidFill>
                        <a:effectLst/>
                        <a:latin typeface="Calibri"/>
                      </a:endParaRPr>
                    </a:p>
                  </a:txBody>
                  <a:tcPr marL="9525" marR="9525" marT="9524" marB="0" anchor="b">
                    <a:lnL>
                      <a:noFill/>
                    </a:lnL>
                    <a:lnR w="6350" cap="flat" cmpd="sng" algn="ctr">
                      <a:solidFill>
                        <a:srgbClr val="000000"/>
                      </a:solidFill>
                      <a:prstDash val="solid"/>
                      <a:round/>
                      <a:headEnd type="none" w="med" len="med"/>
                      <a:tailEnd type="none" w="med" len="med"/>
                    </a:lnR>
                    <a:lnT>
                      <a:noFill/>
                    </a:lnT>
                    <a:lnB>
                      <a:noFill/>
                    </a:lnB>
                  </a:tcPr>
                </a:tc>
              </a:tr>
              <a:tr h="131927">
                <a:tc>
                  <a:txBody>
                    <a:bodyPr/>
                    <a:lstStyle/>
                    <a:p>
                      <a:pPr algn="l" fontAlgn="b"/>
                      <a:r>
                        <a:rPr lang="es-MX" sz="600" u="none" strike="noStrike" dirty="0">
                          <a:effectLst/>
                        </a:rPr>
                        <a:t> </a:t>
                      </a:r>
                      <a:endParaRPr lang="es-MX" sz="600" b="0" i="0" u="none" strike="noStrike" dirty="0">
                        <a:solidFill>
                          <a:srgbClr val="000000"/>
                        </a:solidFill>
                        <a:effectLst/>
                        <a:latin typeface="Calibri"/>
                      </a:endParaRPr>
                    </a:p>
                  </a:txBody>
                  <a:tcPr marL="9525" marR="9525" marT="95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l" fontAlgn="b"/>
                      <a:endParaRPr lang="es-MX" sz="600" b="0" i="0" u="none" strike="noStrike" dirty="0">
                        <a:solidFill>
                          <a:srgbClr val="000000"/>
                        </a:solidFill>
                        <a:effectLst/>
                        <a:latin typeface="Calibri"/>
                      </a:endParaRPr>
                    </a:p>
                  </a:txBody>
                  <a:tcPr marL="9525" marR="9525" marT="952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600" b="0" i="0" u="none" strike="noStrike" dirty="0">
                        <a:solidFill>
                          <a:srgbClr val="000000"/>
                        </a:solidFill>
                        <a:effectLst/>
                        <a:latin typeface="Calibri"/>
                      </a:endParaRPr>
                    </a:p>
                  </a:txBody>
                  <a:tcPr marL="9525" marR="9525" marT="9524" marB="0" anchor="b">
                    <a:lnL>
                      <a:noFill/>
                    </a:lnL>
                    <a:lnR>
                      <a:noFill/>
                    </a:lnR>
                    <a:lnT>
                      <a:noFill/>
                    </a:lnT>
                    <a:lnB>
                      <a:noFill/>
                    </a:lnB>
                  </a:tcPr>
                </a:tc>
                <a:tc>
                  <a:txBody>
                    <a:bodyPr/>
                    <a:lstStyle/>
                    <a:p>
                      <a:pPr algn="l" fontAlgn="b"/>
                      <a:r>
                        <a:rPr lang="es-MX" sz="600" u="none" strike="noStrike" dirty="0">
                          <a:effectLst/>
                        </a:rPr>
                        <a:t> </a:t>
                      </a:r>
                      <a:endParaRPr lang="es-MX" sz="600" b="0" i="0" u="none" strike="noStrike" dirty="0">
                        <a:solidFill>
                          <a:srgbClr val="000000"/>
                        </a:solidFill>
                        <a:effectLst/>
                        <a:latin typeface="Calibri"/>
                      </a:endParaRPr>
                    </a:p>
                  </a:txBody>
                  <a:tcPr marL="9525" marR="9525" marT="9524"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s-MX" sz="600" b="0" i="0" u="none" strike="noStrike" dirty="0">
                        <a:solidFill>
                          <a:srgbClr val="000000"/>
                        </a:solidFill>
                        <a:effectLst/>
                        <a:latin typeface="Calibri"/>
                      </a:endParaRPr>
                    </a:p>
                  </a:txBody>
                  <a:tcPr marL="9525" marR="9525" marT="952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600" b="0" i="0" u="none" strike="noStrike" dirty="0">
                        <a:solidFill>
                          <a:srgbClr val="000000"/>
                        </a:solidFill>
                        <a:effectLst/>
                        <a:latin typeface="Calibri"/>
                      </a:endParaRPr>
                    </a:p>
                  </a:txBody>
                  <a:tcPr marL="9525" marR="9525" marT="9524" marB="0" anchor="b">
                    <a:lnL>
                      <a:noFill/>
                    </a:lnL>
                    <a:lnR>
                      <a:noFill/>
                    </a:lnR>
                    <a:lnT>
                      <a:noFill/>
                    </a:lnT>
                    <a:lnB>
                      <a:noFill/>
                    </a:lnB>
                  </a:tcPr>
                </a:tc>
                <a:tc>
                  <a:txBody>
                    <a:bodyPr/>
                    <a:lstStyle/>
                    <a:p>
                      <a:pPr algn="l" fontAlgn="b"/>
                      <a:r>
                        <a:rPr lang="es-MX" sz="600" u="none" strike="noStrike" dirty="0">
                          <a:effectLst/>
                        </a:rPr>
                        <a:t> </a:t>
                      </a:r>
                      <a:endParaRPr lang="es-MX" sz="600" b="0" i="0" u="none" strike="noStrike" dirty="0">
                        <a:solidFill>
                          <a:srgbClr val="000000"/>
                        </a:solidFill>
                        <a:effectLst/>
                        <a:latin typeface="Calibri"/>
                      </a:endParaRPr>
                    </a:p>
                  </a:txBody>
                  <a:tcPr marL="9525" marR="9525" marT="9524"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s-MX" sz="600" b="0" i="0" u="none" strike="noStrike" dirty="0">
                        <a:solidFill>
                          <a:srgbClr val="000000"/>
                        </a:solidFill>
                        <a:effectLst/>
                        <a:latin typeface="Calibri"/>
                      </a:endParaRPr>
                    </a:p>
                  </a:txBody>
                  <a:tcPr marL="9525" marR="9525" marT="952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600" b="0" i="0" u="none" strike="noStrike" dirty="0">
                        <a:solidFill>
                          <a:srgbClr val="000000"/>
                        </a:solidFill>
                        <a:effectLst/>
                        <a:latin typeface="Calibri"/>
                      </a:endParaRPr>
                    </a:p>
                  </a:txBody>
                  <a:tcPr marL="9525" marR="9525" marT="9524" marB="0" anchor="b">
                    <a:lnL>
                      <a:noFill/>
                    </a:lnL>
                    <a:lnR>
                      <a:noFill/>
                    </a:lnR>
                    <a:lnT>
                      <a:noFill/>
                    </a:lnT>
                    <a:lnB>
                      <a:noFill/>
                    </a:lnB>
                  </a:tcPr>
                </a:tc>
                <a:tc>
                  <a:txBody>
                    <a:bodyPr/>
                    <a:lstStyle/>
                    <a:p>
                      <a:pPr algn="l" fontAlgn="b"/>
                      <a:r>
                        <a:rPr lang="es-MX" sz="600" u="none" strike="noStrike" dirty="0">
                          <a:effectLst/>
                        </a:rPr>
                        <a:t> </a:t>
                      </a:r>
                      <a:endParaRPr lang="es-MX" sz="600" b="0" i="0" u="none" strike="noStrike" dirty="0">
                        <a:solidFill>
                          <a:srgbClr val="000000"/>
                        </a:solidFill>
                        <a:effectLst/>
                        <a:latin typeface="Calibri"/>
                      </a:endParaRPr>
                    </a:p>
                  </a:txBody>
                  <a:tcPr marL="9525" marR="9525" marT="9524"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s-MX" sz="600" b="0" i="0" u="none" strike="noStrike" dirty="0">
                        <a:solidFill>
                          <a:srgbClr val="000000"/>
                        </a:solidFill>
                        <a:effectLst/>
                        <a:latin typeface="Calibri"/>
                      </a:endParaRPr>
                    </a:p>
                  </a:txBody>
                  <a:tcPr marL="9525" marR="9525" marT="952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600" b="0" i="0" u="none" strike="noStrike" dirty="0">
                        <a:solidFill>
                          <a:srgbClr val="000000"/>
                        </a:solidFill>
                        <a:effectLst/>
                        <a:latin typeface="Calibri"/>
                      </a:endParaRPr>
                    </a:p>
                  </a:txBody>
                  <a:tcPr marL="9525" marR="9525" marT="9524" marB="0" anchor="b">
                    <a:lnL>
                      <a:noFill/>
                    </a:lnL>
                    <a:lnR>
                      <a:noFill/>
                    </a:lnR>
                    <a:lnT>
                      <a:noFill/>
                    </a:lnT>
                    <a:lnB>
                      <a:noFill/>
                    </a:lnB>
                  </a:tcPr>
                </a:tc>
                <a:tc>
                  <a:txBody>
                    <a:bodyPr/>
                    <a:lstStyle/>
                    <a:p>
                      <a:pPr algn="l" fontAlgn="b"/>
                      <a:r>
                        <a:rPr lang="es-MX" sz="600" u="none" strike="noStrike" dirty="0">
                          <a:effectLst/>
                        </a:rPr>
                        <a:t> </a:t>
                      </a:r>
                      <a:endParaRPr lang="es-MX" sz="600" b="0" i="0" u="none" strike="noStrike" dirty="0">
                        <a:solidFill>
                          <a:srgbClr val="000000"/>
                        </a:solidFill>
                        <a:effectLst/>
                        <a:latin typeface="Calibri"/>
                      </a:endParaRPr>
                    </a:p>
                  </a:txBody>
                  <a:tcPr marL="9525" marR="9525" marT="9524" marB="0" anchor="b">
                    <a:lnL>
                      <a:noFill/>
                    </a:lnL>
                    <a:lnR w="6350" cap="flat" cmpd="sng" algn="ctr">
                      <a:solidFill>
                        <a:srgbClr val="000000"/>
                      </a:solidFill>
                      <a:prstDash val="solid"/>
                      <a:round/>
                      <a:headEnd type="none" w="med" len="med"/>
                      <a:tailEnd type="none" w="med" len="med"/>
                    </a:lnR>
                    <a:lnT>
                      <a:noFill/>
                    </a:lnT>
                    <a:lnB>
                      <a:noFill/>
                    </a:lnB>
                  </a:tcPr>
                </a:tc>
              </a:tr>
              <a:tr h="131927">
                <a:tc>
                  <a:txBody>
                    <a:bodyPr/>
                    <a:lstStyle/>
                    <a:p>
                      <a:pPr algn="l" fontAlgn="b"/>
                      <a:r>
                        <a:rPr lang="es-MX" sz="600" u="none" strike="noStrike" dirty="0">
                          <a:effectLst/>
                        </a:rPr>
                        <a:t> </a:t>
                      </a:r>
                      <a:endParaRPr lang="es-MX" sz="600" b="0" i="0" u="none" strike="noStrike" dirty="0">
                        <a:solidFill>
                          <a:srgbClr val="000000"/>
                        </a:solidFill>
                        <a:effectLst/>
                        <a:latin typeface="Calibri"/>
                      </a:endParaRPr>
                    </a:p>
                  </a:txBody>
                  <a:tcPr marL="9525" marR="9525" marT="95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l" fontAlgn="b"/>
                      <a:endParaRPr lang="es-MX" sz="600" b="0" i="0" u="none" strike="noStrike" dirty="0">
                        <a:solidFill>
                          <a:srgbClr val="000000"/>
                        </a:solidFill>
                        <a:effectLst/>
                        <a:latin typeface="Calibri"/>
                      </a:endParaRPr>
                    </a:p>
                  </a:txBody>
                  <a:tcPr marL="9525" marR="9525" marT="952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600" b="0" i="0" u="none" strike="noStrike" dirty="0">
                        <a:solidFill>
                          <a:srgbClr val="000000"/>
                        </a:solidFill>
                        <a:effectLst/>
                        <a:latin typeface="Calibri"/>
                      </a:endParaRPr>
                    </a:p>
                  </a:txBody>
                  <a:tcPr marL="9525" marR="9525" marT="9524" marB="0" anchor="b">
                    <a:lnL>
                      <a:noFill/>
                    </a:lnL>
                    <a:lnR>
                      <a:noFill/>
                    </a:lnR>
                    <a:lnT>
                      <a:noFill/>
                    </a:lnT>
                    <a:lnB>
                      <a:noFill/>
                    </a:lnB>
                  </a:tcPr>
                </a:tc>
                <a:tc>
                  <a:txBody>
                    <a:bodyPr/>
                    <a:lstStyle/>
                    <a:p>
                      <a:pPr algn="l" fontAlgn="b"/>
                      <a:r>
                        <a:rPr lang="es-MX" sz="600" u="none" strike="noStrike" dirty="0">
                          <a:effectLst/>
                        </a:rPr>
                        <a:t> </a:t>
                      </a:r>
                      <a:endParaRPr lang="es-MX" sz="600" b="0" i="0" u="none" strike="noStrike" dirty="0">
                        <a:solidFill>
                          <a:srgbClr val="000000"/>
                        </a:solidFill>
                        <a:effectLst/>
                        <a:latin typeface="Calibri"/>
                      </a:endParaRPr>
                    </a:p>
                  </a:txBody>
                  <a:tcPr marL="9525" marR="9525" marT="9524"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s-MX" sz="600" b="0" i="0" u="none" strike="noStrike" dirty="0">
                        <a:solidFill>
                          <a:srgbClr val="000000"/>
                        </a:solidFill>
                        <a:effectLst/>
                        <a:latin typeface="Calibri"/>
                      </a:endParaRPr>
                    </a:p>
                  </a:txBody>
                  <a:tcPr marL="9525" marR="9525" marT="952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600" b="0" i="0" u="none" strike="noStrike" dirty="0">
                        <a:solidFill>
                          <a:srgbClr val="000000"/>
                        </a:solidFill>
                        <a:effectLst/>
                        <a:latin typeface="Calibri"/>
                      </a:endParaRPr>
                    </a:p>
                  </a:txBody>
                  <a:tcPr marL="9525" marR="9525" marT="9524" marB="0" anchor="b">
                    <a:lnL>
                      <a:noFill/>
                    </a:lnL>
                    <a:lnR>
                      <a:noFill/>
                    </a:lnR>
                    <a:lnT>
                      <a:noFill/>
                    </a:lnT>
                    <a:lnB>
                      <a:noFill/>
                    </a:lnB>
                  </a:tcPr>
                </a:tc>
                <a:tc>
                  <a:txBody>
                    <a:bodyPr/>
                    <a:lstStyle/>
                    <a:p>
                      <a:pPr algn="l" fontAlgn="b"/>
                      <a:r>
                        <a:rPr lang="es-MX" sz="600" u="none" strike="noStrike" dirty="0">
                          <a:effectLst/>
                        </a:rPr>
                        <a:t> </a:t>
                      </a:r>
                      <a:endParaRPr lang="es-MX" sz="600" b="0" i="0" u="none" strike="noStrike" dirty="0">
                        <a:solidFill>
                          <a:srgbClr val="000000"/>
                        </a:solidFill>
                        <a:effectLst/>
                        <a:latin typeface="Calibri"/>
                      </a:endParaRPr>
                    </a:p>
                  </a:txBody>
                  <a:tcPr marL="9525" marR="9525" marT="9524"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s-MX" sz="600" b="0" i="0" u="none" strike="noStrike" dirty="0">
                        <a:solidFill>
                          <a:srgbClr val="000000"/>
                        </a:solidFill>
                        <a:effectLst/>
                        <a:latin typeface="Calibri"/>
                      </a:endParaRPr>
                    </a:p>
                  </a:txBody>
                  <a:tcPr marL="9525" marR="9525" marT="952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600" b="0" i="0" u="none" strike="noStrike" dirty="0">
                        <a:solidFill>
                          <a:srgbClr val="000000"/>
                        </a:solidFill>
                        <a:effectLst/>
                        <a:latin typeface="Calibri"/>
                      </a:endParaRPr>
                    </a:p>
                  </a:txBody>
                  <a:tcPr marL="9525" marR="9525" marT="9524" marB="0" anchor="b">
                    <a:lnL>
                      <a:noFill/>
                    </a:lnL>
                    <a:lnR>
                      <a:noFill/>
                    </a:lnR>
                    <a:lnT>
                      <a:noFill/>
                    </a:lnT>
                    <a:lnB>
                      <a:noFill/>
                    </a:lnB>
                  </a:tcPr>
                </a:tc>
                <a:tc>
                  <a:txBody>
                    <a:bodyPr/>
                    <a:lstStyle/>
                    <a:p>
                      <a:pPr algn="l" fontAlgn="b"/>
                      <a:r>
                        <a:rPr lang="es-MX" sz="600" u="none" strike="noStrike" dirty="0">
                          <a:effectLst/>
                        </a:rPr>
                        <a:t> </a:t>
                      </a:r>
                      <a:endParaRPr lang="es-MX" sz="600" b="0" i="0" u="none" strike="noStrike" dirty="0">
                        <a:solidFill>
                          <a:srgbClr val="000000"/>
                        </a:solidFill>
                        <a:effectLst/>
                        <a:latin typeface="Calibri"/>
                      </a:endParaRPr>
                    </a:p>
                  </a:txBody>
                  <a:tcPr marL="9525" marR="9525" marT="9524"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s-MX" sz="600" b="0" i="0" u="none" strike="noStrike" dirty="0">
                        <a:solidFill>
                          <a:srgbClr val="000000"/>
                        </a:solidFill>
                        <a:effectLst/>
                        <a:latin typeface="Calibri"/>
                      </a:endParaRPr>
                    </a:p>
                  </a:txBody>
                  <a:tcPr marL="9525" marR="9525" marT="952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600" b="0" i="0" u="none" strike="noStrike" dirty="0">
                        <a:solidFill>
                          <a:srgbClr val="000000"/>
                        </a:solidFill>
                        <a:effectLst/>
                        <a:latin typeface="Calibri"/>
                      </a:endParaRPr>
                    </a:p>
                  </a:txBody>
                  <a:tcPr marL="9525" marR="9525" marT="9524" marB="0" anchor="b">
                    <a:lnL>
                      <a:noFill/>
                    </a:lnL>
                    <a:lnR>
                      <a:noFill/>
                    </a:lnR>
                    <a:lnT>
                      <a:noFill/>
                    </a:lnT>
                    <a:lnB>
                      <a:noFill/>
                    </a:lnB>
                  </a:tcPr>
                </a:tc>
                <a:tc>
                  <a:txBody>
                    <a:bodyPr/>
                    <a:lstStyle/>
                    <a:p>
                      <a:pPr algn="l" fontAlgn="b"/>
                      <a:r>
                        <a:rPr lang="es-MX" sz="600" u="none" strike="noStrike" dirty="0">
                          <a:effectLst/>
                        </a:rPr>
                        <a:t> </a:t>
                      </a:r>
                      <a:endParaRPr lang="es-MX" sz="600" b="0" i="0" u="none" strike="noStrike" dirty="0">
                        <a:solidFill>
                          <a:srgbClr val="000000"/>
                        </a:solidFill>
                        <a:effectLst/>
                        <a:latin typeface="Calibri"/>
                      </a:endParaRPr>
                    </a:p>
                  </a:txBody>
                  <a:tcPr marL="9525" marR="9525" marT="9524" marB="0" anchor="b">
                    <a:lnL>
                      <a:noFill/>
                    </a:lnL>
                    <a:lnR w="6350" cap="flat" cmpd="sng" algn="ctr">
                      <a:solidFill>
                        <a:srgbClr val="000000"/>
                      </a:solidFill>
                      <a:prstDash val="solid"/>
                      <a:round/>
                      <a:headEnd type="none" w="med" len="med"/>
                      <a:tailEnd type="none" w="med" len="med"/>
                    </a:lnR>
                    <a:lnT>
                      <a:noFill/>
                    </a:lnT>
                    <a:lnB>
                      <a:noFill/>
                    </a:lnB>
                  </a:tcPr>
                </a:tc>
              </a:tr>
              <a:tr h="131927">
                <a:tc>
                  <a:txBody>
                    <a:bodyPr/>
                    <a:lstStyle/>
                    <a:p>
                      <a:pPr algn="l" fontAlgn="b"/>
                      <a:r>
                        <a:rPr lang="es-MX" sz="600" u="none" strike="noStrike" dirty="0">
                          <a:effectLst/>
                        </a:rPr>
                        <a:t> </a:t>
                      </a:r>
                      <a:endParaRPr lang="es-MX" sz="600" b="0" i="0" u="none" strike="noStrike" dirty="0">
                        <a:solidFill>
                          <a:srgbClr val="000000"/>
                        </a:solidFill>
                        <a:effectLst/>
                        <a:latin typeface="Calibri"/>
                      </a:endParaRPr>
                    </a:p>
                  </a:txBody>
                  <a:tcPr marL="9525" marR="9525" marT="95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l" fontAlgn="b"/>
                      <a:endParaRPr lang="es-MX" sz="600" b="0" i="0" u="none" strike="noStrike" dirty="0">
                        <a:solidFill>
                          <a:srgbClr val="000000"/>
                        </a:solidFill>
                        <a:effectLst/>
                        <a:latin typeface="Calibri"/>
                      </a:endParaRPr>
                    </a:p>
                  </a:txBody>
                  <a:tcPr marL="9525" marR="9525" marT="952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600" b="0" i="0" u="none" strike="noStrike" dirty="0">
                        <a:solidFill>
                          <a:srgbClr val="000000"/>
                        </a:solidFill>
                        <a:effectLst/>
                        <a:latin typeface="Calibri"/>
                      </a:endParaRPr>
                    </a:p>
                  </a:txBody>
                  <a:tcPr marL="9525" marR="9525" marT="9524" marB="0" anchor="b">
                    <a:lnL>
                      <a:noFill/>
                    </a:lnL>
                    <a:lnR>
                      <a:noFill/>
                    </a:lnR>
                    <a:lnT>
                      <a:noFill/>
                    </a:lnT>
                    <a:lnB>
                      <a:noFill/>
                    </a:lnB>
                  </a:tcPr>
                </a:tc>
                <a:tc>
                  <a:txBody>
                    <a:bodyPr/>
                    <a:lstStyle/>
                    <a:p>
                      <a:pPr algn="l" fontAlgn="b"/>
                      <a:r>
                        <a:rPr lang="es-MX" sz="600" u="none" strike="noStrike" dirty="0">
                          <a:effectLst/>
                        </a:rPr>
                        <a:t> </a:t>
                      </a:r>
                      <a:endParaRPr lang="es-MX" sz="600" b="0" i="0" u="none" strike="noStrike" dirty="0">
                        <a:solidFill>
                          <a:srgbClr val="000000"/>
                        </a:solidFill>
                        <a:effectLst/>
                        <a:latin typeface="Calibri"/>
                      </a:endParaRPr>
                    </a:p>
                  </a:txBody>
                  <a:tcPr marL="9525" marR="9525" marT="9524"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s-MX" sz="600" b="0" i="0" u="none" strike="noStrike" dirty="0">
                        <a:solidFill>
                          <a:srgbClr val="000000"/>
                        </a:solidFill>
                        <a:effectLst/>
                        <a:latin typeface="Calibri"/>
                      </a:endParaRPr>
                    </a:p>
                  </a:txBody>
                  <a:tcPr marL="9525" marR="9525" marT="952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600" b="0" i="0" u="none" strike="noStrike" dirty="0">
                        <a:solidFill>
                          <a:srgbClr val="000000"/>
                        </a:solidFill>
                        <a:effectLst/>
                        <a:latin typeface="Calibri"/>
                      </a:endParaRPr>
                    </a:p>
                  </a:txBody>
                  <a:tcPr marL="9525" marR="9525" marT="9524" marB="0" anchor="b">
                    <a:lnL>
                      <a:noFill/>
                    </a:lnL>
                    <a:lnR>
                      <a:noFill/>
                    </a:lnR>
                    <a:lnT>
                      <a:noFill/>
                    </a:lnT>
                    <a:lnB>
                      <a:noFill/>
                    </a:lnB>
                  </a:tcPr>
                </a:tc>
                <a:tc>
                  <a:txBody>
                    <a:bodyPr/>
                    <a:lstStyle/>
                    <a:p>
                      <a:pPr algn="l" fontAlgn="b"/>
                      <a:r>
                        <a:rPr lang="es-MX" sz="600" u="none" strike="noStrike" dirty="0">
                          <a:effectLst/>
                        </a:rPr>
                        <a:t> </a:t>
                      </a:r>
                      <a:endParaRPr lang="es-MX" sz="600" b="0" i="0" u="none" strike="noStrike" dirty="0">
                        <a:solidFill>
                          <a:srgbClr val="000000"/>
                        </a:solidFill>
                        <a:effectLst/>
                        <a:latin typeface="Calibri"/>
                      </a:endParaRPr>
                    </a:p>
                  </a:txBody>
                  <a:tcPr marL="9525" marR="9525" marT="9524"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s-MX" sz="600" b="0" i="0" u="none" strike="noStrike" dirty="0">
                        <a:solidFill>
                          <a:srgbClr val="000000"/>
                        </a:solidFill>
                        <a:effectLst/>
                        <a:latin typeface="Calibri"/>
                      </a:endParaRPr>
                    </a:p>
                  </a:txBody>
                  <a:tcPr marL="9525" marR="9525" marT="952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600" b="0" i="0" u="none" strike="noStrike" dirty="0">
                        <a:solidFill>
                          <a:srgbClr val="000000"/>
                        </a:solidFill>
                        <a:effectLst/>
                        <a:latin typeface="Calibri"/>
                      </a:endParaRPr>
                    </a:p>
                  </a:txBody>
                  <a:tcPr marL="9525" marR="9525" marT="9524" marB="0" anchor="b">
                    <a:lnL>
                      <a:noFill/>
                    </a:lnL>
                    <a:lnR>
                      <a:noFill/>
                    </a:lnR>
                    <a:lnT>
                      <a:noFill/>
                    </a:lnT>
                    <a:lnB>
                      <a:noFill/>
                    </a:lnB>
                  </a:tcPr>
                </a:tc>
                <a:tc>
                  <a:txBody>
                    <a:bodyPr/>
                    <a:lstStyle/>
                    <a:p>
                      <a:pPr algn="l" fontAlgn="b"/>
                      <a:r>
                        <a:rPr lang="es-MX" sz="600" u="none" strike="noStrike" dirty="0">
                          <a:effectLst/>
                        </a:rPr>
                        <a:t> </a:t>
                      </a:r>
                      <a:endParaRPr lang="es-MX" sz="600" b="0" i="0" u="none" strike="noStrike" dirty="0">
                        <a:solidFill>
                          <a:srgbClr val="000000"/>
                        </a:solidFill>
                        <a:effectLst/>
                        <a:latin typeface="Calibri"/>
                      </a:endParaRPr>
                    </a:p>
                  </a:txBody>
                  <a:tcPr marL="9525" marR="9525" marT="9524"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s-MX" sz="600" b="0" i="0" u="none" strike="noStrike" dirty="0">
                        <a:solidFill>
                          <a:srgbClr val="000000"/>
                        </a:solidFill>
                        <a:effectLst/>
                        <a:latin typeface="Calibri"/>
                      </a:endParaRPr>
                    </a:p>
                  </a:txBody>
                  <a:tcPr marL="9525" marR="9525" marT="952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600" b="0" i="0" u="none" strike="noStrike" dirty="0">
                        <a:solidFill>
                          <a:srgbClr val="000000"/>
                        </a:solidFill>
                        <a:effectLst/>
                        <a:latin typeface="Calibri"/>
                      </a:endParaRPr>
                    </a:p>
                  </a:txBody>
                  <a:tcPr marL="9525" marR="9525" marT="9524" marB="0" anchor="b">
                    <a:lnL>
                      <a:noFill/>
                    </a:lnL>
                    <a:lnR>
                      <a:noFill/>
                    </a:lnR>
                    <a:lnT>
                      <a:noFill/>
                    </a:lnT>
                    <a:lnB>
                      <a:noFill/>
                    </a:lnB>
                  </a:tcPr>
                </a:tc>
                <a:tc>
                  <a:txBody>
                    <a:bodyPr/>
                    <a:lstStyle/>
                    <a:p>
                      <a:pPr algn="l" fontAlgn="b"/>
                      <a:r>
                        <a:rPr lang="es-MX" sz="600" u="none" strike="noStrike" dirty="0">
                          <a:effectLst/>
                        </a:rPr>
                        <a:t> </a:t>
                      </a:r>
                      <a:endParaRPr lang="es-MX" sz="600" b="0" i="0" u="none" strike="noStrike" dirty="0">
                        <a:solidFill>
                          <a:srgbClr val="000000"/>
                        </a:solidFill>
                        <a:effectLst/>
                        <a:latin typeface="Calibri"/>
                      </a:endParaRPr>
                    </a:p>
                  </a:txBody>
                  <a:tcPr marL="9525" marR="9525" marT="9524" marB="0" anchor="b">
                    <a:lnL>
                      <a:noFill/>
                    </a:lnL>
                    <a:lnR w="6350" cap="flat" cmpd="sng" algn="ctr">
                      <a:solidFill>
                        <a:srgbClr val="000000"/>
                      </a:solidFill>
                      <a:prstDash val="solid"/>
                      <a:round/>
                      <a:headEnd type="none" w="med" len="med"/>
                      <a:tailEnd type="none" w="med" len="med"/>
                    </a:lnR>
                    <a:lnT>
                      <a:noFill/>
                    </a:lnT>
                    <a:lnB>
                      <a:noFill/>
                    </a:lnB>
                  </a:tcPr>
                </a:tc>
              </a:tr>
              <a:tr h="131927">
                <a:tc>
                  <a:txBody>
                    <a:bodyPr/>
                    <a:lstStyle/>
                    <a:p>
                      <a:pPr algn="l" fontAlgn="b"/>
                      <a:r>
                        <a:rPr lang="es-MX" sz="600" u="none" strike="noStrike" dirty="0">
                          <a:effectLst/>
                        </a:rPr>
                        <a:t> </a:t>
                      </a:r>
                      <a:endParaRPr lang="es-MX" sz="600" b="0" i="0" u="none" strike="noStrike" dirty="0">
                        <a:solidFill>
                          <a:srgbClr val="000000"/>
                        </a:solidFill>
                        <a:effectLst/>
                        <a:latin typeface="Calibri"/>
                      </a:endParaRPr>
                    </a:p>
                  </a:txBody>
                  <a:tcPr marL="9525" marR="9525" marT="95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l" fontAlgn="b"/>
                      <a:endParaRPr lang="es-MX" sz="600" b="0" i="0" u="none" strike="noStrike" dirty="0">
                        <a:solidFill>
                          <a:srgbClr val="000000"/>
                        </a:solidFill>
                        <a:effectLst/>
                        <a:latin typeface="Calibri"/>
                      </a:endParaRPr>
                    </a:p>
                  </a:txBody>
                  <a:tcPr marL="9525" marR="9525" marT="952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600" b="0" i="0" u="none" strike="noStrike" dirty="0">
                        <a:solidFill>
                          <a:srgbClr val="000000"/>
                        </a:solidFill>
                        <a:effectLst/>
                        <a:latin typeface="Calibri"/>
                      </a:endParaRPr>
                    </a:p>
                  </a:txBody>
                  <a:tcPr marL="9525" marR="9525" marT="9524" marB="0" anchor="b">
                    <a:lnL>
                      <a:noFill/>
                    </a:lnL>
                    <a:lnR>
                      <a:noFill/>
                    </a:lnR>
                    <a:lnT>
                      <a:noFill/>
                    </a:lnT>
                    <a:lnB>
                      <a:noFill/>
                    </a:lnB>
                  </a:tcPr>
                </a:tc>
                <a:tc>
                  <a:txBody>
                    <a:bodyPr/>
                    <a:lstStyle/>
                    <a:p>
                      <a:pPr algn="l" fontAlgn="b"/>
                      <a:r>
                        <a:rPr lang="es-MX" sz="600" u="none" strike="noStrike" dirty="0">
                          <a:effectLst/>
                        </a:rPr>
                        <a:t> </a:t>
                      </a:r>
                      <a:endParaRPr lang="es-MX" sz="600" b="0" i="0" u="none" strike="noStrike" dirty="0">
                        <a:solidFill>
                          <a:srgbClr val="000000"/>
                        </a:solidFill>
                        <a:effectLst/>
                        <a:latin typeface="Calibri"/>
                      </a:endParaRPr>
                    </a:p>
                  </a:txBody>
                  <a:tcPr marL="9525" marR="9525" marT="9524"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s-MX" sz="600" b="0" i="0" u="none" strike="noStrike" dirty="0">
                        <a:solidFill>
                          <a:srgbClr val="000000"/>
                        </a:solidFill>
                        <a:effectLst/>
                        <a:latin typeface="Calibri"/>
                      </a:endParaRPr>
                    </a:p>
                  </a:txBody>
                  <a:tcPr marL="9525" marR="9525" marT="952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600" b="0" i="0" u="none" strike="noStrike" dirty="0">
                        <a:solidFill>
                          <a:srgbClr val="000000"/>
                        </a:solidFill>
                        <a:effectLst/>
                        <a:latin typeface="Calibri"/>
                      </a:endParaRPr>
                    </a:p>
                  </a:txBody>
                  <a:tcPr marL="9525" marR="9525" marT="9524" marB="0" anchor="b">
                    <a:lnL>
                      <a:noFill/>
                    </a:lnL>
                    <a:lnR>
                      <a:noFill/>
                    </a:lnR>
                    <a:lnT>
                      <a:noFill/>
                    </a:lnT>
                    <a:lnB>
                      <a:noFill/>
                    </a:lnB>
                  </a:tcPr>
                </a:tc>
                <a:tc>
                  <a:txBody>
                    <a:bodyPr/>
                    <a:lstStyle/>
                    <a:p>
                      <a:pPr algn="l" fontAlgn="b"/>
                      <a:r>
                        <a:rPr lang="es-MX" sz="600" u="none" strike="noStrike" dirty="0">
                          <a:effectLst/>
                        </a:rPr>
                        <a:t> </a:t>
                      </a:r>
                      <a:endParaRPr lang="es-MX" sz="600" b="0" i="0" u="none" strike="noStrike" dirty="0">
                        <a:solidFill>
                          <a:srgbClr val="000000"/>
                        </a:solidFill>
                        <a:effectLst/>
                        <a:latin typeface="Calibri"/>
                      </a:endParaRPr>
                    </a:p>
                  </a:txBody>
                  <a:tcPr marL="9525" marR="9525" marT="9524"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s-MX" sz="600" b="0" i="0" u="none" strike="noStrike" dirty="0">
                        <a:solidFill>
                          <a:srgbClr val="000000"/>
                        </a:solidFill>
                        <a:effectLst/>
                        <a:latin typeface="Calibri"/>
                      </a:endParaRPr>
                    </a:p>
                  </a:txBody>
                  <a:tcPr marL="9525" marR="9525" marT="952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600" b="0" i="0" u="none" strike="noStrike" dirty="0">
                        <a:solidFill>
                          <a:srgbClr val="000000"/>
                        </a:solidFill>
                        <a:effectLst/>
                        <a:latin typeface="Calibri"/>
                      </a:endParaRPr>
                    </a:p>
                  </a:txBody>
                  <a:tcPr marL="9525" marR="9525" marT="9524" marB="0" anchor="b">
                    <a:lnL>
                      <a:noFill/>
                    </a:lnL>
                    <a:lnR>
                      <a:noFill/>
                    </a:lnR>
                    <a:lnT>
                      <a:noFill/>
                    </a:lnT>
                    <a:lnB>
                      <a:noFill/>
                    </a:lnB>
                  </a:tcPr>
                </a:tc>
                <a:tc>
                  <a:txBody>
                    <a:bodyPr/>
                    <a:lstStyle/>
                    <a:p>
                      <a:pPr algn="l" fontAlgn="b"/>
                      <a:r>
                        <a:rPr lang="es-MX" sz="600" u="none" strike="noStrike" dirty="0">
                          <a:effectLst/>
                        </a:rPr>
                        <a:t> </a:t>
                      </a:r>
                      <a:endParaRPr lang="es-MX" sz="600" b="0" i="0" u="none" strike="noStrike" dirty="0">
                        <a:solidFill>
                          <a:srgbClr val="000000"/>
                        </a:solidFill>
                        <a:effectLst/>
                        <a:latin typeface="Calibri"/>
                      </a:endParaRPr>
                    </a:p>
                  </a:txBody>
                  <a:tcPr marL="9525" marR="9525" marT="9524"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s-MX" sz="600" b="0" i="0" u="none" strike="noStrike" dirty="0">
                        <a:solidFill>
                          <a:srgbClr val="000000"/>
                        </a:solidFill>
                        <a:effectLst/>
                        <a:latin typeface="Calibri"/>
                      </a:endParaRPr>
                    </a:p>
                  </a:txBody>
                  <a:tcPr marL="9525" marR="9525" marT="952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600" b="0" i="0" u="none" strike="noStrike" dirty="0">
                        <a:solidFill>
                          <a:srgbClr val="000000"/>
                        </a:solidFill>
                        <a:effectLst/>
                        <a:latin typeface="Calibri"/>
                      </a:endParaRPr>
                    </a:p>
                  </a:txBody>
                  <a:tcPr marL="9525" marR="9525" marT="9524" marB="0" anchor="b">
                    <a:lnL>
                      <a:noFill/>
                    </a:lnL>
                    <a:lnR>
                      <a:noFill/>
                    </a:lnR>
                    <a:lnT>
                      <a:noFill/>
                    </a:lnT>
                    <a:lnB>
                      <a:noFill/>
                    </a:lnB>
                  </a:tcPr>
                </a:tc>
                <a:tc>
                  <a:txBody>
                    <a:bodyPr/>
                    <a:lstStyle/>
                    <a:p>
                      <a:pPr algn="l" fontAlgn="b"/>
                      <a:r>
                        <a:rPr lang="es-MX" sz="600" u="none" strike="noStrike" dirty="0">
                          <a:effectLst/>
                        </a:rPr>
                        <a:t> </a:t>
                      </a:r>
                      <a:endParaRPr lang="es-MX" sz="600" b="0" i="0" u="none" strike="noStrike" dirty="0">
                        <a:solidFill>
                          <a:srgbClr val="000000"/>
                        </a:solidFill>
                        <a:effectLst/>
                        <a:latin typeface="Calibri"/>
                      </a:endParaRPr>
                    </a:p>
                  </a:txBody>
                  <a:tcPr marL="9525" marR="9525" marT="9524" marB="0" anchor="b">
                    <a:lnL>
                      <a:noFill/>
                    </a:lnL>
                    <a:lnR w="6350" cap="flat" cmpd="sng" algn="ctr">
                      <a:solidFill>
                        <a:srgbClr val="000000"/>
                      </a:solidFill>
                      <a:prstDash val="solid"/>
                      <a:round/>
                      <a:headEnd type="none" w="med" len="med"/>
                      <a:tailEnd type="none" w="med" len="med"/>
                    </a:lnR>
                    <a:lnT>
                      <a:noFill/>
                    </a:lnT>
                    <a:lnB>
                      <a:noFill/>
                    </a:lnB>
                  </a:tcPr>
                </a:tc>
              </a:tr>
              <a:tr h="131927">
                <a:tc>
                  <a:txBody>
                    <a:bodyPr/>
                    <a:lstStyle/>
                    <a:p>
                      <a:pPr algn="l" fontAlgn="b"/>
                      <a:r>
                        <a:rPr lang="es-MX" sz="600" u="none" strike="noStrike" dirty="0">
                          <a:effectLst/>
                        </a:rPr>
                        <a:t> </a:t>
                      </a:r>
                      <a:endParaRPr lang="es-MX" sz="600" b="0" i="0" u="none" strike="noStrike" dirty="0">
                        <a:solidFill>
                          <a:srgbClr val="000000"/>
                        </a:solidFill>
                        <a:effectLst/>
                        <a:latin typeface="Calibri"/>
                      </a:endParaRPr>
                    </a:p>
                  </a:txBody>
                  <a:tcPr marL="9525" marR="9525" marT="95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l" fontAlgn="b"/>
                      <a:endParaRPr lang="es-MX" sz="600" b="0" i="0" u="none" strike="noStrike" dirty="0">
                        <a:solidFill>
                          <a:srgbClr val="000000"/>
                        </a:solidFill>
                        <a:effectLst/>
                        <a:latin typeface="Calibri"/>
                      </a:endParaRPr>
                    </a:p>
                  </a:txBody>
                  <a:tcPr marL="9525" marR="9525" marT="952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600" b="0" i="0" u="none" strike="noStrike" dirty="0">
                        <a:solidFill>
                          <a:srgbClr val="000000"/>
                        </a:solidFill>
                        <a:effectLst/>
                        <a:latin typeface="Calibri"/>
                      </a:endParaRPr>
                    </a:p>
                  </a:txBody>
                  <a:tcPr marL="9525" marR="9525" marT="9524" marB="0" anchor="b">
                    <a:lnL>
                      <a:noFill/>
                    </a:lnL>
                    <a:lnR>
                      <a:noFill/>
                    </a:lnR>
                    <a:lnT>
                      <a:noFill/>
                    </a:lnT>
                    <a:lnB>
                      <a:noFill/>
                    </a:lnB>
                  </a:tcPr>
                </a:tc>
                <a:tc>
                  <a:txBody>
                    <a:bodyPr/>
                    <a:lstStyle/>
                    <a:p>
                      <a:pPr algn="l" fontAlgn="b"/>
                      <a:r>
                        <a:rPr lang="es-MX" sz="600" u="none" strike="noStrike" dirty="0">
                          <a:effectLst/>
                        </a:rPr>
                        <a:t> </a:t>
                      </a:r>
                      <a:endParaRPr lang="es-MX" sz="600" b="0" i="0" u="none" strike="noStrike" dirty="0">
                        <a:solidFill>
                          <a:srgbClr val="000000"/>
                        </a:solidFill>
                        <a:effectLst/>
                        <a:latin typeface="Calibri"/>
                      </a:endParaRPr>
                    </a:p>
                  </a:txBody>
                  <a:tcPr marL="9525" marR="9525" marT="9524"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s-MX" sz="600" b="0" i="0" u="none" strike="noStrike" dirty="0">
                        <a:solidFill>
                          <a:srgbClr val="000000"/>
                        </a:solidFill>
                        <a:effectLst/>
                        <a:latin typeface="Calibri"/>
                      </a:endParaRPr>
                    </a:p>
                  </a:txBody>
                  <a:tcPr marL="9525" marR="9525" marT="952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600" b="0" i="0" u="none" strike="noStrike" dirty="0">
                        <a:solidFill>
                          <a:srgbClr val="000000"/>
                        </a:solidFill>
                        <a:effectLst/>
                        <a:latin typeface="Calibri"/>
                      </a:endParaRPr>
                    </a:p>
                  </a:txBody>
                  <a:tcPr marL="9525" marR="9525" marT="9524" marB="0" anchor="b">
                    <a:lnL>
                      <a:noFill/>
                    </a:lnL>
                    <a:lnR>
                      <a:noFill/>
                    </a:lnR>
                    <a:lnT>
                      <a:noFill/>
                    </a:lnT>
                    <a:lnB>
                      <a:noFill/>
                    </a:lnB>
                  </a:tcPr>
                </a:tc>
                <a:tc>
                  <a:txBody>
                    <a:bodyPr/>
                    <a:lstStyle/>
                    <a:p>
                      <a:pPr algn="l" fontAlgn="b"/>
                      <a:r>
                        <a:rPr lang="es-MX" sz="600" u="none" strike="noStrike" dirty="0">
                          <a:effectLst/>
                        </a:rPr>
                        <a:t> </a:t>
                      </a:r>
                      <a:endParaRPr lang="es-MX" sz="600" b="0" i="0" u="none" strike="noStrike" dirty="0">
                        <a:solidFill>
                          <a:srgbClr val="000000"/>
                        </a:solidFill>
                        <a:effectLst/>
                        <a:latin typeface="Calibri"/>
                      </a:endParaRPr>
                    </a:p>
                  </a:txBody>
                  <a:tcPr marL="9525" marR="9525" marT="9524"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s-MX" sz="600" b="0" i="0" u="none" strike="noStrike" dirty="0">
                        <a:solidFill>
                          <a:srgbClr val="000000"/>
                        </a:solidFill>
                        <a:effectLst/>
                        <a:latin typeface="Calibri"/>
                      </a:endParaRPr>
                    </a:p>
                  </a:txBody>
                  <a:tcPr marL="9525" marR="9525" marT="952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600" b="0" i="0" u="none" strike="noStrike" dirty="0">
                        <a:solidFill>
                          <a:srgbClr val="000000"/>
                        </a:solidFill>
                        <a:effectLst/>
                        <a:latin typeface="Calibri"/>
                      </a:endParaRPr>
                    </a:p>
                  </a:txBody>
                  <a:tcPr marL="9525" marR="9525" marT="9524" marB="0" anchor="b">
                    <a:lnL>
                      <a:noFill/>
                    </a:lnL>
                    <a:lnR>
                      <a:noFill/>
                    </a:lnR>
                    <a:lnT>
                      <a:noFill/>
                    </a:lnT>
                    <a:lnB>
                      <a:noFill/>
                    </a:lnB>
                  </a:tcPr>
                </a:tc>
                <a:tc>
                  <a:txBody>
                    <a:bodyPr/>
                    <a:lstStyle/>
                    <a:p>
                      <a:pPr algn="l" fontAlgn="b"/>
                      <a:r>
                        <a:rPr lang="es-MX" sz="600" u="none" strike="noStrike" dirty="0">
                          <a:effectLst/>
                        </a:rPr>
                        <a:t> </a:t>
                      </a:r>
                      <a:endParaRPr lang="es-MX" sz="600" b="0" i="0" u="none" strike="noStrike" dirty="0">
                        <a:solidFill>
                          <a:srgbClr val="000000"/>
                        </a:solidFill>
                        <a:effectLst/>
                        <a:latin typeface="Calibri"/>
                      </a:endParaRPr>
                    </a:p>
                  </a:txBody>
                  <a:tcPr marL="9525" marR="9525" marT="9524"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s-MX" sz="600" b="0" i="0" u="none" strike="noStrike" dirty="0">
                        <a:solidFill>
                          <a:srgbClr val="000000"/>
                        </a:solidFill>
                        <a:effectLst/>
                        <a:latin typeface="Calibri"/>
                      </a:endParaRPr>
                    </a:p>
                  </a:txBody>
                  <a:tcPr marL="9525" marR="9525" marT="952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600" b="0" i="0" u="none" strike="noStrike" dirty="0">
                        <a:solidFill>
                          <a:srgbClr val="000000"/>
                        </a:solidFill>
                        <a:effectLst/>
                        <a:latin typeface="Calibri"/>
                      </a:endParaRPr>
                    </a:p>
                  </a:txBody>
                  <a:tcPr marL="9525" marR="9525" marT="9524" marB="0" anchor="b">
                    <a:lnL>
                      <a:noFill/>
                    </a:lnL>
                    <a:lnR>
                      <a:noFill/>
                    </a:lnR>
                    <a:lnT>
                      <a:noFill/>
                    </a:lnT>
                    <a:lnB>
                      <a:noFill/>
                    </a:lnB>
                  </a:tcPr>
                </a:tc>
                <a:tc>
                  <a:txBody>
                    <a:bodyPr/>
                    <a:lstStyle/>
                    <a:p>
                      <a:pPr algn="l" fontAlgn="b"/>
                      <a:r>
                        <a:rPr lang="es-MX" sz="600" u="none" strike="noStrike" dirty="0">
                          <a:effectLst/>
                        </a:rPr>
                        <a:t> </a:t>
                      </a:r>
                      <a:endParaRPr lang="es-MX" sz="600" b="0" i="0" u="none" strike="noStrike" dirty="0">
                        <a:solidFill>
                          <a:srgbClr val="000000"/>
                        </a:solidFill>
                        <a:effectLst/>
                        <a:latin typeface="Calibri"/>
                      </a:endParaRPr>
                    </a:p>
                  </a:txBody>
                  <a:tcPr marL="9525" marR="9525" marT="9524" marB="0" anchor="b">
                    <a:lnL>
                      <a:noFill/>
                    </a:lnL>
                    <a:lnR w="6350" cap="flat" cmpd="sng" algn="ctr">
                      <a:solidFill>
                        <a:srgbClr val="000000"/>
                      </a:solidFill>
                      <a:prstDash val="solid"/>
                      <a:round/>
                      <a:headEnd type="none" w="med" len="med"/>
                      <a:tailEnd type="none" w="med" len="med"/>
                    </a:lnR>
                    <a:lnT>
                      <a:noFill/>
                    </a:lnT>
                    <a:lnB>
                      <a:noFill/>
                    </a:lnB>
                  </a:tcPr>
                </a:tc>
              </a:tr>
              <a:tr h="131927">
                <a:tc>
                  <a:txBody>
                    <a:bodyPr/>
                    <a:lstStyle/>
                    <a:p>
                      <a:pPr algn="l" fontAlgn="b"/>
                      <a:r>
                        <a:rPr lang="es-MX" sz="600" u="none" strike="noStrike" dirty="0">
                          <a:effectLst/>
                        </a:rPr>
                        <a:t> </a:t>
                      </a:r>
                      <a:endParaRPr lang="es-MX" sz="600" b="0" i="0" u="none" strike="noStrike" dirty="0">
                        <a:solidFill>
                          <a:srgbClr val="000000"/>
                        </a:solidFill>
                        <a:effectLst/>
                        <a:latin typeface="Calibri"/>
                      </a:endParaRPr>
                    </a:p>
                  </a:txBody>
                  <a:tcPr marL="9525" marR="9525" marT="95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l" fontAlgn="b"/>
                      <a:endParaRPr lang="es-MX" sz="600" b="0" i="0" u="none" strike="noStrike" dirty="0">
                        <a:solidFill>
                          <a:srgbClr val="000000"/>
                        </a:solidFill>
                        <a:effectLst/>
                        <a:latin typeface="Calibri"/>
                      </a:endParaRPr>
                    </a:p>
                  </a:txBody>
                  <a:tcPr marL="9525" marR="9525" marT="952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600" b="0" i="0" u="none" strike="noStrike" dirty="0">
                        <a:solidFill>
                          <a:srgbClr val="000000"/>
                        </a:solidFill>
                        <a:effectLst/>
                        <a:latin typeface="Calibri"/>
                      </a:endParaRPr>
                    </a:p>
                  </a:txBody>
                  <a:tcPr marL="9525" marR="9525" marT="9524" marB="0" anchor="b">
                    <a:lnL>
                      <a:noFill/>
                    </a:lnL>
                    <a:lnR>
                      <a:noFill/>
                    </a:lnR>
                    <a:lnT>
                      <a:noFill/>
                    </a:lnT>
                    <a:lnB>
                      <a:noFill/>
                    </a:lnB>
                  </a:tcPr>
                </a:tc>
                <a:tc>
                  <a:txBody>
                    <a:bodyPr/>
                    <a:lstStyle/>
                    <a:p>
                      <a:pPr algn="l" fontAlgn="b"/>
                      <a:r>
                        <a:rPr lang="es-MX" sz="600" u="none" strike="noStrike" dirty="0">
                          <a:effectLst/>
                        </a:rPr>
                        <a:t> </a:t>
                      </a:r>
                      <a:endParaRPr lang="es-MX" sz="600" b="0" i="0" u="none" strike="noStrike" dirty="0">
                        <a:solidFill>
                          <a:srgbClr val="000000"/>
                        </a:solidFill>
                        <a:effectLst/>
                        <a:latin typeface="Calibri"/>
                      </a:endParaRPr>
                    </a:p>
                  </a:txBody>
                  <a:tcPr marL="9525" marR="9525" marT="9524"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s-MX" sz="600" b="0" i="0" u="none" strike="noStrike" dirty="0">
                        <a:solidFill>
                          <a:srgbClr val="000000"/>
                        </a:solidFill>
                        <a:effectLst/>
                        <a:latin typeface="Calibri"/>
                      </a:endParaRPr>
                    </a:p>
                  </a:txBody>
                  <a:tcPr marL="9525" marR="9525" marT="952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600" b="0" i="0" u="none" strike="noStrike" dirty="0">
                        <a:solidFill>
                          <a:srgbClr val="000000"/>
                        </a:solidFill>
                        <a:effectLst/>
                        <a:latin typeface="Calibri"/>
                      </a:endParaRPr>
                    </a:p>
                  </a:txBody>
                  <a:tcPr marL="9525" marR="9525" marT="9524" marB="0" anchor="b">
                    <a:lnL>
                      <a:noFill/>
                    </a:lnL>
                    <a:lnR>
                      <a:noFill/>
                    </a:lnR>
                    <a:lnT>
                      <a:noFill/>
                    </a:lnT>
                    <a:lnB>
                      <a:noFill/>
                    </a:lnB>
                  </a:tcPr>
                </a:tc>
                <a:tc>
                  <a:txBody>
                    <a:bodyPr/>
                    <a:lstStyle/>
                    <a:p>
                      <a:pPr algn="l" fontAlgn="b"/>
                      <a:r>
                        <a:rPr lang="es-MX" sz="600" u="none" strike="noStrike" dirty="0">
                          <a:effectLst/>
                        </a:rPr>
                        <a:t> </a:t>
                      </a:r>
                      <a:endParaRPr lang="es-MX" sz="600" b="0" i="0" u="none" strike="noStrike" dirty="0">
                        <a:solidFill>
                          <a:srgbClr val="000000"/>
                        </a:solidFill>
                        <a:effectLst/>
                        <a:latin typeface="Calibri"/>
                      </a:endParaRPr>
                    </a:p>
                  </a:txBody>
                  <a:tcPr marL="9525" marR="9525" marT="9524"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s-MX" sz="600" b="0" i="0" u="none" strike="noStrike" dirty="0">
                        <a:solidFill>
                          <a:srgbClr val="000000"/>
                        </a:solidFill>
                        <a:effectLst/>
                        <a:latin typeface="Calibri"/>
                      </a:endParaRPr>
                    </a:p>
                  </a:txBody>
                  <a:tcPr marL="9525" marR="9525" marT="952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600" b="0" i="0" u="none" strike="noStrike" dirty="0">
                        <a:solidFill>
                          <a:srgbClr val="000000"/>
                        </a:solidFill>
                        <a:effectLst/>
                        <a:latin typeface="Calibri"/>
                      </a:endParaRPr>
                    </a:p>
                  </a:txBody>
                  <a:tcPr marL="9525" marR="9525" marT="9524" marB="0" anchor="b">
                    <a:lnL>
                      <a:noFill/>
                    </a:lnL>
                    <a:lnR>
                      <a:noFill/>
                    </a:lnR>
                    <a:lnT>
                      <a:noFill/>
                    </a:lnT>
                    <a:lnB>
                      <a:noFill/>
                    </a:lnB>
                  </a:tcPr>
                </a:tc>
                <a:tc>
                  <a:txBody>
                    <a:bodyPr/>
                    <a:lstStyle/>
                    <a:p>
                      <a:pPr algn="l" fontAlgn="b"/>
                      <a:r>
                        <a:rPr lang="es-MX" sz="600" u="none" strike="noStrike" dirty="0">
                          <a:effectLst/>
                        </a:rPr>
                        <a:t> </a:t>
                      </a:r>
                      <a:endParaRPr lang="es-MX" sz="600" b="0" i="0" u="none" strike="noStrike" dirty="0">
                        <a:solidFill>
                          <a:srgbClr val="000000"/>
                        </a:solidFill>
                        <a:effectLst/>
                        <a:latin typeface="Calibri"/>
                      </a:endParaRPr>
                    </a:p>
                  </a:txBody>
                  <a:tcPr marL="9525" marR="9525" marT="9524"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s-MX" sz="600" b="0" i="0" u="none" strike="noStrike" dirty="0">
                        <a:solidFill>
                          <a:srgbClr val="000000"/>
                        </a:solidFill>
                        <a:effectLst/>
                        <a:latin typeface="Calibri"/>
                      </a:endParaRPr>
                    </a:p>
                  </a:txBody>
                  <a:tcPr marL="9525" marR="9525" marT="952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600" b="0" i="0" u="none" strike="noStrike" dirty="0">
                        <a:solidFill>
                          <a:srgbClr val="000000"/>
                        </a:solidFill>
                        <a:effectLst/>
                        <a:latin typeface="Calibri"/>
                      </a:endParaRPr>
                    </a:p>
                  </a:txBody>
                  <a:tcPr marL="9525" marR="9525" marT="9524" marB="0" anchor="b">
                    <a:lnL>
                      <a:noFill/>
                    </a:lnL>
                    <a:lnR>
                      <a:noFill/>
                    </a:lnR>
                    <a:lnT>
                      <a:noFill/>
                    </a:lnT>
                    <a:lnB>
                      <a:noFill/>
                    </a:lnB>
                  </a:tcPr>
                </a:tc>
                <a:tc>
                  <a:txBody>
                    <a:bodyPr/>
                    <a:lstStyle/>
                    <a:p>
                      <a:pPr algn="l" fontAlgn="b"/>
                      <a:r>
                        <a:rPr lang="es-MX" sz="600" u="none" strike="noStrike" dirty="0">
                          <a:effectLst/>
                        </a:rPr>
                        <a:t> </a:t>
                      </a:r>
                      <a:endParaRPr lang="es-MX" sz="600" b="0" i="0" u="none" strike="noStrike" dirty="0">
                        <a:solidFill>
                          <a:srgbClr val="000000"/>
                        </a:solidFill>
                        <a:effectLst/>
                        <a:latin typeface="Calibri"/>
                      </a:endParaRPr>
                    </a:p>
                  </a:txBody>
                  <a:tcPr marL="9525" marR="9525" marT="9524" marB="0" anchor="b">
                    <a:lnL>
                      <a:noFill/>
                    </a:lnL>
                    <a:lnR w="6350" cap="flat" cmpd="sng" algn="ctr">
                      <a:solidFill>
                        <a:srgbClr val="000000"/>
                      </a:solidFill>
                      <a:prstDash val="solid"/>
                      <a:round/>
                      <a:headEnd type="none" w="med" len="med"/>
                      <a:tailEnd type="none" w="med" len="med"/>
                    </a:lnR>
                    <a:lnT>
                      <a:noFill/>
                    </a:lnT>
                    <a:lnB>
                      <a:noFill/>
                    </a:lnB>
                  </a:tcPr>
                </a:tc>
              </a:tr>
              <a:tr h="131927">
                <a:tc>
                  <a:txBody>
                    <a:bodyPr/>
                    <a:lstStyle/>
                    <a:p>
                      <a:pPr algn="l" fontAlgn="b"/>
                      <a:r>
                        <a:rPr lang="es-MX" sz="600" u="none" strike="noStrike" dirty="0">
                          <a:effectLst/>
                        </a:rPr>
                        <a:t> </a:t>
                      </a:r>
                      <a:endParaRPr lang="es-MX" sz="600" b="0" i="0" u="none" strike="noStrike" dirty="0">
                        <a:solidFill>
                          <a:srgbClr val="000000"/>
                        </a:solidFill>
                        <a:effectLst/>
                        <a:latin typeface="Calibri"/>
                      </a:endParaRPr>
                    </a:p>
                  </a:txBody>
                  <a:tcPr marL="9525" marR="9525" marT="95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l" fontAlgn="b"/>
                      <a:endParaRPr lang="es-MX" sz="600" b="0" i="0" u="none" strike="noStrike" dirty="0">
                        <a:solidFill>
                          <a:srgbClr val="000000"/>
                        </a:solidFill>
                        <a:effectLst/>
                        <a:latin typeface="Calibri"/>
                      </a:endParaRPr>
                    </a:p>
                  </a:txBody>
                  <a:tcPr marL="9525" marR="9525" marT="952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600" b="0" i="0" u="none" strike="noStrike" dirty="0">
                        <a:solidFill>
                          <a:srgbClr val="000000"/>
                        </a:solidFill>
                        <a:effectLst/>
                        <a:latin typeface="Calibri"/>
                      </a:endParaRPr>
                    </a:p>
                  </a:txBody>
                  <a:tcPr marL="9525" marR="9525" marT="9524" marB="0" anchor="b">
                    <a:lnL>
                      <a:noFill/>
                    </a:lnL>
                    <a:lnR>
                      <a:noFill/>
                    </a:lnR>
                    <a:lnT>
                      <a:noFill/>
                    </a:lnT>
                    <a:lnB>
                      <a:noFill/>
                    </a:lnB>
                  </a:tcPr>
                </a:tc>
                <a:tc>
                  <a:txBody>
                    <a:bodyPr/>
                    <a:lstStyle/>
                    <a:p>
                      <a:pPr algn="l" fontAlgn="b"/>
                      <a:r>
                        <a:rPr lang="es-MX" sz="600" u="none" strike="noStrike" dirty="0">
                          <a:effectLst/>
                        </a:rPr>
                        <a:t> </a:t>
                      </a:r>
                      <a:endParaRPr lang="es-MX" sz="600" b="0" i="0" u="none" strike="noStrike" dirty="0">
                        <a:solidFill>
                          <a:srgbClr val="000000"/>
                        </a:solidFill>
                        <a:effectLst/>
                        <a:latin typeface="Calibri"/>
                      </a:endParaRPr>
                    </a:p>
                  </a:txBody>
                  <a:tcPr marL="9525" marR="9525" marT="9524"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s-MX" sz="600" b="0" i="0" u="none" strike="noStrike" dirty="0">
                        <a:solidFill>
                          <a:srgbClr val="000000"/>
                        </a:solidFill>
                        <a:effectLst/>
                        <a:latin typeface="Calibri"/>
                      </a:endParaRPr>
                    </a:p>
                  </a:txBody>
                  <a:tcPr marL="9525" marR="9525" marT="952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600" b="0" i="0" u="none" strike="noStrike" dirty="0">
                        <a:solidFill>
                          <a:srgbClr val="000000"/>
                        </a:solidFill>
                        <a:effectLst/>
                        <a:latin typeface="Calibri"/>
                      </a:endParaRPr>
                    </a:p>
                  </a:txBody>
                  <a:tcPr marL="9525" marR="9525" marT="9524" marB="0" anchor="b">
                    <a:lnL>
                      <a:noFill/>
                    </a:lnL>
                    <a:lnR>
                      <a:noFill/>
                    </a:lnR>
                    <a:lnT>
                      <a:noFill/>
                    </a:lnT>
                    <a:lnB>
                      <a:noFill/>
                    </a:lnB>
                  </a:tcPr>
                </a:tc>
                <a:tc>
                  <a:txBody>
                    <a:bodyPr/>
                    <a:lstStyle/>
                    <a:p>
                      <a:pPr algn="l" fontAlgn="b"/>
                      <a:r>
                        <a:rPr lang="es-MX" sz="600" u="none" strike="noStrike" dirty="0">
                          <a:effectLst/>
                        </a:rPr>
                        <a:t> </a:t>
                      </a:r>
                      <a:endParaRPr lang="es-MX" sz="600" b="0" i="0" u="none" strike="noStrike" dirty="0">
                        <a:solidFill>
                          <a:srgbClr val="000000"/>
                        </a:solidFill>
                        <a:effectLst/>
                        <a:latin typeface="Calibri"/>
                      </a:endParaRPr>
                    </a:p>
                  </a:txBody>
                  <a:tcPr marL="9525" marR="9525" marT="9524"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s-MX" sz="600" b="0" i="0" u="none" strike="noStrike" dirty="0">
                        <a:solidFill>
                          <a:srgbClr val="000000"/>
                        </a:solidFill>
                        <a:effectLst/>
                        <a:latin typeface="Calibri"/>
                      </a:endParaRPr>
                    </a:p>
                  </a:txBody>
                  <a:tcPr marL="9525" marR="9525" marT="952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600" b="0" i="0" u="none" strike="noStrike" dirty="0">
                        <a:solidFill>
                          <a:srgbClr val="000000"/>
                        </a:solidFill>
                        <a:effectLst/>
                        <a:latin typeface="Calibri"/>
                      </a:endParaRPr>
                    </a:p>
                  </a:txBody>
                  <a:tcPr marL="9525" marR="9525" marT="9524" marB="0" anchor="b">
                    <a:lnL>
                      <a:noFill/>
                    </a:lnL>
                    <a:lnR>
                      <a:noFill/>
                    </a:lnR>
                    <a:lnT>
                      <a:noFill/>
                    </a:lnT>
                    <a:lnB>
                      <a:noFill/>
                    </a:lnB>
                  </a:tcPr>
                </a:tc>
                <a:tc>
                  <a:txBody>
                    <a:bodyPr/>
                    <a:lstStyle/>
                    <a:p>
                      <a:pPr algn="l" fontAlgn="b"/>
                      <a:r>
                        <a:rPr lang="es-MX" sz="600" u="none" strike="noStrike" dirty="0">
                          <a:effectLst/>
                        </a:rPr>
                        <a:t> </a:t>
                      </a:r>
                      <a:endParaRPr lang="es-MX" sz="600" b="0" i="0" u="none" strike="noStrike" dirty="0">
                        <a:solidFill>
                          <a:srgbClr val="000000"/>
                        </a:solidFill>
                        <a:effectLst/>
                        <a:latin typeface="Calibri"/>
                      </a:endParaRPr>
                    </a:p>
                  </a:txBody>
                  <a:tcPr marL="9525" marR="9525" marT="9524"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s-MX" sz="600" b="0" i="0" u="none" strike="noStrike" dirty="0">
                        <a:solidFill>
                          <a:srgbClr val="000000"/>
                        </a:solidFill>
                        <a:effectLst/>
                        <a:latin typeface="Calibri"/>
                      </a:endParaRPr>
                    </a:p>
                  </a:txBody>
                  <a:tcPr marL="9525" marR="9525" marT="952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600" b="0" i="0" u="none" strike="noStrike" dirty="0">
                        <a:solidFill>
                          <a:srgbClr val="000000"/>
                        </a:solidFill>
                        <a:effectLst/>
                        <a:latin typeface="Calibri"/>
                      </a:endParaRPr>
                    </a:p>
                  </a:txBody>
                  <a:tcPr marL="9525" marR="9525" marT="9524" marB="0" anchor="b">
                    <a:lnL>
                      <a:noFill/>
                    </a:lnL>
                    <a:lnR>
                      <a:noFill/>
                    </a:lnR>
                    <a:lnT>
                      <a:noFill/>
                    </a:lnT>
                    <a:lnB>
                      <a:noFill/>
                    </a:lnB>
                  </a:tcPr>
                </a:tc>
                <a:tc>
                  <a:txBody>
                    <a:bodyPr/>
                    <a:lstStyle/>
                    <a:p>
                      <a:pPr algn="l" fontAlgn="b"/>
                      <a:r>
                        <a:rPr lang="es-MX" sz="600" u="none" strike="noStrike" dirty="0">
                          <a:effectLst/>
                        </a:rPr>
                        <a:t> </a:t>
                      </a:r>
                      <a:endParaRPr lang="es-MX" sz="600" b="0" i="0" u="none" strike="noStrike" dirty="0">
                        <a:solidFill>
                          <a:srgbClr val="000000"/>
                        </a:solidFill>
                        <a:effectLst/>
                        <a:latin typeface="Calibri"/>
                      </a:endParaRPr>
                    </a:p>
                  </a:txBody>
                  <a:tcPr marL="9525" marR="9525" marT="9524" marB="0" anchor="b">
                    <a:lnL>
                      <a:noFill/>
                    </a:lnL>
                    <a:lnR w="6350" cap="flat" cmpd="sng" algn="ctr">
                      <a:solidFill>
                        <a:srgbClr val="000000"/>
                      </a:solidFill>
                      <a:prstDash val="solid"/>
                      <a:round/>
                      <a:headEnd type="none" w="med" len="med"/>
                      <a:tailEnd type="none" w="med" len="med"/>
                    </a:lnR>
                    <a:lnT>
                      <a:noFill/>
                    </a:lnT>
                    <a:lnB>
                      <a:noFill/>
                    </a:lnB>
                  </a:tcPr>
                </a:tc>
              </a:tr>
              <a:tr h="131927">
                <a:tc>
                  <a:txBody>
                    <a:bodyPr/>
                    <a:lstStyle/>
                    <a:p>
                      <a:pPr algn="l" fontAlgn="b"/>
                      <a:r>
                        <a:rPr lang="es-MX" sz="600" u="none" strike="noStrike" dirty="0">
                          <a:effectLst/>
                        </a:rPr>
                        <a:t> </a:t>
                      </a:r>
                      <a:endParaRPr lang="es-MX" sz="600" b="0" i="0" u="none" strike="noStrike" dirty="0">
                        <a:solidFill>
                          <a:srgbClr val="000000"/>
                        </a:solidFill>
                        <a:effectLst/>
                        <a:latin typeface="Calibri"/>
                      </a:endParaRPr>
                    </a:p>
                  </a:txBody>
                  <a:tcPr marL="9525" marR="9525" marT="95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l" fontAlgn="b"/>
                      <a:endParaRPr lang="es-MX" sz="600" b="0" i="0" u="none" strike="noStrike" dirty="0">
                        <a:solidFill>
                          <a:srgbClr val="000000"/>
                        </a:solidFill>
                        <a:effectLst/>
                        <a:latin typeface="Calibri"/>
                      </a:endParaRPr>
                    </a:p>
                  </a:txBody>
                  <a:tcPr marL="9525" marR="9525" marT="952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600" b="0" i="0" u="none" strike="noStrike" dirty="0">
                        <a:solidFill>
                          <a:srgbClr val="000000"/>
                        </a:solidFill>
                        <a:effectLst/>
                        <a:latin typeface="Calibri"/>
                      </a:endParaRPr>
                    </a:p>
                  </a:txBody>
                  <a:tcPr marL="9525" marR="9525" marT="9524" marB="0" anchor="b">
                    <a:lnL>
                      <a:noFill/>
                    </a:lnL>
                    <a:lnR>
                      <a:noFill/>
                    </a:lnR>
                    <a:lnT>
                      <a:noFill/>
                    </a:lnT>
                    <a:lnB>
                      <a:noFill/>
                    </a:lnB>
                  </a:tcPr>
                </a:tc>
                <a:tc>
                  <a:txBody>
                    <a:bodyPr/>
                    <a:lstStyle/>
                    <a:p>
                      <a:pPr algn="l" fontAlgn="b"/>
                      <a:r>
                        <a:rPr lang="es-MX" sz="600" u="none" strike="noStrike" dirty="0">
                          <a:effectLst/>
                        </a:rPr>
                        <a:t> </a:t>
                      </a:r>
                      <a:endParaRPr lang="es-MX" sz="600" b="0" i="0" u="none" strike="noStrike" dirty="0">
                        <a:solidFill>
                          <a:srgbClr val="000000"/>
                        </a:solidFill>
                        <a:effectLst/>
                        <a:latin typeface="Calibri"/>
                      </a:endParaRPr>
                    </a:p>
                  </a:txBody>
                  <a:tcPr marL="9525" marR="9525" marT="9524"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s-MX" sz="600" b="0" i="0" u="none" strike="noStrike" dirty="0">
                        <a:solidFill>
                          <a:srgbClr val="000000"/>
                        </a:solidFill>
                        <a:effectLst/>
                        <a:latin typeface="Calibri"/>
                      </a:endParaRPr>
                    </a:p>
                  </a:txBody>
                  <a:tcPr marL="9525" marR="9525" marT="952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600" b="0" i="0" u="none" strike="noStrike" dirty="0">
                        <a:solidFill>
                          <a:srgbClr val="000000"/>
                        </a:solidFill>
                        <a:effectLst/>
                        <a:latin typeface="Calibri"/>
                      </a:endParaRPr>
                    </a:p>
                  </a:txBody>
                  <a:tcPr marL="9525" marR="9525" marT="9524" marB="0" anchor="b">
                    <a:lnL>
                      <a:noFill/>
                    </a:lnL>
                    <a:lnR>
                      <a:noFill/>
                    </a:lnR>
                    <a:lnT>
                      <a:noFill/>
                    </a:lnT>
                    <a:lnB>
                      <a:noFill/>
                    </a:lnB>
                  </a:tcPr>
                </a:tc>
                <a:tc>
                  <a:txBody>
                    <a:bodyPr/>
                    <a:lstStyle/>
                    <a:p>
                      <a:pPr algn="l" fontAlgn="b"/>
                      <a:r>
                        <a:rPr lang="es-MX" sz="600" u="none" strike="noStrike" dirty="0">
                          <a:effectLst/>
                        </a:rPr>
                        <a:t> </a:t>
                      </a:r>
                      <a:endParaRPr lang="es-MX" sz="600" b="0" i="0" u="none" strike="noStrike" dirty="0">
                        <a:solidFill>
                          <a:srgbClr val="000000"/>
                        </a:solidFill>
                        <a:effectLst/>
                        <a:latin typeface="Calibri"/>
                      </a:endParaRPr>
                    </a:p>
                  </a:txBody>
                  <a:tcPr marL="9525" marR="9525" marT="9524"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s-MX" sz="600" b="0" i="0" u="none" strike="noStrike" dirty="0">
                        <a:solidFill>
                          <a:srgbClr val="000000"/>
                        </a:solidFill>
                        <a:effectLst/>
                        <a:latin typeface="Calibri"/>
                      </a:endParaRPr>
                    </a:p>
                  </a:txBody>
                  <a:tcPr marL="9525" marR="9525" marT="952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600" b="0" i="0" u="none" strike="noStrike" dirty="0">
                        <a:solidFill>
                          <a:srgbClr val="000000"/>
                        </a:solidFill>
                        <a:effectLst/>
                        <a:latin typeface="Calibri"/>
                      </a:endParaRPr>
                    </a:p>
                  </a:txBody>
                  <a:tcPr marL="9525" marR="9525" marT="9524" marB="0" anchor="b">
                    <a:lnL>
                      <a:noFill/>
                    </a:lnL>
                    <a:lnR>
                      <a:noFill/>
                    </a:lnR>
                    <a:lnT>
                      <a:noFill/>
                    </a:lnT>
                    <a:lnB>
                      <a:noFill/>
                    </a:lnB>
                  </a:tcPr>
                </a:tc>
                <a:tc>
                  <a:txBody>
                    <a:bodyPr/>
                    <a:lstStyle/>
                    <a:p>
                      <a:pPr algn="l" fontAlgn="b"/>
                      <a:r>
                        <a:rPr lang="es-MX" sz="600" u="none" strike="noStrike" dirty="0">
                          <a:effectLst/>
                        </a:rPr>
                        <a:t> </a:t>
                      </a:r>
                      <a:endParaRPr lang="es-MX" sz="600" b="0" i="0" u="none" strike="noStrike" dirty="0">
                        <a:solidFill>
                          <a:srgbClr val="000000"/>
                        </a:solidFill>
                        <a:effectLst/>
                        <a:latin typeface="Calibri"/>
                      </a:endParaRPr>
                    </a:p>
                  </a:txBody>
                  <a:tcPr marL="9525" marR="9525" marT="9524"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s-MX" sz="600" b="0" i="0" u="none" strike="noStrike" dirty="0">
                        <a:solidFill>
                          <a:srgbClr val="000000"/>
                        </a:solidFill>
                        <a:effectLst/>
                        <a:latin typeface="Calibri"/>
                      </a:endParaRPr>
                    </a:p>
                  </a:txBody>
                  <a:tcPr marL="9525" marR="9525" marT="952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600" b="0" i="0" u="none" strike="noStrike" dirty="0">
                        <a:solidFill>
                          <a:srgbClr val="000000"/>
                        </a:solidFill>
                        <a:effectLst/>
                        <a:latin typeface="Calibri"/>
                      </a:endParaRPr>
                    </a:p>
                  </a:txBody>
                  <a:tcPr marL="9525" marR="9525" marT="9524" marB="0" anchor="b">
                    <a:lnL>
                      <a:noFill/>
                    </a:lnL>
                    <a:lnR>
                      <a:noFill/>
                    </a:lnR>
                    <a:lnT>
                      <a:noFill/>
                    </a:lnT>
                    <a:lnB>
                      <a:noFill/>
                    </a:lnB>
                  </a:tcPr>
                </a:tc>
                <a:tc>
                  <a:txBody>
                    <a:bodyPr/>
                    <a:lstStyle/>
                    <a:p>
                      <a:pPr algn="l" fontAlgn="b"/>
                      <a:r>
                        <a:rPr lang="es-MX" sz="600" u="none" strike="noStrike" dirty="0">
                          <a:effectLst/>
                        </a:rPr>
                        <a:t> </a:t>
                      </a:r>
                      <a:endParaRPr lang="es-MX" sz="600" b="0" i="0" u="none" strike="noStrike" dirty="0">
                        <a:solidFill>
                          <a:srgbClr val="000000"/>
                        </a:solidFill>
                        <a:effectLst/>
                        <a:latin typeface="Calibri"/>
                      </a:endParaRPr>
                    </a:p>
                  </a:txBody>
                  <a:tcPr marL="9525" marR="9525" marT="9524" marB="0" anchor="b">
                    <a:lnL>
                      <a:noFill/>
                    </a:lnL>
                    <a:lnR w="6350" cap="flat" cmpd="sng" algn="ctr">
                      <a:solidFill>
                        <a:srgbClr val="000000"/>
                      </a:solidFill>
                      <a:prstDash val="solid"/>
                      <a:round/>
                      <a:headEnd type="none" w="med" len="med"/>
                      <a:tailEnd type="none" w="med" len="med"/>
                    </a:lnR>
                    <a:lnT>
                      <a:noFill/>
                    </a:lnT>
                    <a:lnB>
                      <a:noFill/>
                    </a:lnB>
                  </a:tcPr>
                </a:tc>
              </a:tr>
              <a:tr h="131927">
                <a:tc>
                  <a:txBody>
                    <a:bodyPr/>
                    <a:lstStyle/>
                    <a:p>
                      <a:pPr algn="l" fontAlgn="b"/>
                      <a:r>
                        <a:rPr lang="es-MX" sz="600" u="none" strike="noStrike" dirty="0">
                          <a:effectLst/>
                        </a:rPr>
                        <a:t> </a:t>
                      </a:r>
                      <a:endParaRPr lang="es-MX" sz="600" b="0" i="0" u="none" strike="noStrike" dirty="0">
                        <a:solidFill>
                          <a:srgbClr val="000000"/>
                        </a:solidFill>
                        <a:effectLst/>
                        <a:latin typeface="Calibri"/>
                      </a:endParaRPr>
                    </a:p>
                  </a:txBody>
                  <a:tcPr marL="9525" marR="9525" marT="95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l" fontAlgn="b"/>
                      <a:endParaRPr lang="es-MX" sz="600" b="0" i="0" u="none" strike="noStrike" dirty="0">
                        <a:solidFill>
                          <a:srgbClr val="000000"/>
                        </a:solidFill>
                        <a:effectLst/>
                        <a:latin typeface="Calibri"/>
                      </a:endParaRPr>
                    </a:p>
                  </a:txBody>
                  <a:tcPr marL="9525" marR="9525" marT="952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600" b="0" i="0" u="none" strike="noStrike" dirty="0">
                        <a:solidFill>
                          <a:srgbClr val="000000"/>
                        </a:solidFill>
                        <a:effectLst/>
                        <a:latin typeface="Calibri"/>
                      </a:endParaRPr>
                    </a:p>
                  </a:txBody>
                  <a:tcPr marL="9525" marR="9525" marT="9524" marB="0" anchor="b">
                    <a:lnL>
                      <a:noFill/>
                    </a:lnL>
                    <a:lnR>
                      <a:noFill/>
                    </a:lnR>
                    <a:lnT>
                      <a:noFill/>
                    </a:lnT>
                    <a:lnB>
                      <a:noFill/>
                    </a:lnB>
                  </a:tcPr>
                </a:tc>
                <a:tc>
                  <a:txBody>
                    <a:bodyPr/>
                    <a:lstStyle/>
                    <a:p>
                      <a:pPr algn="l" fontAlgn="b"/>
                      <a:r>
                        <a:rPr lang="es-MX" sz="600" u="none" strike="noStrike" dirty="0">
                          <a:effectLst/>
                        </a:rPr>
                        <a:t> </a:t>
                      </a:r>
                      <a:endParaRPr lang="es-MX" sz="600" b="0" i="0" u="none" strike="noStrike" dirty="0">
                        <a:solidFill>
                          <a:srgbClr val="000000"/>
                        </a:solidFill>
                        <a:effectLst/>
                        <a:latin typeface="Calibri"/>
                      </a:endParaRPr>
                    </a:p>
                  </a:txBody>
                  <a:tcPr marL="9525" marR="9525" marT="9524"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s-MX" sz="600" b="0" i="0" u="none" strike="noStrike" dirty="0">
                        <a:solidFill>
                          <a:srgbClr val="000000"/>
                        </a:solidFill>
                        <a:effectLst/>
                        <a:latin typeface="Calibri"/>
                      </a:endParaRPr>
                    </a:p>
                  </a:txBody>
                  <a:tcPr marL="9525" marR="9525" marT="952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600" b="0" i="0" u="none" strike="noStrike" dirty="0">
                        <a:solidFill>
                          <a:srgbClr val="000000"/>
                        </a:solidFill>
                        <a:effectLst/>
                        <a:latin typeface="Calibri"/>
                      </a:endParaRPr>
                    </a:p>
                  </a:txBody>
                  <a:tcPr marL="9525" marR="9525" marT="9524" marB="0" anchor="b">
                    <a:lnL>
                      <a:noFill/>
                    </a:lnL>
                    <a:lnR>
                      <a:noFill/>
                    </a:lnR>
                    <a:lnT>
                      <a:noFill/>
                    </a:lnT>
                    <a:lnB>
                      <a:noFill/>
                    </a:lnB>
                  </a:tcPr>
                </a:tc>
                <a:tc>
                  <a:txBody>
                    <a:bodyPr/>
                    <a:lstStyle/>
                    <a:p>
                      <a:pPr algn="l" fontAlgn="b"/>
                      <a:r>
                        <a:rPr lang="es-MX" sz="600" u="none" strike="noStrike" dirty="0">
                          <a:effectLst/>
                        </a:rPr>
                        <a:t> </a:t>
                      </a:r>
                      <a:endParaRPr lang="es-MX" sz="600" b="0" i="0" u="none" strike="noStrike" dirty="0">
                        <a:solidFill>
                          <a:srgbClr val="000000"/>
                        </a:solidFill>
                        <a:effectLst/>
                        <a:latin typeface="Calibri"/>
                      </a:endParaRPr>
                    </a:p>
                  </a:txBody>
                  <a:tcPr marL="9525" marR="9525" marT="9524"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s-MX" sz="600" b="0" i="0" u="none" strike="noStrike" dirty="0">
                        <a:solidFill>
                          <a:srgbClr val="000000"/>
                        </a:solidFill>
                        <a:effectLst/>
                        <a:latin typeface="Calibri"/>
                      </a:endParaRPr>
                    </a:p>
                  </a:txBody>
                  <a:tcPr marL="9525" marR="9525" marT="952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600" b="0" i="0" u="none" strike="noStrike" dirty="0">
                        <a:solidFill>
                          <a:srgbClr val="000000"/>
                        </a:solidFill>
                        <a:effectLst/>
                        <a:latin typeface="Calibri"/>
                      </a:endParaRPr>
                    </a:p>
                  </a:txBody>
                  <a:tcPr marL="9525" marR="9525" marT="9524" marB="0" anchor="b">
                    <a:lnL>
                      <a:noFill/>
                    </a:lnL>
                    <a:lnR>
                      <a:noFill/>
                    </a:lnR>
                    <a:lnT>
                      <a:noFill/>
                    </a:lnT>
                    <a:lnB>
                      <a:noFill/>
                    </a:lnB>
                  </a:tcPr>
                </a:tc>
                <a:tc>
                  <a:txBody>
                    <a:bodyPr/>
                    <a:lstStyle/>
                    <a:p>
                      <a:pPr algn="l" fontAlgn="b"/>
                      <a:r>
                        <a:rPr lang="es-MX" sz="600" u="none" strike="noStrike" dirty="0">
                          <a:effectLst/>
                        </a:rPr>
                        <a:t> </a:t>
                      </a:r>
                      <a:endParaRPr lang="es-MX" sz="600" b="0" i="0" u="none" strike="noStrike" dirty="0">
                        <a:solidFill>
                          <a:srgbClr val="000000"/>
                        </a:solidFill>
                        <a:effectLst/>
                        <a:latin typeface="Calibri"/>
                      </a:endParaRPr>
                    </a:p>
                  </a:txBody>
                  <a:tcPr marL="9525" marR="9525" marT="9524"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s-MX" sz="600" b="0" i="0" u="none" strike="noStrike" dirty="0">
                        <a:solidFill>
                          <a:srgbClr val="000000"/>
                        </a:solidFill>
                        <a:effectLst/>
                        <a:latin typeface="Calibri"/>
                      </a:endParaRPr>
                    </a:p>
                  </a:txBody>
                  <a:tcPr marL="9525" marR="9525" marT="952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600" b="0" i="0" u="none" strike="noStrike" dirty="0">
                        <a:solidFill>
                          <a:srgbClr val="000000"/>
                        </a:solidFill>
                        <a:effectLst/>
                        <a:latin typeface="Calibri"/>
                      </a:endParaRPr>
                    </a:p>
                  </a:txBody>
                  <a:tcPr marL="9525" marR="9525" marT="9524" marB="0" anchor="b">
                    <a:lnL>
                      <a:noFill/>
                    </a:lnL>
                    <a:lnR>
                      <a:noFill/>
                    </a:lnR>
                    <a:lnT>
                      <a:noFill/>
                    </a:lnT>
                    <a:lnB>
                      <a:noFill/>
                    </a:lnB>
                  </a:tcPr>
                </a:tc>
                <a:tc>
                  <a:txBody>
                    <a:bodyPr/>
                    <a:lstStyle/>
                    <a:p>
                      <a:pPr algn="l" fontAlgn="b"/>
                      <a:r>
                        <a:rPr lang="es-MX" sz="600" u="none" strike="noStrike" dirty="0">
                          <a:effectLst/>
                        </a:rPr>
                        <a:t> </a:t>
                      </a:r>
                      <a:endParaRPr lang="es-MX" sz="600" b="0" i="0" u="none" strike="noStrike" dirty="0">
                        <a:solidFill>
                          <a:srgbClr val="000000"/>
                        </a:solidFill>
                        <a:effectLst/>
                        <a:latin typeface="Calibri"/>
                      </a:endParaRPr>
                    </a:p>
                  </a:txBody>
                  <a:tcPr marL="9525" marR="9525" marT="9524" marB="0" anchor="b">
                    <a:lnL>
                      <a:noFill/>
                    </a:lnL>
                    <a:lnR w="6350" cap="flat" cmpd="sng" algn="ctr">
                      <a:solidFill>
                        <a:srgbClr val="000000"/>
                      </a:solidFill>
                      <a:prstDash val="solid"/>
                      <a:round/>
                      <a:headEnd type="none" w="med" len="med"/>
                      <a:tailEnd type="none" w="med" len="med"/>
                    </a:lnR>
                    <a:lnT>
                      <a:noFill/>
                    </a:lnT>
                    <a:lnB>
                      <a:noFill/>
                    </a:lnB>
                  </a:tcPr>
                </a:tc>
              </a:tr>
              <a:tr h="131927">
                <a:tc>
                  <a:txBody>
                    <a:bodyPr/>
                    <a:lstStyle/>
                    <a:p>
                      <a:pPr algn="l" fontAlgn="b"/>
                      <a:r>
                        <a:rPr lang="es-MX" sz="600" u="none" strike="noStrike" dirty="0">
                          <a:effectLst/>
                        </a:rPr>
                        <a:t> </a:t>
                      </a:r>
                      <a:endParaRPr lang="es-MX" sz="600" b="0" i="0" u="none" strike="noStrike" dirty="0">
                        <a:solidFill>
                          <a:srgbClr val="000000"/>
                        </a:solidFill>
                        <a:effectLst/>
                        <a:latin typeface="Calibri"/>
                      </a:endParaRPr>
                    </a:p>
                  </a:txBody>
                  <a:tcPr marL="9525" marR="9525" marT="95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l" fontAlgn="b"/>
                      <a:endParaRPr lang="es-MX" sz="600" b="0" i="0" u="none" strike="noStrike" dirty="0">
                        <a:solidFill>
                          <a:srgbClr val="000000"/>
                        </a:solidFill>
                        <a:effectLst/>
                        <a:latin typeface="Calibri"/>
                      </a:endParaRPr>
                    </a:p>
                  </a:txBody>
                  <a:tcPr marL="9525" marR="9525" marT="952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600" b="0" i="0" u="none" strike="noStrike" dirty="0">
                        <a:solidFill>
                          <a:srgbClr val="000000"/>
                        </a:solidFill>
                        <a:effectLst/>
                        <a:latin typeface="Calibri"/>
                      </a:endParaRPr>
                    </a:p>
                  </a:txBody>
                  <a:tcPr marL="9525" marR="9525" marT="9524" marB="0" anchor="b">
                    <a:lnL>
                      <a:noFill/>
                    </a:lnL>
                    <a:lnR>
                      <a:noFill/>
                    </a:lnR>
                    <a:lnT>
                      <a:noFill/>
                    </a:lnT>
                    <a:lnB>
                      <a:noFill/>
                    </a:lnB>
                  </a:tcPr>
                </a:tc>
                <a:tc>
                  <a:txBody>
                    <a:bodyPr/>
                    <a:lstStyle/>
                    <a:p>
                      <a:pPr algn="l" fontAlgn="b"/>
                      <a:r>
                        <a:rPr lang="es-MX" sz="600" u="none" strike="noStrike" dirty="0">
                          <a:effectLst/>
                        </a:rPr>
                        <a:t> </a:t>
                      </a:r>
                      <a:endParaRPr lang="es-MX" sz="600" b="0" i="0" u="none" strike="noStrike" dirty="0">
                        <a:solidFill>
                          <a:srgbClr val="000000"/>
                        </a:solidFill>
                        <a:effectLst/>
                        <a:latin typeface="Calibri"/>
                      </a:endParaRPr>
                    </a:p>
                  </a:txBody>
                  <a:tcPr marL="9525" marR="9525" marT="9524"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s-MX" sz="600" b="0" i="0" u="none" strike="noStrike" dirty="0">
                        <a:solidFill>
                          <a:srgbClr val="000000"/>
                        </a:solidFill>
                        <a:effectLst/>
                        <a:latin typeface="Calibri"/>
                      </a:endParaRPr>
                    </a:p>
                  </a:txBody>
                  <a:tcPr marL="9525" marR="9525" marT="952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600" b="0" i="0" u="none" strike="noStrike" dirty="0">
                        <a:solidFill>
                          <a:srgbClr val="000000"/>
                        </a:solidFill>
                        <a:effectLst/>
                        <a:latin typeface="Calibri"/>
                      </a:endParaRPr>
                    </a:p>
                  </a:txBody>
                  <a:tcPr marL="9525" marR="9525" marT="9524" marB="0" anchor="b">
                    <a:lnL>
                      <a:noFill/>
                    </a:lnL>
                    <a:lnR>
                      <a:noFill/>
                    </a:lnR>
                    <a:lnT>
                      <a:noFill/>
                    </a:lnT>
                    <a:lnB>
                      <a:noFill/>
                    </a:lnB>
                  </a:tcPr>
                </a:tc>
                <a:tc>
                  <a:txBody>
                    <a:bodyPr/>
                    <a:lstStyle/>
                    <a:p>
                      <a:pPr algn="l" fontAlgn="b"/>
                      <a:r>
                        <a:rPr lang="es-MX" sz="600" u="none" strike="noStrike" dirty="0">
                          <a:effectLst/>
                        </a:rPr>
                        <a:t> </a:t>
                      </a:r>
                      <a:endParaRPr lang="es-MX" sz="600" b="0" i="0" u="none" strike="noStrike" dirty="0">
                        <a:solidFill>
                          <a:srgbClr val="000000"/>
                        </a:solidFill>
                        <a:effectLst/>
                        <a:latin typeface="Calibri"/>
                      </a:endParaRPr>
                    </a:p>
                  </a:txBody>
                  <a:tcPr marL="9525" marR="9525" marT="9524"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s-MX" sz="600" b="0" i="0" u="none" strike="noStrike" dirty="0">
                        <a:solidFill>
                          <a:srgbClr val="000000"/>
                        </a:solidFill>
                        <a:effectLst/>
                        <a:latin typeface="Calibri"/>
                      </a:endParaRPr>
                    </a:p>
                  </a:txBody>
                  <a:tcPr marL="9525" marR="9525" marT="952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600" b="0" i="0" u="none" strike="noStrike" dirty="0">
                        <a:solidFill>
                          <a:srgbClr val="000000"/>
                        </a:solidFill>
                        <a:effectLst/>
                        <a:latin typeface="Calibri"/>
                      </a:endParaRPr>
                    </a:p>
                  </a:txBody>
                  <a:tcPr marL="9525" marR="9525" marT="9524" marB="0" anchor="b">
                    <a:lnL>
                      <a:noFill/>
                    </a:lnL>
                    <a:lnR>
                      <a:noFill/>
                    </a:lnR>
                    <a:lnT>
                      <a:noFill/>
                    </a:lnT>
                    <a:lnB>
                      <a:noFill/>
                    </a:lnB>
                  </a:tcPr>
                </a:tc>
                <a:tc>
                  <a:txBody>
                    <a:bodyPr/>
                    <a:lstStyle/>
                    <a:p>
                      <a:pPr algn="l" fontAlgn="b"/>
                      <a:r>
                        <a:rPr lang="es-MX" sz="600" u="none" strike="noStrike" dirty="0">
                          <a:effectLst/>
                        </a:rPr>
                        <a:t> </a:t>
                      </a:r>
                      <a:endParaRPr lang="es-MX" sz="600" b="0" i="0" u="none" strike="noStrike" dirty="0">
                        <a:solidFill>
                          <a:srgbClr val="000000"/>
                        </a:solidFill>
                        <a:effectLst/>
                        <a:latin typeface="Calibri"/>
                      </a:endParaRPr>
                    </a:p>
                  </a:txBody>
                  <a:tcPr marL="9525" marR="9525" marT="9524"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s-MX" sz="600" b="0" i="0" u="none" strike="noStrike" dirty="0">
                        <a:solidFill>
                          <a:srgbClr val="000000"/>
                        </a:solidFill>
                        <a:effectLst/>
                        <a:latin typeface="Calibri"/>
                      </a:endParaRPr>
                    </a:p>
                  </a:txBody>
                  <a:tcPr marL="9525" marR="9525" marT="952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600" b="0" i="0" u="none" strike="noStrike" dirty="0">
                        <a:solidFill>
                          <a:srgbClr val="000000"/>
                        </a:solidFill>
                        <a:effectLst/>
                        <a:latin typeface="Calibri"/>
                      </a:endParaRPr>
                    </a:p>
                  </a:txBody>
                  <a:tcPr marL="9525" marR="9525" marT="9524" marB="0" anchor="b">
                    <a:lnL>
                      <a:noFill/>
                    </a:lnL>
                    <a:lnR>
                      <a:noFill/>
                    </a:lnR>
                    <a:lnT>
                      <a:noFill/>
                    </a:lnT>
                    <a:lnB>
                      <a:noFill/>
                    </a:lnB>
                  </a:tcPr>
                </a:tc>
                <a:tc>
                  <a:txBody>
                    <a:bodyPr/>
                    <a:lstStyle/>
                    <a:p>
                      <a:pPr algn="l" fontAlgn="b"/>
                      <a:r>
                        <a:rPr lang="es-MX" sz="600" u="none" strike="noStrike" dirty="0">
                          <a:effectLst/>
                        </a:rPr>
                        <a:t> </a:t>
                      </a:r>
                      <a:endParaRPr lang="es-MX" sz="600" b="0" i="0" u="none" strike="noStrike" dirty="0">
                        <a:solidFill>
                          <a:srgbClr val="000000"/>
                        </a:solidFill>
                        <a:effectLst/>
                        <a:latin typeface="Calibri"/>
                      </a:endParaRPr>
                    </a:p>
                  </a:txBody>
                  <a:tcPr marL="9525" marR="9525" marT="9524" marB="0" anchor="b">
                    <a:lnL>
                      <a:noFill/>
                    </a:lnL>
                    <a:lnR w="6350" cap="flat" cmpd="sng" algn="ctr">
                      <a:solidFill>
                        <a:srgbClr val="000000"/>
                      </a:solidFill>
                      <a:prstDash val="solid"/>
                      <a:round/>
                      <a:headEnd type="none" w="med" len="med"/>
                      <a:tailEnd type="none" w="med" len="med"/>
                    </a:lnR>
                    <a:lnT>
                      <a:noFill/>
                    </a:lnT>
                    <a:lnB>
                      <a:noFill/>
                    </a:lnB>
                  </a:tcPr>
                </a:tc>
              </a:tr>
              <a:tr h="131927">
                <a:tc>
                  <a:txBody>
                    <a:bodyPr/>
                    <a:lstStyle/>
                    <a:p>
                      <a:pPr algn="l" fontAlgn="b"/>
                      <a:r>
                        <a:rPr lang="es-MX" sz="600" u="none" strike="noStrike" dirty="0">
                          <a:effectLst/>
                        </a:rPr>
                        <a:t> </a:t>
                      </a:r>
                      <a:endParaRPr lang="es-MX" sz="600" b="0" i="0" u="none" strike="noStrike" dirty="0">
                        <a:solidFill>
                          <a:srgbClr val="000000"/>
                        </a:solidFill>
                        <a:effectLst/>
                        <a:latin typeface="Calibri"/>
                      </a:endParaRPr>
                    </a:p>
                  </a:txBody>
                  <a:tcPr marL="9525" marR="9525" marT="95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l" fontAlgn="b"/>
                      <a:endParaRPr lang="es-MX" sz="600" b="0" i="0" u="none" strike="noStrike" dirty="0">
                        <a:solidFill>
                          <a:srgbClr val="000000"/>
                        </a:solidFill>
                        <a:effectLst/>
                        <a:latin typeface="Calibri"/>
                      </a:endParaRPr>
                    </a:p>
                  </a:txBody>
                  <a:tcPr marL="9525" marR="9525" marT="952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600" b="0" i="0" u="none" strike="noStrike" dirty="0">
                        <a:solidFill>
                          <a:srgbClr val="000000"/>
                        </a:solidFill>
                        <a:effectLst/>
                        <a:latin typeface="Calibri"/>
                      </a:endParaRPr>
                    </a:p>
                  </a:txBody>
                  <a:tcPr marL="9525" marR="9525" marT="9524" marB="0" anchor="b">
                    <a:lnL>
                      <a:noFill/>
                    </a:lnL>
                    <a:lnR>
                      <a:noFill/>
                    </a:lnR>
                    <a:lnT>
                      <a:noFill/>
                    </a:lnT>
                    <a:lnB>
                      <a:noFill/>
                    </a:lnB>
                  </a:tcPr>
                </a:tc>
                <a:tc>
                  <a:txBody>
                    <a:bodyPr/>
                    <a:lstStyle/>
                    <a:p>
                      <a:pPr algn="l" fontAlgn="b"/>
                      <a:r>
                        <a:rPr lang="es-MX" sz="600" u="none" strike="noStrike" dirty="0">
                          <a:effectLst/>
                        </a:rPr>
                        <a:t> </a:t>
                      </a:r>
                      <a:endParaRPr lang="es-MX" sz="600" b="0" i="0" u="none" strike="noStrike" dirty="0">
                        <a:solidFill>
                          <a:srgbClr val="000000"/>
                        </a:solidFill>
                        <a:effectLst/>
                        <a:latin typeface="Calibri"/>
                      </a:endParaRPr>
                    </a:p>
                  </a:txBody>
                  <a:tcPr marL="9525" marR="9525" marT="9524"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s-MX" sz="600" b="0" i="0" u="none" strike="noStrike" dirty="0">
                        <a:solidFill>
                          <a:srgbClr val="000000"/>
                        </a:solidFill>
                        <a:effectLst/>
                        <a:latin typeface="Calibri"/>
                      </a:endParaRPr>
                    </a:p>
                  </a:txBody>
                  <a:tcPr marL="9525" marR="9525" marT="952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600" b="0" i="0" u="none" strike="noStrike" dirty="0">
                        <a:solidFill>
                          <a:srgbClr val="000000"/>
                        </a:solidFill>
                        <a:effectLst/>
                        <a:latin typeface="Calibri"/>
                      </a:endParaRPr>
                    </a:p>
                  </a:txBody>
                  <a:tcPr marL="9525" marR="9525" marT="9524" marB="0" anchor="b">
                    <a:lnL>
                      <a:noFill/>
                    </a:lnL>
                    <a:lnR>
                      <a:noFill/>
                    </a:lnR>
                    <a:lnT>
                      <a:noFill/>
                    </a:lnT>
                    <a:lnB>
                      <a:noFill/>
                    </a:lnB>
                  </a:tcPr>
                </a:tc>
                <a:tc>
                  <a:txBody>
                    <a:bodyPr/>
                    <a:lstStyle/>
                    <a:p>
                      <a:pPr algn="l" fontAlgn="b"/>
                      <a:r>
                        <a:rPr lang="es-MX" sz="600" u="none" strike="noStrike" dirty="0">
                          <a:effectLst/>
                        </a:rPr>
                        <a:t> </a:t>
                      </a:r>
                      <a:endParaRPr lang="es-MX" sz="600" b="0" i="0" u="none" strike="noStrike" dirty="0">
                        <a:solidFill>
                          <a:srgbClr val="000000"/>
                        </a:solidFill>
                        <a:effectLst/>
                        <a:latin typeface="Calibri"/>
                      </a:endParaRPr>
                    </a:p>
                  </a:txBody>
                  <a:tcPr marL="9525" marR="9525" marT="9524"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s-MX" sz="600" b="0" i="0" u="none" strike="noStrike" dirty="0">
                        <a:solidFill>
                          <a:srgbClr val="000000"/>
                        </a:solidFill>
                        <a:effectLst/>
                        <a:latin typeface="Calibri"/>
                      </a:endParaRPr>
                    </a:p>
                  </a:txBody>
                  <a:tcPr marL="9525" marR="9525" marT="952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600" b="0" i="0" u="none" strike="noStrike" dirty="0">
                        <a:solidFill>
                          <a:srgbClr val="000000"/>
                        </a:solidFill>
                        <a:effectLst/>
                        <a:latin typeface="Calibri"/>
                      </a:endParaRPr>
                    </a:p>
                  </a:txBody>
                  <a:tcPr marL="9525" marR="9525" marT="9524" marB="0" anchor="b">
                    <a:lnL>
                      <a:noFill/>
                    </a:lnL>
                    <a:lnR>
                      <a:noFill/>
                    </a:lnR>
                    <a:lnT>
                      <a:noFill/>
                    </a:lnT>
                    <a:lnB>
                      <a:noFill/>
                    </a:lnB>
                  </a:tcPr>
                </a:tc>
                <a:tc>
                  <a:txBody>
                    <a:bodyPr/>
                    <a:lstStyle/>
                    <a:p>
                      <a:pPr algn="l" fontAlgn="b"/>
                      <a:r>
                        <a:rPr lang="es-MX" sz="600" u="none" strike="noStrike" dirty="0">
                          <a:effectLst/>
                        </a:rPr>
                        <a:t> </a:t>
                      </a:r>
                      <a:endParaRPr lang="es-MX" sz="600" b="0" i="0" u="none" strike="noStrike" dirty="0">
                        <a:solidFill>
                          <a:srgbClr val="000000"/>
                        </a:solidFill>
                        <a:effectLst/>
                        <a:latin typeface="Calibri"/>
                      </a:endParaRPr>
                    </a:p>
                  </a:txBody>
                  <a:tcPr marL="9525" marR="9525" marT="9524"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s-MX" sz="600" b="0" i="0" u="none" strike="noStrike" dirty="0">
                        <a:solidFill>
                          <a:srgbClr val="000000"/>
                        </a:solidFill>
                        <a:effectLst/>
                        <a:latin typeface="Calibri"/>
                      </a:endParaRPr>
                    </a:p>
                  </a:txBody>
                  <a:tcPr marL="9525" marR="9525" marT="952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600" b="0" i="0" u="none" strike="noStrike" dirty="0">
                        <a:solidFill>
                          <a:srgbClr val="000000"/>
                        </a:solidFill>
                        <a:effectLst/>
                        <a:latin typeface="Calibri"/>
                      </a:endParaRPr>
                    </a:p>
                  </a:txBody>
                  <a:tcPr marL="9525" marR="9525" marT="9524" marB="0" anchor="b">
                    <a:lnL>
                      <a:noFill/>
                    </a:lnL>
                    <a:lnR>
                      <a:noFill/>
                    </a:lnR>
                    <a:lnT>
                      <a:noFill/>
                    </a:lnT>
                    <a:lnB>
                      <a:noFill/>
                    </a:lnB>
                  </a:tcPr>
                </a:tc>
                <a:tc>
                  <a:txBody>
                    <a:bodyPr/>
                    <a:lstStyle/>
                    <a:p>
                      <a:pPr algn="l" fontAlgn="b"/>
                      <a:r>
                        <a:rPr lang="es-MX" sz="600" u="none" strike="noStrike" dirty="0">
                          <a:effectLst/>
                        </a:rPr>
                        <a:t> </a:t>
                      </a:r>
                      <a:endParaRPr lang="es-MX" sz="600" b="0" i="0" u="none" strike="noStrike" dirty="0">
                        <a:solidFill>
                          <a:srgbClr val="000000"/>
                        </a:solidFill>
                        <a:effectLst/>
                        <a:latin typeface="Calibri"/>
                      </a:endParaRPr>
                    </a:p>
                  </a:txBody>
                  <a:tcPr marL="9525" marR="9525" marT="9524" marB="0" anchor="b">
                    <a:lnL>
                      <a:noFill/>
                    </a:lnL>
                    <a:lnR w="6350" cap="flat" cmpd="sng" algn="ctr">
                      <a:solidFill>
                        <a:srgbClr val="000000"/>
                      </a:solidFill>
                      <a:prstDash val="solid"/>
                      <a:round/>
                      <a:headEnd type="none" w="med" len="med"/>
                      <a:tailEnd type="none" w="med" len="med"/>
                    </a:lnR>
                    <a:lnT>
                      <a:noFill/>
                    </a:lnT>
                    <a:lnB>
                      <a:noFill/>
                    </a:lnB>
                  </a:tcPr>
                </a:tc>
              </a:tr>
              <a:tr h="131927">
                <a:tc>
                  <a:txBody>
                    <a:bodyPr/>
                    <a:lstStyle/>
                    <a:p>
                      <a:pPr algn="l" fontAlgn="b"/>
                      <a:r>
                        <a:rPr lang="es-MX" sz="600" u="none" strike="noStrike" dirty="0">
                          <a:effectLst/>
                        </a:rPr>
                        <a:t> </a:t>
                      </a:r>
                      <a:endParaRPr lang="es-MX" sz="600" b="0" i="0" u="none" strike="noStrike" dirty="0">
                        <a:solidFill>
                          <a:srgbClr val="000000"/>
                        </a:solidFill>
                        <a:effectLst/>
                        <a:latin typeface="Calibri"/>
                      </a:endParaRPr>
                    </a:p>
                  </a:txBody>
                  <a:tcPr marL="9525" marR="9525" marT="95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l" fontAlgn="b"/>
                      <a:endParaRPr lang="es-MX" sz="600" b="0" i="0" u="none" strike="noStrike" dirty="0">
                        <a:solidFill>
                          <a:srgbClr val="000000"/>
                        </a:solidFill>
                        <a:effectLst/>
                        <a:latin typeface="Calibri"/>
                      </a:endParaRPr>
                    </a:p>
                  </a:txBody>
                  <a:tcPr marL="9525" marR="9525" marT="952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600" b="0" i="0" u="none" strike="noStrike" dirty="0">
                        <a:solidFill>
                          <a:srgbClr val="000000"/>
                        </a:solidFill>
                        <a:effectLst/>
                        <a:latin typeface="Calibri"/>
                      </a:endParaRPr>
                    </a:p>
                  </a:txBody>
                  <a:tcPr marL="9525" marR="9525" marT="9524" marB="0" anchor="b">
                    <a:lnL>
                      <a:noFill/>
                    </a:lnL>
                    <a:lnR>
                      <a:noFill/>
                    </a:lnR>
                    <a:lnT>
                      <a:noFill/>
                    </a:lnT>
                    <a:lnB>
                      <a:noFill/>
                    </a:lnB>
                  </a:tcPr>
                </a:tc>
                <a:tc>
                  <a:txBody>
                    <a:bodyPr/>
                    <a:lstStyle/>
                    <a:p>
                      <a:pPr algn="l" fontAlgn="b"/>
                      <a:r>
                        <a:rPr lang="es-MX" sz="600" u="none" strike="noStrike" dirty="0">
                          <a:effectLst/>
                        </a:rPr>
                        <a:t> </a:t>
                      </a:r>
                      <a:endParaRPr lang="es-MX" sz="600" b="0" i="0" u="none" strike="noStrike" dirty="0">
                        <a:solidFill>
                          <a:srgbClr val="000000"/>
                        </a:solidFill>
                        <a:effectLst/>
                        <a:latin typeface="Calibri"/>
                      </a:endParaRPr>
                    </a:p>
                  </a:txBody>
                  <a:tcPr marL="9525" marR="9525" marT="9524"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s-MX" sz="600" b="0" i="0" u="none" strike="noStrike" dirty="0">
                        <a:solidFill>
                          <a:srgbClr val="000000"/>
                        </a:solidFill>
                        <a:effectLst/>
                        <a:latin typeface="Calibri"/>
                      </a:endParaRPr>
                    </a:p>
                  </a:txBody>
                  <a:tcPr marL="9525" marR="9525" marT="952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600" b="0" i="0" u="none" strike="noStrike" dirty="0">
                        <a:solidFill>
                          <a:srgbClr val="000000"/>
                        </a:solidFill>
                        <a:effectLst/>
                        <a:latin typeface="Calibri"/>
                      </a:endParaRPr>
                    </a:p>
                  </a:txBody>
                  <a:tcPr marL="9525" marR="9525" marT="9524" marB="0" anchor="b">
                    <a:lnL>
                      <a:noFill/>
                    </a:lnL>
                    <a:lnR>
                      <a:noFill/>
                    </a:lnR>
                    <a:lnT>
                      <a:noFill/>
                    </a:lnT>
                    <a:lnB>
                      <a:noFill/>
                    </a:lnB>
                  </a:tcPr>
                </a:tc>
                <a:tc>
                  <a:txBody>
                    <a:bodyPr/>
                    <a:lstStyle/>
                    <a:p>
                      <a:pPr algn="l" fontAlgn="b"/>
                      <a:r>
                        <a:rPr lang="es-MX" sz="600" u="none" strike="noStrike" dirty="0">
                          <a:effectLst/>
                        </a:rPr>
                        <a:t> </a:t>
                      </a:r>
                      <a:endParaRPr lang="es-MX" sz="600" b="0" i="0" u="none" strike="noStrike" dirty="0">
                        <a:solidFill>
                          <a:srgbClr val="000000"/>
                        </a:solidFill>
                        <a:effectLst/>
                        <a:latin typeface="Calibri"/>
                      </a:endParaRPr>
                    </a:p>
                  </a:txBody>
                  <a:tcPr marL="9525" marR="9525" marT="9524"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s-MX" sz="600" b="0" i="0" u="none" strike="noStrike" dirty="0">
                        <a:solidFill>
                          <a:srgbClr val="000000"/>
                        </a:solidFill>
                        <a:effectLst/>
                        <a:latin typeface="Calibri"/>
                      </a:endParaRPr>
                    </a:p>
                  </a:txBody>
                  <a:tcPr marL="9525" marR="9525" marT="952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600" b="0" i="0" u="none" strike="noStrike" dirty="0">
                        <a:solidFill>
                          <a:srgbClr val="000000"/>
                        </a:solidFill>
                        <a:effectLst/>
                        <a:latin typeface="Calibri"/>
                      </a:endParaRPr>
                    </a:p>
                  </a:txBody>
                  <a:tcPr marL="9525" marR="9525" marT="9524" marB="0" anchor="b">
                    <a:lnL>
                      <a:noFill/>
                    </a:lnL>
                    <a:lnR>
                      <a:noFill/>
                    </a:lnR>
                    <a:lnT>
                      <a:noFill/>
                    </a:lnT>
                    <a:lnB>
                      <a:noFill/>
                    </a:lnB>
                  </a:tcPr>
                </a:tc>
                <a:tc>
                  <a:txBody>
                    <a:bodyPr/>
                    <a:lstStyle/>
                    <a:p>
                      <a:pPr algn="l" fontAlgn="b"/>
                      <a:r>
                        <a:rPr lang="es-MX" sz="600" u="none" strike="noStrike" dirty="0">
                          <a:effectLst/>
                        </a:rPr>
                        <a:t> </a:t>
                      </a:r>
                      <a:endParaRPr lang="es-MX" sz="600" b="0" i="0" u="none" strike="noStrike" dirty="0">
                        <a:solidFill>
                          <a:srgbClr val="000000"/>
                        </a:solidFill>
                        <a:effectLst/>
                        <a:latin typeface="Calibri"/>
                      </a:endParaRPr>
                    </a:p>
                  </a:txBody>
                  <a:tcPr marL="9525" marR="9525" marT="9524"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s-MX" sz="600" b="0" i="0" u="none" strike="noStrike" dirty="0">
                        <a:solidFill>
                          <a:srgbClr val="000000"/>
                        </a:solidFill>
                        <a:effectLst/>
                        <a:latin typeface="Calibri"/>
                      </a:endParaRPr>
                    </a:p>
                  </a:txBody>
                  <a:tcPr marL="9525" marR="9525" marT="952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600" b="0" i="0" u="none" strike="noStrike" dirty="0">
                        <a:solidFill>
                          <a:srgbClr val="000000"/>
                        </a:solidFill>
                        <a:effectLst/>
                        <a:latin typeface="Calibri"/>
                      </a:endParaRPr>
                    </a:p>
                  </a:txBody>
                  <a:tcPr marL="9525" marR="9525" marT="9524" marB="0" anchor="b">
                    <a:lnL>
                      <a:noFill/>
                    </a:lnL>
                    <a:lnR>
                      <a:noFill/>
                    </a:lnR>
                    <a:lnT>
                      <a:noFill/>
                    </a:lnT>
                    <a:lnB>
                      <a:noFill/>
                    </a:lnB>
                  </a:tcPr>
                </a:tc>
                <a:tc>
                  <a:txBody>
                    <a:bodyPr/>
                    <a:lstStyle/>
                    <a:p>
                      <a:pPr algn="l" fontAlgn="b"/>
                      <a:r>
                        <a:rPr lang="es-MX" sz="600" u="none" strike="noStrike" dirty="0">
                          <a:effectLst/>
                        </a:rPr>
                        <a:t> </a:t>
                      </a:r>
                      <a:endParaRPr lang="es-MX" sz="600" b="0" i="0" u="none" strike="noStrike" dirty="0">
                        <a:solidFill>
                          <a:srgbClr val="000000"/>
                        </a:solidFill>
                        <a:effectLst/>
                        <a:latin typeface="Calibri"/>
                      </a:endParaRPr>
                    </a:p>
                  </a:txBody>
                  <a:tcPr marL="9525" marR="9525" marT="9524" marB="0" anchor="b">
                    <a:lnL>
                      <a:noFill/>
                    </a:lnL>
                    <a:lnR w="6350" cap="flat" cmpd="sng" algn="ctr">
                      <a:solidFill>
                        <a:srgbClr val="000000"/>
                      </a:solidFill>
                      <a:prstDash val="solid"/>
                      <a:round/>
                      <a:headEnd type="none" w="med" len="med"/>
                      <a:tailEnd type="none" w="med" len="med"/>
                    </a:lnR>
                    <a:lnT>
                      <a:noFill/>
                    </a:lnT>
                    <a:lnB>
                      <a:noFill/>
                    </a:lnB>
                  </a:tcPr>
                </a:tc>
              </a:tr>
              <a:tr h="131927">
                <a:tc>
                  <a:txBody>
                    <a:bodyPr/>
                    <a:lstStyle/>
                    <a:p>
                      <a:pPr algn="l" fontAlgn="b"/>
                      <a:r>
                        <a:rPr lang="es-MX" sz="600" u="none" strike="noStrike" dirty="0">
                          <a:effectLst/>
                        </a:rPr>
                        <a:t> </a:t>
                      </a:r>
                      <a:endParaRPr lang="es-MX" sz="600" b="0" i="0" u="none" strike="noStrike" dirty="0">
                        <a:solidFill>
                          <a:srgbClr val="000000"/>
                        </a:solidFill>
                        <a:effectLst/>
                        <a:latin typeface="Calibri"/>
                      </a:endParaRPr>
                    </a:p>
                  </a:txBody>
                  <a:tcPr marL="9525" marR="9525" marT="95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l" fontAlgn="b"/>
                      <a:endParaRPr lang="es-MX" sz="600" b="0" i="0" u="none" strike="noStrike" dirty="0">
                        <a:solidFill>
                          <a:srgbClr val="000000"/>
                        </a:solidFill>
                        <a:effectLst/>
                        <a:latin typeface="Calibri"/>
                      </a:endParaRPr>
                    </a:p>
                  </a:txBody>
                  <a:tcPr marL="9525" marR="9525" marT="952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600" b="0" i="0" u="none" strike="noStrike" dirty="0">
                        <a:solidFill>
                          <a:srgbClr val="000000"/>
                        </a:solidFill>
                        <a:effectLst/>
                        <a:latin typeface="Calibri"/>
                      </a:endParaRPr>
                    </a:p>
                  </a:txBody>
                  <a:tcPr marL="9525" marR="9525" marT="9524" marB="0" anchor="b">
                    <a:lnL>
                      <a:noFill/>
                    </a:lnL>
                    <a:lnR>
                      <a:noFill/>
                    </a:lnR>
                    <a:lnT>
                      <a:noFill/>
                    </a:lnT>
                    <a:lnB>
                      <a:noFill/>
                    </a:lnB>
                  </a:tcPr>
                </a:tc>
                <a:tc>
                  <a:txBody>
                    <a:bodyPr/>
                    <a:lstStyle/>
                    <a:p>
                      <a:pPr algn="l" fontAlgn="b"/>
                      <a:r>
                        <a:rPr lang="es-MX" sz="600" u="none" strike="noStrike" dirty="0">
                          <a:effectLst/>
                        </a:rPr>
                        <a:t> </a:t>
                      </a:r>
                      <a:endParaRPr lang="es-MX" sz="600" b="0" i="0" u="none" strike="noStrike" dirty="0">
                        <a:solidFill>
                          <a:srgbClr val="000000"/>
                        </a:solidFill>
                        <a:effectLst/>
                        <a:latin typeface="Calibri"/>
                      </a:endParaRPr>
                    </a:p>
                  </a:txBody>
                  <a:tcPr marL="9525" marR="9525" marT="9524"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s-MX" sz="600" b="0" i="0" u="none" strike="noStrike" dirty="0">
                        <a:solidFill>
                          <a:srgbClr val="000000"/>
                        </a:solidFill>
                        <a:effectLst/>
                        <a:latin typeface="Calibri"/>
                      </a:endParaRPr>
                    </a:p>
                  </a:txBody>
                  <a:tcPr marL="9525" marR="9525" marT="952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600" b="0" i="0" u="none" strike="noStrike" dirty="0">
                        <a:solidFill>
                          <a:srgbClr val="000000"/>
                        </a:solidFill>
                        <a:effectLst/>
                        <a:latin typeface="Calibri"/>
                      </a:endParaRPr>
                    </a:p>
                  </a:txBody>
                  <a:tcPr marL="9525" marR="9525" marT="9524" marB="0" anchor="b">
                    <a:lnL>
                      <a:noFill/>
                    </a:lnL>
                    <a:lnR>
                      <a:noFill/>
                    </a:lnR>
                    <a:lnT>
                      <a:noFill/>
                    </a:lnT>
                    <a:lnB>
                      <a:noFill/>
                    </a:lnB>
                  </a:tcPr>
                </a:tc>
                <a:tc>
                  <a:txBody>
                    <a:bodyPr/>
                    <a:lstStyle/>
                    <a:p>
                      <a:pPr algn="l" fontAlgn="b"/>
                      <a:r>
                        <a:rPr lang="es-MX" sz="600" u="none" strike="noStrike" dirty="0">
                          <a:effectLst/>
                        </a:rPr>
                        <a:t> </a:t>
                      </a:r>
                      <a:endParaRPr lang="es-MX" sz="600" b="0" i="0" u="none" strike="noStrike" dirty="0">
                        <a:solidFill>
                          <a:srgbClr val="000000"/>
                        </a:solidFill>
                        <a:effectLst/>
                        <a:latin typeface="Calibri"/>
                      </a:endParaRPr>
                    </a:p>
                  </a:txBody>
                  <a:tcPr marL="9525" marR="9525" marT="9524"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s-MX" sz="600" b="0" i="0" u="none" strike="noStrike" dirty="0">
                        <a:solidFill>
                          <a:srgbClr val="000000"/>
                        </a:solidFill>
                        <a:effectLst/>
                        <a:latin typeface="Calibri"/>
                      </a:endParaRPr>
                    </a:p>
                  </a:txBody>
                  <a:tcPr marL="9525" marR="9525" marT="952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600" b="0" i="0" u="none" strike="noStrike" dirty="0">
                        <a:solidFill>
                          <a:srgbClr val="000000"/>
                        </a:solidFill>
                        <a:effectLst/>
                        <a:latin typeface="Calibri"/>
                      </a:endParaRPr>
                    </a:p>
                  </a:txBody>
                  <a:tcPr marL="9525" marR="9525" marT="9524" marB="0" anchor="b">
                    <a:lnL>
                      <a:noFill/>
                    </a:lnL>
                    <a:lnR>
                      <a:noFill/>
                    </a:lnR>
                    <a:lnT>
                      <a:noFill/>
                    </a:lnT>
                    <a:lnB>
                      <a:noFill/>
                    </a:lnB>
                  </a:tcPr>
                </a:tc>
                <a:tc>
                  <a:txBody>
                    <a:bodyPr/>
                    <a:lstStyle/>
                    <a:p>
                      <a:pPr algn="l" fontAlgn="b"/>
                      <a:r>
                        <a:rPr lang="es-MX" sz="600" u="none" strike="noStrike" dirty="0">
                          <a:effectLst/>
                        </a:rPr>
                        <a:t> </a:t>
                      </a:r>
                      <a:endParaRPr lang="es-MX" sz="600" b="0" i="0" u="none" strike="noStrike" dirty="0">
                        <a:solidFill>
                          <a:srgbClr val="000000"/>
                        </a:solidFill>
                        <a:effectLst/>
                        <a:latin typeface="Calibri"/>
                      </a:endParaRPr>
                    </a:p>
                  </a:txBody>
                  <a:tcPr marL="9525" marR="9525" marT="9524"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s-MX" sz="600" b="0" i="0" u="none" strike="noStrike" dirty="0">
                        <a:solidFill>
                          <a:srgbClr val="000000"/>
                        </a:solidFill>
                        <a:effectLst/>
                        <a:latin typeface="Calibri"/>
                      </a:endParaRPr>
                    </a:p>
                  </a:txBody>
                  <a:tcPr marL="9525" marR="9525" marT="952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600" b="0" i="0" u="none" strike="noStrike" dirty="0">
                        <a:solidFill>
                          <a:srgbClr val="000000"/>
                        </a:solidFill>
                        <a:effectLst/>
                        <a:latin typeface="Calibri"/>
                      </a:endParaRPr>
                    </a:p>
                  </a:txBody>
                  <a:tcPr marL="9525" marR="9525" marT="9524" marB="0" anchor="b">
                    <a:lnL>
                      <a:noFill/>
                    </a:lnL>
                    <a:lnR>
                      <a:noFill/>
                    </a:lnR>
                    <a:lnT>
                      <a:noFill/>
                    </a:lnT>
                    <a:lnB>
                      <a:noFill/>
                    </a:lnB>
                  </a:tcPr>
                </a:tc>
                <a:tc>
                  <a:txBody>
                    <a:bodyPr/>
                    <a:lstStyle/>
                    <a:p>
                      <a:pPr algn="l" fontAlgn="b"/>
                      <a:r>
                        <a:rPr lang="es-MX" sz="600" u="none" strike="noStrike" dirty="0">
                          <a:effectLst/>
                        </a:rPr>
                        <a:t> </a:t>
                      </a:r>
                      <a:endParaRPr lang="es-MX" sz="600" b="0" i="0" u="none" strike="noStrike" dirty="0">
                        <a:solidFill>
                          <a:srgbClr val="000000"/>
                        </a:solidFill>
                        <a:effectLst/>
                        <a:latin typeface="Calibri"/>
                      </a:endParaRPr>
                    </a:p>
                  </a:txBody>
                  <a:tcPr marL="9525" marR="9525" marT="9524" marB="0" anchor="b">
                    <a:lnL>
                      <a:noFill/>
                    </a:lnL>
                    <a:lnR w="6350" cap="flat" cmpd="sng" algn="ctr">
                      <a:solidFill>
                        <a:srgbClr val="000000"/>
                      </a:solidFill>
                      <a:prstDash val="solid"/>
                      <a:round/>
                      <a:headEnd type="none" w="med" len="med"/>
                      <a:tailEnd type="none" w="med" len="med"/>
                    </a:lnR>
                    <a:lnT>
                      <a:noFill/>
                    </a:lnT>
                    <a:lnB>
                      <a:noFill/>
                    </a:lnB>
                  </a:tcPr>
                </a:tc>
              </a:tr>
              <a:tr h="131927">
                <a:tc>
                  <a:txBody>
                    <a:bodyPr/>
                    <a:lstStyle/>
                    <a:p>
                      <a:pPr algn="l" fontAlgn="b"/>
                      <a:r>
                        <a:rPr lang="es-MX" sz="600" u="none" strike="noStrike" dirty="0">
                          <a:effectLst/>
                        </a:rPr>
                        <a:t> </a:t>
                      </a:r>
                      <a:endParaRPr lang="es-MX" sz="600" b="0" i="0" u="none" strike="noStrike" dirty="0">
                        <a:solidFill>
                          <a:srgbClr val="000000"/>
                        </a:solidFill>
                        <a:effectLst/>
                        <a:latin typeface="Calibri"/>
                      </a:endParaRPr>
                    </a:p>
                  </a:txBody>
                  <a:tcPr marL="9525" marR="9525" marT="95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l" fontAlgn="b"/>
                      <a:endParaRPr lang="es-MX" sz="600" b="0" i="0" u="none" strike="noStrike" dirty="0">
                        <a:solidFill>
                          <a:srgbClr val="000000"/>
                        </a:solidFill>
                        <a:effectLst/>
                        <a:latin typeface="Calibri"/>
                      </a:endParaRPr>
                    </a:p>
                  </a:txBody>
                  <a:tcPr marL="9525" marR="9525" marT="952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600" b="0" i="0" u="none" strike="noStrike" dirty="0">
                        <a:solidFill>
                          <a:srgbClr val="000000"/>
                        </a:solidFill>
                        <a:effectLst/>
                        <a:latin typeface="Calibri"/>
                      </a:endParaRPr>
                    </a:p>
                  </a:txBody>
                  <a:tcPr marL="9525" marR="9525" marT="9524" marB="0" anchor="b">
                    <a:lnL>
                      <a:noFill/>
                    </a:lnL>
                    <a:lnR>
                      <a:noFill/>
                    </a:lnR>
                    <a:lnT>
                      <a:noFill/>
                    </a:lnT>
                    <a:lnB>
                      <a:noFill/>
                    </a:lnB>
                  </a:tcPr>
                </a:tc>
                <a:tc>
                  <a:txBody>
                    <a:bodyPr/>
                    <a:lstStyle/>
                    <a:p>
                      <a:pPr algn="l" fontAlgn="b"/>
                      <a:r>
                        <a:rPr lang="es-MX" sz="600" u="none" strike="noStrike" dirty="0">
                          <a:effectLst/>
                        </a:rPr>
                        <a:t> </a:t>
                      </a:r>
                      <a:endParaRPr lang="es-MX" sz="600" b="0" i="0" u="none" strike="noStrike" dirty="0">
                        <a:solidFill>
                          <a:srgbClr val="000000"/>
                        </a:solidFill>
                        <a:effectLst/>
                        <a:latin typeface="Calibri"/>
                      </a:endParaRPr>
                    </a:p>
                  </a:txBody>
                  <a:tcPr marL="9525" marR="9525" marT="9524"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s-MX" sz="600" b="0" i="0" u="none" strike="noStrike" dirty="0">
                        <a:solidFill>
                          <a:srgbClr val="000000"/>
                        </a:solidFill>
                        <a:effectLst/>
                        <a:latin typeface="Calibri"/>
                      </a:endParaRPr>
                    </a:p>
                  </a:txBody>
                  <a:tcPr marL="9525" marR="9525" marT="952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600" b="0" i="0" u="none" strike="noStrike" dirty="0">
                        <a:solidFill>
                          <a:srgbClr val="000000"/>
                        </a:solidFill>
                        <a:effectLst/>
                        <a:latin typeface="Calibri"/>
                      </a:endParaRPr>
                    </a:p>
                  </a:txBody>
                  <a:tcPr marL="9525" marR="9525" marT="9524" marB="0" anchor="b">
                    <a:lnL>
                      <a:noFill/>
                    </a:lnL>
                    <a:lnR>
                      <a:noFill/>
                    </a:lnR>
                    <a:lnT>
                      <a:noFill/>
                    </a:lnT>
                    <a:lnB>
                      <a:noFill/>
                    </a:lnB>
                  </a:tcPr>
                </a:tc>
                <a:tc>
                  <a:txBody>
                    <a:bodyPr/>
                    <a:lstStyle/>
                    <a:p>
                      <a:pPr algn="l" fontAlgn="b"/>
                      <a:r>
                        <a:rPr lang="es-MX" sz="600" u="none" strike="noStrike" dirty="0">
                          <a:effectLst/>
                        </a:rPr>
                        <a:t> </a:t>
                      </a:r>
                      <a:endParaRPr lang="es-MX" sz="600" b="0" i="0" u="none" strike="noStrike" dirty="0">
                        <a:solidFill>
                          <a:srgbClr val="000000"/>
                        </a:solidFill>
                        <a:effectLst/>
                        <a:latin typeface="Calibri"/>
                      </a:endParaRPr>
                    </a:p>
                  </a:txBody>
                  <a:tcPr marL="9525" marR="9525" marT="9524"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s-MX" sz="600" b="0" i="0" u="none" strike="noStrike" dirty="0">
                        <a:solidFill>
                          <a:srgbClr val="000000"/>
                        </a:solidFill>
                        <a:effectLst/>
                        <a:latin typeface="Calibri"/>
                      </a:endParaRPr>
                    </a:p>
                  </a:txBody>
                  <a:tcPr marL="9525" marR="9525" marT="952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600" b="0" i="0" u="none" strike="noStrike" dirty="0">
                        <a:solidFill>
                          <a:srgbClr val="000000"/>
                        </a:solidFill>
                        <a:effectLst/>
                        <a:latin typeface="Calibri"/>
                      </a:endParaRPr>
                    </a:p>
                  </a:txBody>
                  <a:tcPr marL="9525" marR="9525" marT="9524" marB="0" anchor="b">
                    <a:lnL>
                      <a:noFill/>
                    </a:lnL>
                    <a:lnR>
                      <a:noFill/>
                    </a:lnR>
                    <a:lnT>
                      <a:noFill/>
                    </a:lnT>
                    <a:lnB>
                      <a:noFill/>
                    </a:lnB>
                  </a:tcPr>
                </a:tc>
                <a:tc>
                  <a:txBody>
                    <a:bodyPr/>
                    <a:lstStyle/>
                    <a:p>
                      <a:pPr algn="l" fontAlgn="b"/>
                      <a:r>
                        <a:rPr lang="es-MX" sz="600" u="none" strike="noStrike" dirty="0">
                          <a:effectLst/>
                        </a:rPr>
                        <a:t> </a:t>
                      </a:r>
                      <a:endParaRPr lang="es-MX" sz="600" b="0" i="0" u="none" strike="noStrike" dirty="0">
                        <a:solidFill>
                          <a:srgbClr val="000000"/>
                        </a:solidFill>
                        <a:effectLst/>
                        <a:latin typeface="Calibri"/>
                      </a:endParaRPr>
                    </a:p>
                  </a:txBody>
                  <a:tcPr marL="9525" marR="9525" marT="9524"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s-MX" sz="600" b="0" i="0" u="none" strike="noStrike" dirty="0">
                        <a:solidFill>
                          <a:srgbClr val="000000"/>
                        </a:solidFill>
                        <a:effectLst/>
                        <a:latin typeface="Calibri"/>
                      </a:endParaRPr>
                    </a:p>
                  </a:txBody>
                  <a:tcPr marL="9525" marR="9525" marT="952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600" b="0" i="0" u="none" strike="noStrike" dirty="0">
                        <a:solidFill>
                          <a:srgbClr val="000000"/>
                        </a:solidFill>
                        <a:effectLst/>
                        <a:latin typeface="Calibri"/>
                      </a:endParaRPr>
                    </a:p>
                  </a:txBody>
                  <a:tcPr marL="9525" marR="9525" marT="9524" marB="0" anchor="b">
                    <a:lnL>
                      <a:noFill/>
                    </a:lnL>
                    <a:lnR>
                      <a:noFill/>
                    </a:lnR>
                    <a:lnT>
                      <a:noFill/>
                    </a:lnT>
                    <a:lnB>
                      <a:noFill/>
                    </a:lnB>
                  </a:tcPr>
                </a:tc>
                <a:tc>
                  <a:txBody>
                    <a:bodyPr/>
                    <a:lstStyle/>
                    <a:p>
                      <a:pPr algn="l" fontAlgn="b"/>
                      <a:r>
                        <a:rPr lang="es-MX" sz="600" u="none" strike="noStrike" dirty="0">
                          <a:effectLst/>
                        </a:rPr>
                        <a:t> </a:t>
                      </a:r>
                      <a:endParaRPr lang="es-MX" sz="600" b="0" i="0" u="none" strike="noStrike" dirty="0">
                        <a:solidFill>
                          <a:srgbClr val="000000"/>
                        </a:solidFill>
                        <a:effectLst/>
                        <a:latin typeface="Calibri"/>
                      </a:endParaRPr>
                    </a:p>
                  </a:txBody>
                  <a:tcPr marL="9525" marR="9525" marT="9524" marB="0" anchor="b">
                    <a:lnL>
                      <a:noFill/>
                    </a:lnL>
                    <a:lnR w="6350" cap="flat" cmpd="sng" algn="ctr">
                      <a:solidFill>
                        <a:srgbClr val="000000"/>
                      </a:solidFill>
                      <a:prstDash val="solid"/>
                      <a:round/>
                      <a:headEnd type="none" w="med" len="med"/>
                      <a:tailEnd type="none" w="med" len="med"/>
                    </a:lnR>
                    <a:lnT>
                      <a:noFill/>
                    </a:lnT>
                    <a:lnB>
                      <a:noFill/>
                    </a:lnB>
                  </a:tcPr>
                </a:tc>
              </a:tr>
              <a:tr h="216361">
                <a:tc>
                  <a:txBody>
                    <a:bodyPr/>
                    <a:lstStyle/>
                    <a:p>
                      <a:pPr algn="l" fontAlgn="b"/>
                      <a:r>
                        <a:rPr lang="es-MX" sz="600" u="none" strike="noStrike" dirty="0">
                          <a:effectLst/>
                        </a:rPr>
                        <a:t> </a:t>
                      </a:r>
                      <a:endParaRPr lang="es-MX" sz="600" b="0" i="0" u="none" strike="noStrike" dirty="0">
                        <a:solidFill>
                          <a:srgbClr val="000000"/>
                        </a:solidFill>
                        <a:effectLst/>
                        <a:latin typeface="Calibri"/>
                      </a:endParaRPr>
                    </a:p>
                  </a:txBody>
                  <a:tcPr marL="9525" marR="9525" marT="95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l" fontAlgn="b"/>
                      <a:endParaRPr lang="es-MX" sz="600" b="0" i="0" u="none" strike="noStrike" dirty="0">
                        <a:solidFill>
                          <a:srgbClr val="000000"/>
                        </a:solidFill>
                        <a:effectLst/>
                        <a:latin typeface="Calibri"/>
                      </a:endParaRPr>
                    </a:p>
                  </a:txBody>
                  <a:tcPr marL="9525" marR="9525" marT="952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600" b="0" i="0" u="none" strike="noStrike" dirty="0">
                        <a:solidFill>
                          <a:srgbClr val="000000"/>
                        </a:solidFill>
                        <a:effectLst/>
                        <a:latin typeface="Calibri"/>
                      </a:endParaRPr>
                    </a:p>
                  </a:txBody>
                  <a:tcPr marL="9525" marR="9525" marT="9524" marB="0" anchor="b">
                    <a:lnL>
                      <a:noFill/>
                    </a:lnL>
                    <a:lnR>
                      <a:noFill/>
                    </a:lnR>
                    <a:lnT>
                      <a:noFill/>
                    </a:lnT>
                    <a:lnB>
                      <a:noFill/>
                    </a:lnB>
                  </a:tcPr>
                </a:tc>
                <a:tc>
                  <a:txBody>
                    <a:bodyPr/>
                    <a:lstStyle/>
                    <a:p>
                      <a:pPr algn="l" fontAlgn="b"/>
                      <a:r>
                        <a:rPr lang="es-MX" sz="600" u="none" strike="noStrike" dirty="0">
                          <a:effectLst/>
                        </a:rPr>
                        <a:t> </a:t>
                      </a:r>
                      <a:endParaRPr lang="es-MX" sz="600" b="0" i="0" u="none" strike="noStrike" dirty="0">
                        <a:solidFill>
                          <a:srgbClr val="000000"/>
                        </a:solidFill>
                        <a:effectLst/>
                        <a:latin typeface="Calibri"/>
                      </a:endParaRPr>
                    </a:p>
                  </a:txBody>
                  <a:tcPr marL="9525" marR="9525" marT="9524"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s-MX" sz="600" b="0" i="0" u="none" strike="noStrike" dirty="0">
                        <a:solidFill>
                          <a:srgbClr val="000000"/>
                        </a:solidFill>
                        <a:effectLst/>
                        <a:latin typeface="Calibri"/>
                      </a:endParaRPr>
                    </a:p>
                  </a:txBody>
                  <a:tcPr marL="9525" marR="9525" marT="952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600" b="0" i="0" u="none" strike="noStrike" dirty="0">
                        <a:solidFill>
                          <a:srgbClr val="000000"/>
                        </a:solidFill>
                        <a:effectLst/>
                        <a:latin typeface="Calibri"/>
                      </a:endParaRPr>
                    </a:p>
                  </a:txBody>
                  <a:tcPr marL="9525" marR="9525" marT="9524" marB="0" anchor="b">
                    <a:lnL>
                      <a:noFill/>
                    </a:lnL>
                    <a:lnR>
                      <a:noFill/>
                    </a:lnR>
                    <a:lnT>
                      <a:noFill/>
                    </a:lnT>
                    <a:lnB>
                      <a:noFill/>
                    </a:lnB>
                  </a:tcPr>
                </a:tc>
                <a:tc>
                  <a:txBody>
                    <a:bodyPr/>
                    <a:lstStyle/>
                    <a:p>
                      <a:pPr algn="l" fontAlgn="b"/>
                      <a:r>
                        <a:rPr lang="es-MX" sz="600" u="none" strike="noStrike" dirty="0">
                          <a:effectLst/>
                        </a:rPr>
                        <a:t> </a:t>
                      </a:r>
                      <a:endParaRPr lang="es-MX" sz="600" b="0" i="0" u="none" strike="noStrike" dirty="0">
                        <a:solidFill>
                          <a:srgbClr val="000000"/>
                        </a:solidFill>
                        <a:effectLst/>
                        <a:latin typeface="Calibri"/>
                      </a:endParaRPr>
                    </a:p>
                  </a:txBody>
                  <a:tcPr marL="9525" marR="9525" marT="9524"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s-MX" sz="600" b="0" i="0" u="none" strike="noStrike" dirty="0">
                        <a:solidFill>
                          <a:srgbClr val="000000"/>
                        </a:solidFill>
                        <a:effectLst/>
                        <a:latin typeface="Calibri"/>
                      </a:endParaRPr>
                    </a:p>
                  </a:txBody>
                  <a:tcPr marL="9525" marR="9525" marT="952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600" b="0" i="0" u="none" strike="noStrike" dirty="0">
                        <a:solidFill>
                          <a:srgbClr val="000000"/>
                        </a:solidFill>
                        <a:effectLst/>
                        <a:latin typeface="Calibri"/>
                      </a:endParaRPr>
                    </a:p>
                  </a:txBody>
                  <a:tcPr marL="9525" marR="9525" marT="9524" marB="0" anchor="b">
                    <a:lnL>
                      <a:noFill/>
                    </a:lnL>
                    <a:lnR>
                      <a:noFill/>
                    </a:lnR>
                    <a:lnT>
                      <a:noFill/>
                    </a:lnT>
                    <a:lnB>
                      <a:noFill/>
                    </a:lnB>
                  </a:tcPr>
                </a:tc>
                <a:tc>
                  <a:txBody>
                    <a:bodyPr/>
                    <a:lstStyle/>
                    <a:p>
                      <a:pPr algn="l" fontAlgn="b"/>
                      <a:r>
                        <a:rPr lang="es-MX" sz="600" u="none" strike="noStrike" dirty="0">
                          <a:effectLst/>
                        </a:rPr>
                        <a:t> </a:t>
                      </a:r>
                      <a:endParaRPr lang="es-MX" sz="600" b="0" i="0" u="none" strike="noStrike" dirty="0">
                        <a:solidFill>
                          <a:srgbClr val="000000"/>
                        </a:solidFill>
                        <a:effectLst/>
                        <a:latin typeface="Calibri"/>
                      </a:endParaRPr>
                    </a:p>
                  </a:txBody>
                  <a:tcPr marL="9525" marR="9525" marT="9524"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s-MX" sz="600" b="0" i="0" u="none" strike="noStrike" dirty="0">
                        <a:solidFill>
                          <a:srgbClr val="000000"/>
                        </a:solidFill>
                        <a:effectLst/>
                        <a:latin typeface="Calibri"/>
                      </a:endParaRPr>
                    </a:p>
                  </a:txBody>
                  <a:tcPr marL="9525" marR="9525" marT="952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600" b="0" i="0" u="none" strike="noStrike" dirty="0">
                        <a:solidFill>
                          <a:srgbClr val="000000"/>
                        </a:solidFill>
                        <a:effectLst/>
                        <a:latin typeface="Calibri"/>
                      </a:endParaRPr>
                    </a:p>
                  </a:txBody>
                  <a:tcPr marL="9525" marR="9525" marT="9524" marB="0" anchor="b">
                    <a:lnL>
                      <a:noFill/>
                    </a:lnL>
                    <a:lnR>
                      <a:noFill/>
                    </a:lnR>
                    <a:lnT>
                      <a:noFill/>
                    </a:lnT>
                    <a:lnB>
                      <a:noFill/>
                    </a:lnB>
                  </a:tcPr>
                </a:tc>
                <a:tc>
                  <a:txBody>
                    <a:bodyPr/>
                    <a:lstStyle/>
                    <a:p>
                      <a:pPr algn="l" fontAlgn="b"/>
                      <a:r>
                        <a:rPr lang="es-MX" sz="600" u="none" strike="noStrike" dirty="0">
                          <a:effectLst/>
                        </a:rPr>
                        <a:t> </a:t>
                      </a:r>
                      <a:endParaRPr lang="es-MX" sz="600" b="0" i="0" u="none" strike="noStrike" dirty="0">
                        <a:solidFill>
                          <a:srgbClr val="000000"/>
                        </a:solidFill>
                        <a:effectLst/>
                        <a:latin typeface="Calibri"/>
                      </a:endParaRPr>
                    </a:p>
                  </a:txBody>
                  <a:tcPr marL="9525" marR="9525" marT="9524" marB="0" anchor="b">
                    <a:lnL>
                      <a:noFill/>
                    </a:lnL>
                    <a:lnR w="6350" cap="flat" cmpd="sng" algn="ctr">
                      <a:solidFill>
                        <a:srgbClr val="000000"/>
                      </a:solidFill>
                      <a:prstDash val="solid"/>
                      <a:round/>
                      <a:headEnd type="none" w="med" len="med"/>
                      <a:tailEnd type="none" w="med" len="med"/>
                    </a:lnR>
                    <a:lnT>
                      <a:noFill/>
                    </a:lnT>
                    <a:lnB>
                      <a:noFill/>
                    </a:lnB>
                  </a:tcPr>
                </a:tc>
              </a:tr>
              <a:tr h="131927">
                <a:tc>
                  <a:txBody>
                    <a:bodyPr/>
                    <a:lstStyle/>
                    <a:p>
                      <a:pPr algn="l" fontAlgn="b"/>
                      <a:r>
                        <a:rPr lang="es-MX" sz="600" u="none" strike="noStrike" dirty="0">
                          <a:effectLst/>
                        </a:rPr>
                        <a:t> </a:t>
                      </a:r>
                      <a:endParaRPr lang="es-MX" sz="600" b="0" i="0" u="none" strike="noStrike" dirty="0">
                        <a:solidFill>
                          <a:srgbClr val="000000"/>
                        </a:solidFill>
                        <a:effectLst/>
                        <a:latin typeface="Calibri"/>
                      </a:endParaRPr>
                    </a:p>
                  </a:txBody>
                  <a:tcPr marL="9525" marR="9525" marT="95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l" fontAlgn="b"/>
                      <a:endParaRPr lang="es-MX" sz="600" b="0" i="0" u="none" strike="noStrike" dirty="0">
                        <a:solidFill>
                          <a:srgbClr val="000000"/>
                        </a:solidFill>
                        <a:effectLst/>
                        <a:latin typeface="Calibri"/>
                      </a:endParaRPr>
                    </a:p>
                  </a:txBody>
                  <a:tcPr marL="9525" marR="9525" marT="952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600" b="0" i="0" u="none" strike="noStrike" dirty="0">
                        <a:solidFill>
                          <a:srgbClr val="000000"/>
                        </a:solidFill>
                        <a:effectLst/>
                        <a:latin typeface="Calibri"/>
                      </a:endParaRPr>
                    </a:p>
                  </a:txBody>
                  <a:tcPr marL="9525" marR="9525" marT="9524" marB="0" anchor="b">
                    <a:lnL>
                      <a:noFill/>
                    </a:lnL>
                    <a:lnR>
                      <a:noFill/>
                    </a:lnR>
                    <a:lnT>
                      <a:noFill/>
                    </a:lnT>
                    <a:lnB>
                      <a:noFill/>
                    </a:lnB>
                  </a:tcPr>
                </a:tc>
                <a:tc>
                  <a:txBody>
                    <a:bodyPr/>
                    <a:lstStyle/>
                    <a:p>
                      <a:pPr algn="l" fontAlgn="b"/>
                      <a:r>
                        <a:rPr lang="es-MX" sz="600" u="none" strike="noStrike" dirty="0">
                          <a:effectLst/>
                        </a:rPr>
                        <a:t> </a:t>
                      </a:r>
                      <a:endParaRPr lang="es-MX" sz="600" b="0" i="0" u="none" strike="noStrike" dirty="0">
                        <a:solidFill>
                          <a:srgbClr val="000000"/>
                        </a:solidFill>
                        <a:effectLst/>
                        <a:latin typeface="Calibri"/>
                      </a:endParaRPr>
                    </a:p>
                  </a:txBody>
                  <a:tcPr marL="9525" marR="9525" marT="9524"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s-MX" sz="600" b="0" i="0" u="none" strike="noStrike" dirty="0">
                        <a:solidFill>
                          <a:srgbClr val="000000"/>
                        </a:solidFill>
                        <a:effectLst/>
                        <a:latin typeface="Calibri"/>
                      </a:endParaRPr>
                    </a:p>
                  </a:txBody>
                  <a:tcPr marL="9525" marR="9525" marT="952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600" b="0" i="0" u="none" strike="noStrike" dirty="0">
                        <a:solidFill>
                          <a:srgbClr val="000000"/>
                        </a:solidFill>
                        <a:effectLst/>
                        <a:latin typeface="Calibri"/>
                      </a:endParaRPr>
                    </a:p>
                  </a:txBody>
                  <a:tcPr marL="9525" marR="9525" marT="9524" marB="0" anchor="b">
                    <a:lnL>
                      <a:noFill/>
                    </a:lnL>
                    <a:lnR>
                      <a:noFill/>
                    </a:lnR>
                    <a:lnT>
                      <a:noFill/>
                    </a:lnT>
                    <a:lnB>
                      <a:noFill/>
                    </a:lnB>
                  </a:tcPr>
                </a:tc>
                <a:tc>
                  <a:txBody>
                    <a:bodyPr/>
                    <a:lstStyle/>
                    <a:p>
                      <a:pPr algn="l" fontAlgn="b"/>
                      <a:r>
                        <a:rPr lang="es-MX" sz="600" u="none" strike="noStrike" dirty="0">
                          <a:effectLst/>
                        </a:rPr>
                        <a:t> </a:t>
                      </a:r>
                      <a:endParaRPr lang="es-MX" sz="600" b="0" i="0" u="none" strike="noStrike" dirty="0">
                        <a:solidFill>
                          <a:srgbClr val="000000"/>
                        </a:solidFill>
                        <a:effectLst/>
                        <a:latin typeface="Calibri"/>
                      </a:endParaRPr>
                    </a:p>
                  </a:txBody>
                  <a:tcPr marL="9525" marR="9525" marT="9524"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s-MX" sz="600" b="0" i="0" u="none" strike="noStrike" dirty="0">
                        <a:solidFill>
                          <a:srgbClr val="000000"/>
                        </a:solidFill>
                        <a:effectLst/>
                        <a:latin typeface="Calibri"/>
                      </a:endParaRPr>
                    </a:p>
                  </a:txBody>
                  <a:tcPr marL="9525" marR="9525" marT="952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600" b="0" i="0" u="none" strike="noStrike" dirty="0">
                        <a:solidFill>
                          <a:srgbClr val="000000"/>
                        </a:solidFill>
                        <a:effectLst/>
                        <a:latin typeface="Calibri"/>
                      </a:endParaRPr>
                    </a:p>
                  </a:txBody>
                  <a:tcPr marL="9525" marR="9525" marT="9524" marB="0" anchor="b">
                    <a:lnL>
                      <a:noFill/>
                    </a:lnL>
                    <a:lnR>
                      <a:noFill/>
                    </a:lnR>
                    <a:lnT>
                      <a:noFill/>
                    </a:lnT>
                    <a:lnB>
                      <a:noFill/>
                    </a:lnB>
                  </a:tcPr>
                </a:tc>
                <a:tc>
                  <a:txBody>
                    <a:bodyPr/>
                    <a:lstStyle/>
                    <a:p>
                      <a:pPr algn="l" fontAlgn="b"/>
                      <a:r>
                        <a:rPr lang="es-MX" sz="600" u="none" strike="noStrike" dirty="0">
                          <a:effectLst/>
                        </a:rPr>
                        <a:t> </a:t>
                      </a:r>
                      <a:endParaRPr lang="es-MX" sz="600" b="0" i="0" u="none" strike="noStrike" dirty="0">
                        <a:solidFill>
                          <a:srgbClr val="000000"/>
                        </a:solidFill>
                        <a:effectLst/>
                        <a:latin typeface="Calibri"/>
                      </a:endParaRPr>
                    </a:p>
                  </a:txBody>
                  <a:tcPr marL="9525" marR="9525" marT="9524"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s-MX" sz="600" b="0" i="0" u="none" strike="noStrike" dirty="0">
                        <a:solidFill>
                          <a:srgbClr val="000000"/>
                        </a:solidFill>
                        <a:effectLst/>
                        <a:latin typeface="Calibri"/>
                      </a:endParaRPr>
                    </a:p>
                  </a:txBody>
                  <a:tcPr marL="9525" marR="9525" marT="952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600" b="0" i="0" u="none" strike="noStrike" dirty="0">
                        <a:solidFill>
                          <a:srgbClr val="000000"/>
                        </a:solidFill>
                        <a:effectLst/>
                        <a:latin typeface="Calibri"/>
                      </a:endParaRPr>
                    </a:p>
                  </a:txBody>
                  <a:tcPr marL="9525" marR="9525" marT="9524" marB="0" anchor="b">
                    <a:lnL>
                      <a:noFill/>
                    </a:lnL>
                    <a:lnR>
                      <a:noFill/>
                    </a:lnR>
                    <a:lnT>
                      <a:noFill/>
                    </a:lnT>
                    <a:lnB>
                      <a:noFill/>
                    </a:lnB>
                  </a:tcPr>
                </a:tc>
                <a:tc>
                  <a:txBody>
                    <a:bodyPr/>
                    <a:lstStyle/>
                    <a:p>
                      <a:pPr algn="l" fontAlgn="b"/>
                      <a:r>
                        <a:rPr lang="es-MX" sz="600" u="none" strike="noStrike" dirty="0">
                          <a:effectLst/>
                        </a:rPr>
                        <a:t> </a:t>
                      </a:r>
                      <a:endParaRPr lang="es-MX" sz="600" b="0" i="0" u="none" strike="noStrike" dirty="0">
                        <a:solidFill>
                          <a:srgbClr val="000000"/>
                        </a:solidFill>
                        <a:effectLst/>
                        <a:latin typeface="Calibri"/>
                      </a:endParaRPr>
                    </a:p>
                  </a:txBody>
                  <a:tcPr marL="9525" marR="9525" marT="9524" marB="0" anchor="b">
                    <a:lnL>
                      <a:noFill/>
                    </a:lnL>
                    <a:lnR w="6350" cap="flat" cmpd="sng" algn="ctr">
                      <a:solidFill>
                        <a:srgbClr val="000000"/>
                      </a:solidFill>
                      <a:prstDash val="solid"/>
                      <a:round/>
                      <a:headEnd type="none" w="med" len="med"/>
                      <a:tailEnd type="none" w="med" len="med"/>
                    </a:lnR>
                    <a:lnT>
                      <a:noFill/>
                    </a:lnT>
                    <a:lnB>
                      <a:noFill/>
                    </a:lnB>
                  </a:tcPr>
                </a:tc>
              </a:tr>
              <a:tr h="131927">
                <a:tc>
                  <a:txBody>
                    <a:bodyPr/>
                    <a:lstStyle/>
                    <a:p>
                      <a:pPr algn="l" fontAlgn="b"/>
                      <a:r>
                        <a:rPr lang="es-MX" sz="600" u="none" strike="noStrike" dirty="0">
                          <a:effectLst/>
                        </a:rPr>
                        <a:t> </a:t>
                      </a:r>
                      <a:endParaRPr lang="es-MX" sz="600" b="0" i="0" u="none" strike="noStrike" dirty="0">
                        <a:solidFill>
                          <a:srgbClr val="000000"/>
                        </a:solidFill>
                        <a:effectLst/>
                        <a:latin typeface="Calibri"/>
                      </a:endParaRPr>
                    </a:p>
                  </a:txBody>
                  <a:tcPr marL="9525" marR="9525" marT="95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2F2F2"/>
                    </a:solidFill>
                  </a:tcPr>
                </a:tc>
                <a:tc>
                  <a:txBody>
                    <a:bodyPr/>
                    <a:lstStyle/>
                    <a:p>
                      <a:pPr algn="l" fontAlgn="b"/>
                      <a:endParaRPr lang="es-MX" sz="600" b="0" i="0" u="none" strike="noStrike" dirty="0">
                        <a:solidFill>
                          <a:srgbClr val="000000"/>
                        </a:solidFill>
                        <a:effectLst/>
                        <a:latin typeface="Calibri"/>
                      </a:endParaRPr>
                    </a:p>
                  </a:txBody>
                  <a:tcPr marL="9525" marR="9525" marT="952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600" b="0" i="0" u="none" strike="noStrike" dirty="0">
                        <a:solidFill>
                          <a:srgbClr val="000000"/>
                        </a:solidFill>
                        <a:effectLst/>
                        <a:latin typeface="Calibri"/>
                      </a:endParaRPr>
                    </a:p>
                  </a:txBody>
                  <a:tcPr marL="9525" marR="9525" marT="9524" marB="0" anchor="b">
                    <a:lnL>
                      <a:noFill/>
                    </a:lnL>
                    <a:lnR>
                      <a:noFill/>
                    </a:lnR>
                    <a:lnT>
                      <a:noFill/>
                    </a:lnT>
                    <a:lnB>
                      <a:noFill/>
                    </a:lnB>
                  </a:tcPr>
                </a:tc>
                <a:tc>
                  <a:txBody>
                    <a:bodyPr/>
                    <a:lstStyle/>
                    <a:p>
                      <a:pPr algn="l" fontAlgn="b"/>
                      <a:r>
                        <a:rPr lang="es-MX" sz="600" u="none" strike="noStrike" dirty="0">
                          <a:effectLst/>
                        </a:rPr>
                        <a:t> </a:t>
                      </a:r>
                      <a:endParaRPr lang="es-MX" sz="600" b="0" i="0" u="none" strike="noStrike" dirty="0">
                        <a:solidFill>
                          <a:srgbClr val="000000"/>
                        </a:solidFill>
                        <a:effectLst/>
                        <a:latin typeface="Calibri"/>
                      </a:endParaRPr>
                    </a:p>
                  </a:txBody>
                  <a:tcPr marL="9525" marR="9525" marT="9524"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s-MX" sz="600" b="0" i="0" u="none" strike="noStrike" dirty="0">
                        <a:solidFill>
                          <a:srgbClr val="000000"/>
                        </a:solidFill>
                        <a:effectLst/>
                        <a:latin typeface="Calibri"/>
                      </a:endParaRPr>
                    </a:p>
                  </a:txBody>
                  <a:tcPr marL="9525" marR="9525" marT="952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600" b="0" i="0" u="none" strike="noStrike" dirty="0">
                        <a:solidFill>
                          <a:srgbClr val="000000"/>
                        </a:solidFill>
                        <a:effectLst/>
                        <a:latin typeface="Calibri"/>
                      </a:endParaRPr>
                    </a:p>
                  </a:txBody>
                  <a:tcPr marL="9525" marR="9525" marT="9524" marB="0" anchor="b">
                    <a:lnL>
                      <a:noFill/>
                    </a:lnL>
                    <a:lnR>
                      <a:noFill/>
                    </a:lnR>
                    <a:lnT>
                      <a:noFill/>
                    </a:lnT>
                    <a:lnB>
                      <a:noFill/>
                    </a:lnB>
                  </a:tcPr>
                </a:tc>
                <a:tc>
                  <a:txBody>
                    <a:bodyPr/>
                    <a:lstStyle/>
                    <a:p>
                      <a:pPr algn="l" fontAlgn="b"/>
                      <a:r>
                        <a:rPr lang="es-MX" sz="600" u="none" strike="noStrike" dirty="0">
                          <a:effectLst/>
                        </a:rPr>
                        <a:t> </a:t>
                      </a:r>
                      <a:endParaRPr lang="es-MX" sz="600" b="0" i="0" u="none" strike="noStrike" dirty="0">
                        <a:solidFill>
                          <a:srgbClr val="000000"/>
                        </a:solidFill>
                        <a:effectLst/>
                        <a:latin typeface="Calibri"/>
                      </a:endParaRPr>
                    </a:p>
                  </a:txBody>
                  <a:tcPr marL="9525" marR="9525" marT="9524"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s-MX" sz="600" b="0" i="0" u="none" strike="noStrike" dirty="0">
                        <a:solidFill>
                          <a:srgbClr val="000000"/>
                        </a:solidFill>
                        <a:effectLst/>
                        <a:latin typeface="Calibri"/>
                      </a:endParaRPr>
                    </a:p>
                  </a:txBody>
                  <a:tcPr marL="9525" marR="9525" marT="952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600" b="0" i="0" u="none" strike="noStrike" dirty="0">
                        <a:solidFill>
                          <a:srgbClr val="000000"/>
                        </a:solidFill>
                        <a:effectLst/>
                        <a:latin typeface="Calibri"/>
                      </a:endParaRPr>
                    </a:p>
                  </a:txBody>
                  <a:tcPr marL="9525" marR="9525" marT="9524" marB="0" anchor="b">
                    <a:lnL>
                      <a:noFill/>
                    </a:lnL>
                    <a:lnR>
                      <a:noFill/>
                    </a:lnR>
                    <a:lnT>
                      <a:noFill/>
                    </a:lnT>
                    <a:lnB>
                      <a:noFill/>
                    </a:lnB>
                  </a:tcPr>
                </a:tc>
                <a:tc>
                  <a:txBody>
                    <a:bodyPr/>
                    <a:lstStyle/>
                    <a:p>
                      <a:pPr algn="l" fontAlgn="b"/>
                      <a:r>
                        <a:rPr lang="es-MX" sz="600" u="none" strike="noStrike" dirty="0">
                          <a:effectLst/>
                        </a:rPr>
                        <a:t> </a:t>
                      </a:r>
                      <a:endParaRPr lang="es-MX" sz="600" b="0" i="0" u="none" strike="noStrike" dirty="0">
                        <a:solidFill>
                          <a:srgbClr val="000000"/>
                        </a:solidFill>
                        <a:effectLst/>
                        <a:latin typeface="Calibri"/>
                      </a:endParaRPr>
                    </a:p>
                  </a:txBody>
                  <a:tcPr marL="9525" marR="9525" marT="9524"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s-MX" sz="600" b="0" i="0" u="none" strike="noStrike" dirty="0">
                        <a:solidFill>
                          <a:srgbClr val="000000"/>
                        </a:solidFill>
                        <a:effectLst/>
                        <a:latin typeface="Calibri"/>
                      </a:endParaRPr>
                    </a:p>
                  </a:txBody>
                  <a:tcPr marL="9525" marR="9525" marT="952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600" b="0" i="0" u="none" strike="noStrike" dirty="0">
                        <a:solidFill>
                          <a:srgbClr val="000000"/>
                        </a:solidFill>
                        <a:effectLst/>
                        <a:latin typeface="Calibri"/>
                      </a:endParaRPr>
                    </a:p>
                  </a:txBody>
                  <a:tcPr marL="9525" marR="9525" marT="9524" marB="0" anchor="b">
                    <a:lnL>
                      <a:noFill/>
                    </a:lnL>
                    <a:lnR>
                      <a:noFill/>
                    </a:lnR>
                    <a:lnT>
                      <a:noFill/>
                    </a:lnT>
                    <a:lnB>
                      <a:noFill/>
                    </a:lnB>
                  </a:tcPr>
                </a:tc>
                <a:tc>
                  <a:txBody>
                    <a:bodyPr/>
                    <a:lstStyle/>
                    <a:p>
                      <a:pPr algn="l" fontAlgn="b"/>
                      <a:r>
                        <a:rPr lang="es-MX" sz="600" u="none" strike="noStrike" dirty="0">
                          <a:effectLst/>
                        </a:rPr>
                        <a:t> </a:t>
                      </a:r>
                      <a:endParaRPr lang="es-MX" sz="600" b="0" i="0" u="none" strike="noStrike" dirty="0">
                        <a:solidFill>
                          <a:srgbClr val="000000"/>
                        </a:solidFill>
                        <a:effectLst/>
                        <a:latin typeface="Calibri"/>
                      </a:endParaRPr>
                    </a:p>
                  </a:txBody>
                  <a:tcPr marL="9525" marR="9525" marT="9524" marB="0" anchor="b">
                    <a:lnL>
                      <a:noFill/>
                    </a:lnL>
                    <a:lnR w="6350" cap="flat" cmpd="sng" algn="ctr">
                      <a:solidFill>
                        <a:srgbClr val="000000"/>
                      </a:solidFill>
                      <a:prstDash val="solid"/>
                      <a:round/>
                      <a:headEnd type="none" w="med" len="med"/>
                      <a:tailEnd type="none" w="med" len="med"/>
                    </a:lnR>
                    <a:lnT>
                      <a:noFill/>
                    </a:lnT>
                    <a:lnB>
                      <a:noFill/>
                    </a:lnB>
                  </a:tcPr>
                </a:tc>
              </a:tr>
            </a:tbl>
          </a:graphicData>
        </a:graphic>
      </p:graphicFrame>
      <p:sp>
        <p:nvSpPr>
          <p:cNvPr id="18" name="1 Proceso"/>
          <p:cNvSpPr/>
          <p:nvPr/>
        </p:nvSpPr>
        <p:spPr>
          <a:xfrm>
            <a:off x="609600" y="2300288"/>
            <a:ext cx="1943100" cy="623887"/>
          </a:xfrm>
          <a:prstGeom prst="flowChartProcess">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eaLnBrk="0" hangingPunct="0">
              <a:defRPr/>
            </a:pPr>
            <a:r>
              <a:rPr lang="es-MX" sz="1200" b="1" dirty="0">
                <a:solidFill>
                  <a:schemeClr val="tx1"/>
                </a:solidFill>
              </a:rPr>
              <a:t>Genera el COVE con los Datos de la </a:t>
            </a:r>
            <a:r>
              <a:rPr lang="es-MX" sz="1200" b="1" dirty="0" smtClean="0">
                <a:solidFill>
                  <a:schemeClr val="tx1"/>
                </a:solidFill>
              </a:rPr>
              <a:t>operación</a:t>
            </a:r>
            <a:endParaRPr lang="es-MX" sz="1200" b="1" dirty="0"/>
          </a:p>
        </p:txBody>
      </p:sp>
      <p:cxnSp>
        <p:nvCxnSpPr>
          <p:cNvPr id="19" name="10 Conector recto de flecha"/>
          <p:cNvCxnSpPr/>
          <p:nvPr/>
        </p:nvCxnSpPr>
        <p:spPr>
          <a:xfrm flipV="1">
            <a:off x="2552700" y="2582863"/>
            <a:ext cx="2552700" cy="635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20" name="Picture 2"/>
          <p:cNvPicPr>
            <a:picLocks noChangeAspect="1" noChangeArrowheads="1"/>
          </p:cNvPicPr>
          <p:nvPr/>
        </p:nvPicPr>
        <p:blipFill>
          <a:blip r:embed="rId2" cstate="print"/>
          <a:srcRect/>
          <a:stretch>
            <a:fillRect/>
          </a:stretch>
        </p:blipFill>
        <p:spPr bwMode="auto">
          <a:xfrm>
            <a:off x="5105400" y="2119313"/>
            <a:ext cx="1774825" cy="927100"/>
          </a:xfrm>
          <a:prstGeom prst="rect">
            <a:avLst/>
          </a:prstGeom>
          <a:noFill/>
          <a:ln w="9525">
            <a:noFill/>
            <a:miter lim="800000"/>
            <a:headEnd/>
            <a:tailEnd/>
          </a:ln>
        </p:spPr>
      </p:pic>
      <p:cxnSp>
        <p:nvCxnSpPr>
          <p:cNvPr id="21" name="13 Conector recto de flecha"/>
          <p:cNvCxnSpPr/>
          <p:nvPr/>
        </p:nvCxnSpPr>
        <p:spPr>
          <a:xfrm>
            <a:off x="5992813" y="3046413"/>
            <a:ext cx="0" cy="295275"/>
          </a:xfrm>
          <a:prstGeom prst="straightConnector1">
            <a:avLst/>
          </a:prstGeom>
          <a:ln w="25400">
            <a:solidFill>
              <a:schemeClr val="tx1"/>
            </a:solidFill>
            <a:tailEnd type="arrow"/>
          </a:ln>
        </p:spPr>
        <p:style>
          <a:lnRef idx="1">
            <a:schemeClr val="dk1"/>
          </a:lnRef>
          <a:fillRef idx="0">
            <a:schemeClr val="dk1"/>
          </a:fillRef>
          <a:effectRef idx="0">
            <a:schemeClr val="dk1"/>
          </a:effectRef>
          <a:fontRef idx="minor">
            <a:schemeClr val="tx1"/>
          </a:fontRef>
        </p:style>
      </p:cxnSp>
      <p:pic>
        <p:nvPicPr>
          <p:cNvPr id="22" name="Picture 3"/>
          <p:cNvPicPr>
            <a:picLocks noChangeAspect="1" noChangeArrowheads="1"/>
          </p:cNvPicPr>
          <p:nvPr/>
        </p:nvPicPr>
        <p:blipFill>
          <a:blip r:embed="rId3" cstate="print"/>
          <a:srcRect/>
          <a:stretch>
            <a:fillRect/>
          </a:stretch>
        </p:blipFill>
        <p:spPr bwMode="auto">
          <a:xfrm>
            <a:off x="4948238" y="3341688"/>
            <a:ext cx="1931987" cy="696912"/>
          </a:xfrm>
          <a:prstGeom prst="rect">
            <a:avLst/>
          </a:prstGeom>
          <a:noFill/>
          <a:ln w="9525">
            <a:noFill/>
            <a:miter lim="800000"/>
            <a:headEnd/>
            <a:tailEnd/>
          </a:ln>
        </p:spPr>
      </p:pic>
      <p:cxnSp>
        <p:nvCxnSpPr>
          <p:cNvPr id="23" name="32 Conector recto de flecha"/>
          <p:cNvCxnSpPr/>
          <p:nvPr/>
        </p:nvCxnSpPr>
        <p:spPr>
          <a:xfrm flipH="1" flipV="1">
            <a:off x="2552700" y="3744913"/>
            <a:ext cx="24003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24" name="Picture 4"/>
          <p:cNvPicPr>
            <a:picLocks noChangeAspect="1" noChangeArrowheads="1"/>
          </p:cNvPicPr>
          <p:nvPr/>
        </p:nvPicPr>
        <p:blipFill>
          <a:blip r:embed="rId4" cstate="print"/>
          <a:srcRect/>
          <a:stretch>
            <a:fillRect/>
          </a:stretch>
        </p:blipFill>
        <p:spPr bwMode="auto">
          <a:xfrm>
            <a:off x="625475" y="3341688"/>
            <a:ext cx="1927225" cy="696912"/>
          </a:xfrm>
          <a:prstGeom prst="rect">
            <a:avLst/>
          </a:prstGeom>
          <a:noFill/>
          <a:ln w="9525">
            <a:noFill/>
            <a:miter lim="800000"/>
            <a:headEnd/>
            <a:tailEnd/>
          </a:ln>
        </p:spPr>
      </p:pic>
      <p:cxnSp>
        <p:nvCxnSpPr>
          <p:cNvPr id="25" name="59 Conector recto"/>
          <p:cNvCxnSpPr/>
          <p:nvPr/>
        </p:nvCxnSpPr>
        <p:spPr>
          <a:xfrm flipH="1" flipV="1">
            <a:off x="454025" y="3770313"/>
            <a:ext cx="17145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64 Conector recto"/>
          <p:cNvCxnSpPr/>
          <p:nvPr/>
        </p:nvCxnSpPr>
        <p:spPr>
          <a:xfrm flipV="1">
            <a:off x="444500" y="2667000"/>
            <a:ext cx="0" cy="110331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66 Conector recto de flecha"/>
          <p:cNvCxnSpPr/>
          <p:nvPr/>
        </p:nvCxnSpPr>
        <p:spPr>
          <a:xfrm>
            <a:off x="444500" y="2678113"/>
            <a:ext cx="180975" cy="476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47 Conector recto"/>
          <p:cNvCxnSpPr/>
          <p:nvPr/>
        </p:nvCxnSpPr>
        <p:spPr>
          <a:xfrm>
            <a:off x="6891338" y="2579688"/>
            <a:ext cx="300037" cy="0"/>
          </a:xfrm>
          <a:prstGeom prst="line">
            <a:avLst/>
          </a:prstGeom>
          <a:ln w="25400"/>
        </p:spPr>
        <p:style>
          <a:lnRef idx="1">
            <a:schemeClr val="dk1"/>
          </a:lnRef>
          <a:fillRef idx="0">
            <a:schemeClr val="dk1"/>
          </a:fillRef>
          <a:effectRef idx="0">
            <a:schemeClr val="dk1"/>
          </a:effectRef>
          <a:fontRef idx="minor">
            <a:schemeClr val="tx1"/>
          </a:fontRef>
        </p:style>
      </p:cxnSp>
      <p:cxnSp>
        <p:nvCxnSpPr>
          <p:cNvPr id="29" name="49 Conector recto"/>
          <p:cNvCxnSpPr/>
          <p:nvPr/>
        </p:nvCxnSpPr>
        <p:spPr>
          <a:xfrm flipH="1">
            <a:off x="7159625" y="2579688"/>
            <a:ext cx="19050" cy="216217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51 Conector recto de flecha"/>
          <p:cNvCxnSpPr/>
          <p:nvPr/>
        </p:nvCxnSpPr>
        <p:spPr>
          <a:xfrm flipH="1" flipV="1">
            <a:off x="6891338" y="4741863"/>
            <a:ext cx="268287"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74 Conector recto de flecha"/>
          <p:cNvCxnSpPr/>
          <p:nvPr/>
        </p:nvCxnSpPr>
        <p:spPr>
          <a:xfrm flipH="1">
            <a:off x="2552700" y="4741863"/>
            <a:ext cx="2395538" cy="19050"/>
          </a:xfrm>
          <a:prstGeom prst="straightConnector1">
            <a:avLst/>
          </a:prstGeom>
          <a:ln w="25400">
            <a:tailEnd type="arrow"/>
          </a:ln>
        </p:spPr>
        <p:style>
          <a:lnRef idx="1">
            <a:schemeClr val="dk1"/>
          </a:lnRef>
          <a:fillRef idx="0">
            <a:schemeClr val="dk1"/>
          </a:fillRef>
          <a:effectRef idx="0">
            <a:schemeClr val="dk1"/>
          </a:effectRef>
          <a:fontRef idx="minor">
            <a:schemeClr val="tx1"/>
          </a:fontRef>
        </p:style>
      </p:cxnSp>
      <p:sp>
        <p:nvSpPr>
          <p:cNvPr id="32" name="57 Proceso"/>
          <p:cNvSpPr/>
          <p:nvPr/>
        </p:nvSpPr>
        <p:spPr>
          <a:xfrm>
            <a:off x="647700" y="4370388"/>
            <a:ext cx="1905000" cy="735012"/>
          </a:xfrm>
          <a:prstGeom prst="flowChartProcess">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eaLnBrk="0" hangingPunct="0">
              <a:defRPr/>
            </a:pPr>
            <a:r>
              <a:rPr lang="es-MX" sz="1200" b="1" dirty="0">
                <a:solidFill>
                  <a:schemeClr val="tx1"/>
                </a:solidFill>
              </a:rPr>
              <a:t>Recibe el Archivo con el </a:t>
            </a:r>
            <a:r>
              <a:rPr lang="es-MX" sz="1200" b="1" dirty="0" smtClean="0">
                <a:solidFill>
                  <a:schemeClr val="tx1"/>
                </a:solidFill>
              </a:rPr>
              <a:t>e-</a:t>
            </a:r>
            <a:r>
              <a:rPr lang="es-MX" sz="1200" b="1" dirty="0" err="1" smtClean="0">
                <a:solidFill>
                  <a:schemeClr val="tx1"/>
                </a:solidFill>
              </a:rPr>
              <a:t>document</a:t>
            </a:r>
            <a:endParaRPr lang="es-MX" sz="1200" b="1" dirty="0">
              <a:solidFill>
                <a:schemeClr val="tx1"/>
              </a:solidFill>
            </a:endParaRPr>
          </a:p>
        </p:txBody>
      </p:sp>
      <p:sp>
        <p:nvSpPr>
          <p:cNvPr id="33" name="19 Proceso"/>
          <p:cNvSpPr/>
          <p:nvPr/>
        </p:nvSpPr>
        <p:spPr>
          <a:xfrm>
            <a:off x="4948238" y="4370388"/>
            <a:ext cx="1905000" cy="735012"/>
          </a:xfrm>
          <a:prstGeom prst="flowChartProcess">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eaLnBrk="0" hangingPunct="0">
              <a:defRPr/>
            </a:pPr>
            <a:r>
              <a:rPr lang="es-MX" sz="1200" b="1" dirty="0" smtClean="0">
                <a:solidFill>
                  <a:schemeClr val="tx1"/>
                </a:solidFill>
              </a:rPr>
              <a:t>Envía  </a:t>
            </a:r>
            <a:r>
              <a:rPr lang="es-MX" sz="1200" b="1" dirty="0">
                <a:solidFill>
                  <a:schemeClr val="tx1"/>
                </a:solidFill>
              </a:rPr>
              <a:t>archivo con el </a:t>
            </a:r>
            <a:r>
              <a:rPr lang="es-MX" sz="1200" b="1" dirty="0" smtClean="0">
                <a:solidFill>
                  <a:schemeClr val="tx1"/>
                </a:solidFill>
              </a:rPr>
              <a:t>e-</a:t>
            </a:r>
            <a:r>
              <a:rPr lang="es-MX" sz="1200" b="1" dirty="0" err="1" smtClean="0">
                <a:solidFill>
                  <a:schemeClr val="tx1"/>
                </a:solidFill>
              </a:rPr>
              <a:t>document</a:t>
            </a:r>
            <a:r>
              <a:rPr lang="es-MX" sz="1200" b="1" dirty="0" smtClean="0">
                <a:solidFill>
                  <a:schemeClr val="tx1"/>
                </a:solidFill>
              </a:rPr>
              <a:t> </a:t>
            </a:r>
            <a:r>
              <a:rPr lang="es-MX" sz="1200" b="1" dirty="0">
                <a:solidFill>
                  <a:schemeClr val="tx1"/>
                </a:solidFill>
              </a:rPr>
              <a:t>y almacena en SAAI</a:t>
            </a:r>
          </a:p>
        </p:txBody>
      </p:sp>
      <p:sp>
        <p:nvSpPr>
          <p:cNvPr id="35" name="7 Proceso"/>
          <p:cNvSpPr/>
          <p:nvPr/>
        </p:nvSpPr>
        <p:spPr>
          <a:xfrm>
            <a:off x="2876550" y="5214938"/>
            <a:ext cx="1905000" cy="1500187"/>
          </a:xfrm>
          <a:prstGeom prst="flowChartProcess">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eaLnBrk="0" hangingPunct="0">
              <a:defRPr/>
            </a:pPr>
            <a:r>
              <a:rPr lang="es-MX" sz="1200" b="1" dirty="0">
                <a:solidFill>
                  <a:schemeClr val="tx1"/>
                </a:solidFill>
              </a:rPr>
              <a:t>Crea la apertura del previo y del código de barras, por cada remesa, indicando el número de </a:t>
            </a:r>
            <a:r>
              <a:rPr lang="es-MX" sz="1200" b="1" dirty="0" smtClean="0">
                <a:solidFill>
                  <a:schemeClr val="tx1"/>
                </a:solidFill>
              </a:rPr>
              <a:t>e-</a:t>
            </a:r>
            <a:r>
              <a:rPr lang="es-MX" sz="1200" b="1" dirty="0" err="1" smtClean="0">
                <a:solidFill>
                  <a:schemeClr val="tx1"/>
                </a:solidFill>
              </a:rPr>
              <a:t>document</a:t>
            </a:r>
            <a:r>
              <a:rPr lang="es-MX" sz="1200" b="1" dirty="0" smtClean="0">
                <a:solidFill>
                  <a:schemeClr val="tx1"/>
                </a:solidFill>
              </a:rPr>
              <a:t> </a:t>
            </a:r>
            <a:r>
              <a:rPr lang="es-MX" sz="1200" b="1" dirty="0">
                <a:solidFill>
                  <a:schemeClr val="tx1"/>
                </a:solidFill>
              </a:rPr>
              <a:t>en el </a:t>
            </a:r>
            <a:r>
              <a:rPr lang="es-MX" sz="1200" b="1" dirty="0" smtClean="0">
                <a:solidFill>
                  <a:schemeClr val="tx1"/>
                </a:solidFill>
              </a:rPr>
              <a:t>código.</a:t>
            </a:r>
            <a:endParaRPr lang="es-MX" sz="1200" b="1" dirty="0">
              <a:solidFill>
                <a:schemeClr val="tx1"/>
              </a:solidFill>
            </a:endParaRPr>
          </a:p>
        </p:txBody>
      </p:sp>
      <p:cxnSp>
        <p:nvCxnSpPr>
          <p:cNvPr id="36" name="86 Conector recto de flecha"/>
          <p:cNvCxnSpPr/>
          <p:nvPr/>
        </p:nvCxnSpPr>
        <p:spPr>
          <a:xfrm>
            <a:off x="1600200" y="5105400"/>
            <a:ext cx="9525" cy="46672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7" name="84 Conector recto de flecha"/>
          <p:cNvCxnSpPr>
            <a:endCxn id="35" idx="1"/>
          </p:cNvCxnSpPr>
          <p:nvPr/>
        </p:nvCxnSpPr>
        <p:spPr>
          <a:xfrm flipV="1">
            <a:off x="2576513" y="5965825"/>
            <a:ext cx="300037" cy="125413"/>
          </a:xfrm>
          <a:prstGeom prst="straightConnector1">
            <a:avLst/>
          </a:prstGeom>
          <a:ln w="25400" cap="rnd">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8" name="21 Proceso"/>
          <p:cNvSpPr/>
          <p:nvPr/>
        </p:nvSpPr>
        <p:spPr>
          <a:xfrm>
            <a:off x="7051675" y="5700713"/>
            <a:ext cx="1905000" cy="781050"/>
          </a:xfrm>
          <a:prstGeom prst="flowChartProcess">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eaLnBrk="0" hangingPunct="0">
              <a:defRPr/>
            </a:pPr>
            <a:r>
              <a:rPr lang="es-MX" sz="1400" b="1">
                <a:solidFill>
                  <a:schemeClr val="tx1"/>
                </a:solidFill>
              </a:rPr>
              <a:t>Activa el MSA</a:t>
            </a:r>
          </a:p>
        </p:txBody>
      </p:sp>
      <p:cxnSp>
        <p:nvCxnSpPr>
          <p:cNvPr id="39" name="84 Conector recto de flecha"/>
          <p:cNvCxnSpPr/>
          <p:nvPr/>
        </p:nvCxnSpPr>
        <p:spPr>
          <a:xfrm flipV="1">
            <a:off x="4767263" y="6091238"/>
            <a:ext cx="2257425" cy="0"/>
          </a:xfrm>
          <a:prstGeom prst="straightConnector1">
            <a:avLst/>
          </a:prstGeom>
          <a:ln w="25400" cap="rnd">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40" name="Picture 2"/>
          <p:cNvPicPr>
            <a:picLocks noChangeAspect="1" noChangeArrowheads="1"/>
          </p:cNvPicPr>
          <p:nvPr/>
        </p:nvPicPr>
        <p:blipFill>
          <a:blip r:embed="rId5" cstate="print"/>
          <a:srcRect/>
          <a:stretch>
            <a:fillRect/>
          </a:stretch>
        </p:blipFill>
        <p:spPr bwMode="auto">
          <a:xfrm>
            <a:off x="6588125" y="333375"/>
            <a:ext cx="676275" cy="596900"/>
          </a:xfrm>
          <a:prstGeom prst="rect">
            <a:avLst/>
          </a:prstGeom>
          <a:noFill/>
          <a:ln w="9525">
            <a:noFill/>
            <a:miter lim="800000"/>
            <a:headEnd/>
            <a:tailEnd/>
          </a:ln>
        </p:spPr>
      </p:pic>
      <p:sp>
        <p:nvSpPr>
          <p:cNvPr id="41" name="Rectangle 2"/>
          <p:cNvSpPr txBox="1">
            <a:spLocks noChangeArrowheads="1"/>
          </p:cNvSpPr>
          <p:nvPr/>
        </p:nvSpPr>
        <p:spPr>
          <a:xfrm>
            <a:off x="0" y="0"/>
            <a:ext cx="9144000" cy="500063"/>
          </a:xfrm>
          <a:prstGeom prst="rect">
            <a:avLst/>
          </a:prstGeom>
        </p:spPr>
        <p:txBody>
          <a:bodyPr/>
          <a:lstStyle/>
          <a:p>
            <a:pPr algn="ctr" eaLnBrk="0" hangingPunct="0">
              <a:defRPr/>
            </a:pPr>
            <a:r>
              <a:rPr lang="es-MX" sz="2400" kern="0" dirty="0">
                <a:solidFill>
                  <a:srgbClr val="00478E"/>
                </a:solidFill>
                <a:effectLst>
                  <a:outerShdw blurRad="38100" dist="38100" dir="2700000" algn="tl">
                    <a:srgbClr val="C0C0C0"/>
                  </a:outerShdw>
                </a:effectLst>
                <a:latin typeface="Century Gothic" pitchFamily="34" charset="0"/>
                <a:cs typeface="+mn-cs"/>
              </a:rPr>
              <a:t>Almanza Villarreal Agencia Aduanal, S.C.</a:t>
            </a:r>
          </a:p>
          <a:p>
            <a:pPr algn="ctr" eaLnBrk="0" hangingPunct="0">
              <a:defRPr/>
            </a:pPr>
            <a:endParaRPr lang="es-MX" sz="2400" kern="0" dirty="0">
              <a:solidFill>
                <a:srgbClr val="00478E"/>
              </a:solidFill>
              <a:effectLst>
                <a:outerShdw blurRad="38100" dist="38100" dir="2700000" algn="tl">
                  <a:srgbClr val="C0C0C0"/>
                </a:outerShdw>
              </a:effectLst>
              <a:latin typeface="Century Gothic" pitchFamily="34" charset="0"/>
              <a:ea typeface="+mj-ea"/>
              <a:cs typeface="+mj-cs"/>
            </a:endParaRPr>
          </a:p>
          <a:p>
            <a:pPr algn="ctr" eaLnBrk="0" hangingPunct="0">
              <a:defRPr/>
            </a:pPr>
            <a:endParaRPr lang="es-MX" sz="2400" kern="0" dirty="0">
              <a:solidFill>
                <a:srgbClr val="00478E"/>
              </a:solidFill>
              <a:effectLst>
                <a:outerShdw blurRad="38100" dist="38100" dir="2700000" algn="tl">
                  <a:srgbClr val="C0C0C0"/>
                </a:outerShdw>
              </a:effectLst>
              <a:latin typeface="Century Gothic" pitchFamily="34" charset="0"/>
              <a:ea typeface="+mj-ea"/>
              <a:cs typeface="+mj-cs"/>
            </a:endParaRPr>
          </a:p>
        </p:txBody>
      </p:sp>
      <p:pic>
        <p:nvPicPr>
          <p:cNvPr id="26174" name="Picture 2"/>
          <p:cNvPicPr>
            <a:picLocks noChangeAspect="1" noChangeArrowheads="1"/>
          </p:cNvPicPr>
          <p:nvPr/>
        </p:nvPicPr>
        <p:blipFill>
          <a:blip r:embed="rId6" cstate="print"/>
          <a:srcRect l="11581" t="74219" r="82353" b="16016"/>
          <a:stretch>
            <a:fillRect/>
          </a:stretch>
        </p:blipFill>
        <p:spPr bwMode="auto">
          <a:xfrm>
            <a:off x="0" y="6143625"/>
            <a:ext cx="785813" cy="714375"/>
          </a:xfrm>
          <a:prstGeom prst="rect">
            <a:avLst/>
          </a:prstGeom>
          <a:noFill/>
          <a:ln w="9525">
            <a:noFill/>
            <a:miter lim="800000"/>
            <a:headEnd/>
            <a:tailEnd/>
          </a:ln>
        </p:spPr>
      </p:pic>
      <p:sp>
        <p:nvSpPr>
          <p:cNvPr id="34" name="4 Decisión"/>
          <p:cNvSpPr/>
          <p:nvPr/>
        </p:nvSpPr>
        <p:spPr>
          <a:xfrm>
            <a:off x="603250" y="5540375"/>
            <a:ext cx="1962150" cy="1057275"/>
          </a:xfrm>
          <a:prstGeom prst="flowChartDecision">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eaLnBrk="0" hangingPunct="0">
              <a:defRPr/>
            </a:pPr>
            <a:r>
              <a:rPr lang="es-MX" sz="1200" b="1" dirty="0">
                <a:solidFill>
                  <a:schemeClr val="tx1"/>
                </a:solidFill>
              </a:rPr>
              <a:t>Transmitió  </a:t>
            </a:r>
            <a:r>
              <a:rPr lang="es-MX" sz="1200" b="1" dirty="0" err="1" smtClean="0">
                <a:solidFill>
                  <a:schemeClr val="tx1"/>
                </a:solidFill>
              </a:rPr>
              <a:t>imp</a:t>
            </a:r>
            <a:r>
              <a:rPr lang="es-MX" sz="1200" b="1" dirty="0" smtClean="0">
                <a:solidFill>
                  <a:schemeClr val="tx1"/>
                </a:solidFill>
              </a:rPr>
              <a:t>/</a:t>
            </a:r>
            <a:r>
              <a:rPr lang="es-MX" sz="1200" b="1" dirty="0" err="1" smtClean="0">
                <a:solidFill>
                  <a:schemeClr val="tx1"/>
                </a:solidFill>
              </a:rPr>
              <a:t>exp</a:t>
            </a:r>
            <a:endParaRPr lang="es-MX" sz="1200" b="1" dirty="0">
              <a:solidFill>
                <a:schemeClr val="tx1"/>
              </a:solidFill>
            </a:endParaRPr>
          </a:p>
        </p:txBody>
      </p:sp>
      <p:sp>
        <p:nvSpPr>
          <p:cNvPr id="26176" name="1 CuadroTexto"/>
          <p:cNvSpPr txBox="1">
            <a:spLocks noChangeArrowheads="1"/>
          </p:cNvSpPr>
          <p:nvPr/>
        </p:nvSpPr>
        <p:spPr bwMode="auto">
          <a:xfrm>
            <a:off x="6018213" y="2997200"/>
            <a:ext cx="354012" cy="276225"/>
          </a:xfrm>
          <a:prstGeom prst="rect">
            <a:avLst/>
          </a:prstGeom>
          <a:noFill/>
          <a:ln w="9525">
            <a:noFill/>
            <a:miter lim="800000"/>
            <a:headEnd/>
            <a:tailEnd/>
          </a:ln>
        </p:spPr>
        <p:txBody>
          <a:bodyPr>
            <a:spAutoFit/>
          </a:bodyPr>
          <a:lstStyle/>
          <a:p>
            <a:r>
              <a:rPr lang="es-MX" sz="1200" b="1"/>
              <a:t>SI</a:t>
            </a:r>
          </a:p>
        </p:txBody>
      </p:sp>
      <p:sp>
        <p:nvSpPr>
          <p:cNvPr id="26177" name="41 CuadroTexto"/>
          <p:cNvSpPr txBox="1">
            <a:spLocks noChangeArrowheads="1"/>
          </p:cNvSpPr>
          <p:nvPr/>
        </p:nvSpPr>
        <p:spPr bwMode="auto">
          <a:xfrm>
            <a:off x="7004050" y="2209800"/>
            <a:ext cx="496888" cy="277813"/>
          </a:xfrm>
          <a:prstGeom prst="rect">
            <a:avLst/>
          </a:prstGeom>
          <a:noFill/>
          <a:ln w="9525">
            <a:noFill/>
            <a:miter lim="800000"/>
            <a:headEnd/>
            <a:tailEnd/>
          </a:ln>
        </p:spPr>
        <p:txBody>
          <a:bodyPr>
            <a:spAutoFit/>
          </a:bodyPr>
          <a:lstStyle/>
          <a:p>
            <a:r>
              <a:rPr lang="es-MX" sz="1200" b="1"/>
              <a:t>NO</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par>
                          <p:cTn id="8" fill="hold" nodeType="afterGroup">
                            <p:stCondLst>
                              <p:cond delay="1000"/>
                            </p:stCondLst>
                            <p:childTnLst>
                              <p:par>
                                <p:cTn id="9" presetID="4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ppt_w</p:attrName>
                                        </p:attrNameLst>
                                      </p:cBhvr>
                                      <p:tavLst>
                                        <p:tav tm="0" fmla="#ppt_w*sin(2.5*pi*$)">
                                          <p:val>
                                            <p:fltVal val="0"/>
                                          </p:val>
                                        </p:tav>
                                        <p:tav tm="100000">
                                          <p:val>
                                            <p:fltVal val="1"/>
                                          </p:val>
                                        </p:tav>
                                      </p:tavLst>
                                    </p:anim>
                                    <p:anim calcmode="lin" valueType="num">
                                      <p:cBhvr>
                                        <p:cTn id="13" dur="2000" fill="hold"/>
                                        <p:tgtEl>
                                          <p:spTgt spid="40"/>
                                        </p:tgtEl>
                                        <p:attrNameLst>
                                          <p:attrName>ppt_h</p:attrName>
                                        </p:attrNameLst>
                                      </p:cBhvr>
                                      <p:tavLst>
                                        <p:tav tm="0">
                                          <p:val>
                                            <p:strVal val="#ppt_h"/>
                                          </p:val>
                                        </p:tav>
                                        <p:tav tm="100000">
                                          <p:val>
                                            <p:strVal val="#ppt_h"/>
                                          </p:val>
                                        </p:tav>
                                      </p:tavLst>
                                    </p:anim>
                                  </p:childTnLst>
                                </p:cTn>
                              </p:par>
                            </p:childTnLst>
                          </p:cTn>
                        </p:par>
                        <p:par>
                          <p:cTn id="14" fill="hold" nodeType="afterGroup">
                            <p:stCondLst>
                              <p:cond delay="5000"/>
                            </p:stCondLst>
                            <p:childTnLst>
                              <p:par>
                                <p:cTn id="15" presetID="53" presetClass="entr" presetSubtype="16"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500" fill="hold"/>
                                        <p:tgtEl>
                                          <p:spTgt spid="18"/>
                                        </p:tgtEl>
                                        <p:attrNameLst>
                                          <p:attrName>ppt_w</p:attrName>
                                        </p:attrNameLst>
                                      </p:cBhvr>
                                      <p:tavLst>
                                        <p:tav tm="0">
                                          <p:val>
                                            <p:fltVal val="0"/>
                                          </p:val>
                                        </p:tav>
                                        <p:tav tm="100000">
                                          <p:val>
                                            <p:strVal val="#ppt_w"/>
                                          </p:val>
                                        </p:tav>
                                      </p:tavLst>
                                    </p:anim>
                                    <p:anim calcmode="lin" valueType="num">
                                      <p:cBhvr>
                                        <p:cTn id="18" dur="500" fill="hold"/>
                                        <p:tgtEl>
                                          <p:spTgt spid="18"/>
                                        </p:tgtEl>
                                        <p:attrNameLst>
                                          <p:attrName>ppt_h</p:attrName>
                                        </p:attrNameLst>
                                      </p:cBhvr>
                                      <p:tavLst>
                                        <p:tav tm="0">
                                          <p:val>
                                            <p:fltVal val="0"/>
                                          </p:val>
                                        </p:tav>
                                        <p:tav tm="100000">
                                          <p:val>
                                            <p:strVal val="#ppt_h"/>
                                          </p:val>
                                        </p:tav>
                                      </p:tavLst>
                                    </p:anim>
                                    <p:animEffect transition="in" filter="fade">
                                      <p:cBhvr>
                                        <p:cTn id="19" dur="500"/>
                                        <p:tgtEl>
                                          <p:spTgt spid="18"/>
                                        </p:tgtEl>
                                      </p:cBhvr>
                                    </p:animEffect>
                                  </p:childTnLst>
                                </p:cTn>
                              </p:par>
                            </p:childTnLst>
                          </p:cTn>
                        </p:par>
                        <p:par>
                          <p:cTn id="20" fill="hold" nodeType="afterGroup">
                            <p:stCondLst>
                              <p:cond delay="5500"/>
                            </p:stCondLst>
                            <p:childTnLst>
                              <p:par>
                                <p:cTn id="21" presetID="53" presetClass="entr" presetSubtype="16" fill="hold" nodeType="after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nodeType="afterGroup">
                            <p:stCondLst>
                              <p:cond delay="6000"/>
                            </p:stCondLst>
                            <p:childTnLst>
                              <p:par>
                                <p:cTn id="27" presetID="53" presetClass="entr" presetSubtype="16" fill="hold" nodeType="after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p:cTn id="29" dur="500" fill="hold"/>
                                        <p:tgtEl>
                                          <p:spTgt spid="20"/>
                                        </p:tgtEl>
                                        <p:attrNameLst>
                                          <p:attrName>ppt_w</p:attrName>
                                        </p:attrNameLst>
                                      </p:cBhvr>
                                      <p:tavLst>
                                        <p:tav tm="0">
                                          <p:val>
                                            <p:fltVal val="0"/>
                                          </p:val>
                                        </p:tav>
                                        <p:tav tm="100000">
                                          <p:val>
                                            <p:strVal val="#ppt_w"/>
                                          </p:val>
                                        </p:tav>
                                      </p:tavLst>
                                    </p:anim>
                                    <p:anim calcmode="lin" valueType="num">
                                      <p:cBhvr>
                                        <p:cTn id="30" dur="500" fill="hold"/>
                                        <p:tgtEl>
                                          <p:spTgt spid="20"/>
                                        </p:tgtEl>
                                        <p:attrNameLst>
                                          <p:attrName>ppt_h</p:attrName>
                                        </p:attrNameLst>
                                      </p:cBhvr>
                                      <p:tavLst>
                                        <p:tav tm="0">
                                          <p:val>
                                            <p:fltVal val="0"/>
                                          </p:val>
                                        </p:tav>
                                        <p:tav tm="100000">
                                          <p:val>
                                            <p:strVal val="#ppt_h"/>
                                          </p:val>
                                        </p:tav>
                                      </p:tavLst>
                                    </p:anim>
                                    <p:animEffect transition="in" filter="fade">
                                      <p:cBhvr>
                                        <p:cTn id="31" dur="500"/>
                                        <p:tgtEl>
                                          <p:spTgt spid="20"/>
                                        </p:tgtEl>
                                      </p:cBhvr>
                                    </p:animEffect>
                                  </p:childTnLst>
                                </p:cTn>
                              </p:par>
                            </p:childTnLst>
                          </p:cTn>
                        </p:par>
                        <p:par>
                          <p:cTn id="32" fill="hold" nodeType="afterGroup">
                            <p:stCondLst>
                              <p:cond delay="6500"/>
                            </p:stCondLst>
                            <p:childTnLst>
                              <p:par>
                                <p:cTn id="33" presetID="10" presetClass="entr" presetSubtype="0" fill="hold" grpId="0" nodeType="afterEffect">
                                  <p:stCondLst>
                                    <p:cond delay="0"/>
                                  </p:stCondLst>
                                  <p:childTnLst>
                                    <p:set>
                                      <p:cBhvr>
                                        <p:cTn id="34" dur="1" fill="hold">
                                          <p:stCondLst>
                                            <p:cond delay="0"/>
                                          </p:stCondLst>
                                        </p:cTn>
                                        <p:tgtEl>
                                          <p:spTgt spid="26176"/>
                                        </p:tgtEl>
                                        <p:attrNameLst>
                                          <p:attrName>style.visibility</p:attrName>
                                        </p:attrNameLst>
                                      </p:cBhvr>
                                      <p:to>
                                        <p:strVal val="visible"/>
                                      </p:to>
                                    </p:set>
                                    <p:animEffect transition="in" filter="fade">
                                      <p:cBhvr>
                                        <p:cTn id="35" dur="500"/>
                                        <p:tgtEl>
                                          <p:spTgt spid="26176"/>
                                        </p:tgtEl>
                                      </p:cBhvr>
                                    </p:animEffect>
                                  </p:childTnLst>
                                </p:cTn>
                              </p:par>
                            </p:childTnLst>
                          </p:cTn>
                        </p:par>
                        <p:par>
                          <p:cTn id="36" fill="hold" nodeType="afterGroup">
                            <p:stCondLst>
                              <p:cond delay="7000"/>
                            </p:stCondLst>
                            <p:childTnLst>
                              <p:par>
                                <p:cTn id="37" presetID="10" presetClass="entr" presetSubtype="0" fill="hold" grpId="0" nodeType="afterEffect">
                                  <p:stCondLst>
                                    <p:cond delay="0"/>
                                  </p:stCondLst>
                                  <p:childTnLst>
                                    <p:set>
                                      <p:cBhvr>
                                        <p:cTn id="38" dur="1" fill="hold">
                                          <p:stCondLst>
                                            <p:cond delay="0"/>
                                          </p:stCondLst>
                                        </p:cTn>
                                        <p:tgtEl>
                                          <p:spTgt spid="26177"/>
                                        </p:tgtEl>
                                        <p:attrNameLst>
                                          <p:attrName>style.visibility</p:attrName>
                                        </p:attrNameLst>
                                      </p:cBhvr>
                                      <p:to>
                                        <p:strVal val="visible"/>
                                      </p:to>
                                    </p:set>
                                    <p:animEffect transition="in" filter="fade">
                                      <p:cBhvr>
                                        <p:cTn id="39" dur="500"/>
                                        <p:tgtEl>
                                          <p:spTgt spid="26177"/>
                                        </p:tgtEl>
                                      </p:cBhvr>
                                    </p:animEffect>
                                  </p:childTnLst>
                                </p:cTn>
                              </p:par>
                            </p:childTnLst>
                          </p:cTn>
                        </p:par>
                        <p:par>
                          <p:cTn id="40" fill="hold" nodeType="afterGroup">
                            <p:stCondLst>
                              <p:cond delay="7500"/>
                            </p:stCondLst>
                            <p:childTnLst>
                              <p:par>
                                <p:cTn id="41" presetID="53" presetClass="entr" presetSubtype="16"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p:cTn id="43" dur="500" fill="hold"/>
                                        <p:tgtEl>
                                          <p:spTgt spid="21"/>
                                        </p:tgtEl>
                                        <p:attrNameLst>
                                          <p:attrName>ppt_w</p:attrName>
                                        </p:attrNameLst>
                                      </p:cBhvr>
                                      <p:tavLst>
                                        <p:tav tm="0">
                                          <p:val>
                                            <p:fltVal val="0"/>
                                          </p:val>
                                        </p:tav>
                                        <p:tav tm="100000">
                                          <p:val>
                                            <p:strVal val="#ppt_w"/>
                                          </p:val>
                                        </p:tav>
                                      </p:tavLst>
                                    </p:anim>
                                    <p:anim calcmode="lin" valueType="num">
                                      <p:cBhvr>
                                        <p:cTn id="44" dur="500" fill="hold"/>
                                        <p:tgtEl>
                                          <p:spTgt spid="21"/>
                                        </p:tgtEl>
                                        <p:attrNameLst>
                                          <p:attrName>ppt_h</p:attrName>
                                        </p:attrNameLst>
                                      </p:cBhvr>
                                      <p:tavLst>
                                        <p:tav tm="0">
                                          <p:val>
                                            <p:fltVal val="0"/>
                                          </p:val>
                                        </p:tav>
                                        <p:tav tm="100000">
                                          <p:val>
                                            <p:strVal val="#ppt_h"/>
                                          </p:val>
                                        </p:tav>
                                      </p:tavLst>
                                    </p:anim>
                                    <p:animEffect transition="in" filter="fade">
                                      <p:cBhvr>
                                        <p:cTn id="45" dur="500"/>
                                        <p:tgtEl>
                                          <p:spTgt spid="21"/>
                                        </p:tgtEl>
                                      </p:cBhvr>
                                    </p:animEffect>
                                  </p:childTnLst>
                                </p:cTn>
                              </p:par>
                            </p:childTnLst>
                          </p:cTn>
                        </p:par>
                        <p:par>
                          <p:cTn id="46" fill="hold" nodeType="afterGroup">
                            <p:stCondLst>
                              <p:cond delay="80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nodeType="afterGroup">
                            <p:stCondLst>
                              <p:cond delay="8500"/>
                            </p:stCondLst>
                            <p:childTnLst>
                              <p:par>
                                <p:cTn id="53" presetID="53" presetClass="entr" presetSubtype="16" fill="hold"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childTnLst>
                          </p:cTn>
                        </p:par>
                        <p:par>
                          <p:cTn id="58" fill="hold" nodeType="afterGroup">
                            <p:stCondLst>
                              <p:cond delay="9000"/>
                            </p:stCondLst>
                            <p:childTnLst>
                              <p:par>
                                <p:cTn id="59" presetID="53" presetClass="entr" presetSubtype="16" fill="hold" nodeType="afterEffect">
                                  <p:stCondLst>
                                    <p:cond delay="0"/>
                                  </p:stCondLst>
                                  <p:childTnLst>
                                    <p:set>
                                      <p:cBhvr>
                                        <p:cTn id="60" dur="1" fill="hold">
                                          <p:stCondLst>
                                            <p:cond delay="0"/>
                                          </p:stCondLst>
                                        </p:cTn>
                                        <p:tgtEl>
                                          <p:spTgt spid="24"/>
                                        </p:tgtEl>
                                        <p:attrNameLst>
                                          <p:attrName>style.visibility</p:attrName>
                                        </p:attrNameLst>
                                      </p:cBhvr>
                                      <p:to>
                                        <p:strVal val="visible"/>
                                      </p:to>
                                    </p:set>
                                    <p:anim calcmode="lin" valueType="num">
                                      <p:cBhvr>
                                        <p:cTn id="61" dur="500" fill="hold"/>
                                        <p:tgtEl>
                                          <p:spTgt spid="24"/>
                                        </p:tgtEl>
                                        <p:attrNameLst>
                                          <p:attrName>ppt_w</p:attrName>
                                        </p:attrNameLst>
                                      </p:cBhvr>
                                      <p:tavLst>
                                        <p:tav tm="0">
                                          <p:val>
                                            <p:fltVal val="0"/>
                                          </p:val>
                                        </p:tav>
                                        <p:tav tm="100000">
                                          <p:val>
                                            <p:strVal val="#ppt_w"/>
                                          </p:val>
                                        </p:tav>
                                      </p:tavLst>
                                    </p:anim>
                                    <p:anim calcmode="lin" valueType="num">
                                      <p:cBhvr>
                                        <p:cTn id="62" dur="500" fill="hold"/>
                                        <p:tgtEl>
                                          <p:spTgt spid="24"/>
                                        </p:tgtEl>
                                        <p:attrNameLst>
                                          <p:attrName>ppt_h</p:attrName>
                                        </p:attrNameLst>
                                      </p:cBhvr>
                                      <p:tavLst>
                                        <p:tav tm="0">
                                          <p:val>
                                            <p:fltVal val="0"/>
                                          </p:val>
                                        </p:tav>
                                        <p:tav tm="100000">
                                          <p:val>
                                            <p:strVal val="#ppt_h"/>
                                          </p:val>
                                        </p:tav>
                                      </p:tavLst>
                                    </p:anim>
                                    <p:animEffect transition="in" filter="fade">
                                      <p:cBhvr>
                                        <p:cTn id="63" dur="500"/>
                                        <p:tgtEl>
                                          <p:spTgt spid="24"/>
                                        </p:tgtEl>
                                      </p:cBhvr>
                                    </p:animEffect>
                                  </p:childTnLst>
                                </p:cTn>
                              </p:par>
                            </p:childTnLst>
                          </p:cTn>
                        </p:par>
                        <p:par>
                          <p:cTn id="64" fill="hold" nodeType="afterGroup">
                            <p:stCondLst>
                              <p:cond delay="9500"/>
                            </p:stCondLst>
                            <p:childTnLst>
                              <p:par>
                                <p:cTn id="65" presetID="53" presetClass="entr" presetSubtype="16" fill="hold" nodeType="afterEffect">
                                  <p:stCondLst>
                                    <p:cond delay="0"/>
                                  </p:stCondLst>
                                  <p:childTnLst>
                                    <p:set>
                                      <p:cBhvr>
                                        <p:cTn id="66" dur="1" fill="hold">
                                          <p:stCondLst>
                                            <p:cond delay="0"/>
                                          </p:stCondLst>
                                        </p:cTn>
                                        <p:tgtEl>
                                          <p:spTgt spid="25"/>
                                        </p:tgtEl>
                                        <p:attrNameLst>
                                          <p:attrName>style.visibility</p:attrName>
                                        </p:attrNameLst>
                                      </p:cBhvr>
                                      <p:to>
                                        <p:strVal val="visible"/>
                                      </p:to>
                                    </p:set>
                                    <p:anim calcmode="lin" valueType="num">
                                      <p:cBhvr>
                                        <p:cTn id="67" dur="500" fill="hold"/>
                                        <p:tgtEl>
                                          <p:spTgt spid="25"/>
                                        </p:tgtEl>
                                        <p:attrNameLst>
                                          <p:attrName>ppt_w</p:attrName>
                                        </p:attrNameLst>
                                      </p:cBhvr>
                                      <p:tavLst>
                                        <p:tav tm="0">
                                          <p:val>
                                            <p:fltVal val="0"/>
                                          </p:val>
                                        </p:tav>
                                        <p:tav tm="100000">
                                          <p:val>
                                            <p:strVal val="#ppt_w"/>
                                          </p:val>
                                        </p:tav>
                                      </p:tavLst>
                                    </p:anim>
                                    <p:anim calcmode="lin" valueType="num">
                                      <p:cBhvr>
                                        <p:cTn id="68" dur="500" fill="hold"/>
                                        <p:tgtEl>
                                          <p:spTgt spid="25"/>
                                        </p:tgtEl>
                                        <p:attrNameLst>
                                          <p:attrName>ppt_h</p:attrName>
                                        </p:attrNameLst>
                                      </p:cBhvr>
                                      <p:tavLst>
                                        <p:tav tm="0">
                                          <p:val>
                                            <p:fltVal val="0"/>
                                          </p:val>
                                        </p:tav>
                                        <p:tav tm="100000">
                                          <p:val>
                                            <p:strVal val="#ppt_h"/>
                                          </p:val>
                                        </p:tav>
                                      </p:tavLst>
                                    </p:anim>
                                    <p:animEffect transition="in" filter="fade">
                                      <p:cBhvr>
                                        <p:cTn id="69" dur="500"/>
                                        <p:tgtEl>
                                          <p:spTgt spid="25"/>
                                        </p:tgtEl>
                                      </p:cBhvr>
                                    </p:animEffect>
                                  </p:childTnLst>
                                </p:cTn>
                              </p:par>
                            </p:childTnLst>
                          </p:cTn>
                        </p:par>
                        <p:par>
                          <p:cTn id="70" fill="hold" nodeType="afterGroup">
                            <p:stCondLst>
                              <p:cond delay="10000"/>
                            </p:stCondLst>
                            <p:childTnLst>
                              <p:par>
                                <p:cTn id="71" presetID="53" presetClass="entr" presetSubtype="16" fill="hold" nodeType="afterEffect">
                                  <p:stCondLst>
                                    <p:cond delay="0"/>
                                  </p:stCondLst>
                                  <p:childTnLst>
                                    <p:set>
                                      <p:cBhvr>
                                        <p:cTn id="72" dur="1" fill="hold">
                                          <p:stCondLst>
                                            <p:cond delay="0"/>
                                          </p:stCondLst>
                                        </p:cTn>
                                        <p:tgtEl>
                                          <p:spTgt spid="26"/>
                                        </p:tgtEl>
                                        <p:attrNameLst>
                                          <p:attrName>style.visibility</p:attrName>
                                        </p:attrNameLst>
                                      </p:cBhvr>
                                      <p:to>
                                        <p:strVal val="visible"/>
                                      </p:to>
                                    </p:set>
                                    <p:anim calcmode="lin" valueType="num">
                                      <p:cBhvr>
                                        <p:cTn id="73" dur="500" fill="hold"/>
                                        <p:tgtEl>
                                          <p:spTgt spid="26"/>
                                        </p:tgtEl>
                                        <p:attrNameLst>
                                          <p:attrName>ppt_w</p:attrName>
                                        </p:attrNameLst>
                                      </p:cBhvr>
                                      <p:tavLst>
                                        <p:tav tm="0">
                                          <p:val>
                                            <p:fltVal val="0"/>
                                          </p:val>
                                        </p:tav>
                                        <p:tav tm="100000">
                                          <p:val>
                                            <p:strVal val="#ppt_w"/>
                                          </p:val>
                                        </p:tav>
                                      </p:tavLst>
                                    </p:anim>
                                    <p:anim calcmode="lin" valueType="num">
                                      <p:cBhvr>
                                        <p:cTn id="74" dur="500" fill="hold"/>
                                        <p:tgtEl>
                                          <p:spTgt spid="26"/>
                                        </p:tgtEl>
                                        <p:attrNameLst>
                                          <p:attrName>ppt_h</p:attrName>
                                        </p:attrNameLst>
                                      </p:cBhvr>
                                      <p:tavLst>
                                        <p:tav tm="0">
                                          <p:val>
                                            <p:fltVal val="0"/>
                                          </p:val>
                                        </p:tav>
                                        <p:tav tm="100000">
                                          <p:val>
                                            <p:strVal val="#ppt_h"/>
                                          </p:val>
                                        </p:tav>
                                      </p:tavLst>
                                    </p:anim>
                                    <p:animEffect transition="in" filter="fade">
                                      <p:cBhvr>
                                        <p:cTn id="75" dur="500"/>
                                        <p:tgtEl>
                                          <p:spTgt spid="26"/>
                                        </p:tgtEl>
                                      </p:cBhvr>
                                    </p:animEffect>
                                  </p:childTnLst>
                                </p:cTn>
                              </p:par>
                            </p:childTnLst>
                          </p:cTn>
                        </p:par>
                        <p:par>
                          <p:cTn id="76" fill="hold" nodeType="afterGroup">
                            <p:stCondLst>
                              <p:cond delay="105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nodeType="afterGroup">
                            <p:stCondLst>
                              <p:cond delay="11000"/>
                            </p:stCondLst>
                            <p:childTnLst>
                              <p:par>
                                <p:cTn id="83" presetID="53" presetClass="entr" presetSubtype="16" fill="hold" nodeType="afterEffect">
                                  <p:stCondLst>
                                    <p:cond delay="0"/>
                                  </p:stCondLst>
                                  <p:childTnLst>
                                    <p:set>
                                      <p:cBhvr>
                                        <p:cTn id="84" dur="1" fill="hold">
                                          <p:stCondLst>
                                            <p:cond delay="0"/>
                                          </p:stCondLst>
                                        </p:cTn>
                                        <p:tgtEl>
                                          <p:spTgt spid="28"/>
                                        </p:tgtEl>
                                        <p:attrNameLst>
                                          <p:attrName>style.visibility</p:attrName>
                                        </p:attrNameLst>
                                      </p:cBhvr>
                                      <p:to>
                                        <p:strVal val="visible"/>
                                      </p:to>
                                    </p:set>
                                    <p:anim calcmode="lin" valueType="num">
                                      <p:cBhvr>
                                        <p:cTn id="85" dur="500" fill="hold"/>
                                        <p:tgtEl>
                                          <p:spTgt spid="28"/>
                                        </p:tgtEl>
                                        <p:attrNameLst>
                                          <p:attrName>ppt_w</p:attrName>
                                        </p:attrNameLst>
                                      </p:cBhvr>
                                      <p:tavLst>
                                        <p:tav tm="0">
                                          <p:val>
                                            <p:fltVal val="0"/>
                                          </p:val>
                                        </p:tav>
                                        <p:tav tm="100000">
                                          <p:val>
                                            <p:strVal val="#ppt_w"/>
                                          </p:val>
                                        </p:tav>
                                      </p:tavLst>
                                    </p:anim>
                                    <p:anim calcmode="lin" valueType="num">
                                      <p:cBhvr>
                                        <p:cTn id="86" dur="500" fill="hold"/>
                                        <p:tgtEl>
                                          <p:spTgt spid="28"/>
                                        </p:tgtEl>
                                        <p:attrNameLst>
                                          <p:attrName>ppt_h</p:attrName>
                                        </p:attrNameLst>
                                      </p:cBhvr>
                                      <p:tavLst>
                                        <p:tav tm="0">
                                          <p:val>
                                            <p:fltVal val="0"/>
                                          </p:val>
                                        </p:tav>
                                        <p:tav tm="100000">
                                          <p:val>
                                            <p:strVal val="#ppt_h"/>
                                          </p:val>
                                        </p:tav>
                                      </p:tavLst>
                                    </p:anim>
                                    <p:animEffect transition="in" filter="fade">
                                      <p:cBhvr>
                                        <p:cTn id="87" dur="500"/>
                                        <p:tgtEl>
                                          <p:spTgt spid="28"/>
                                        </p:tgtEl>
                                      </p:cBhvr>
                                    </p:animEffect>
                                  </p:childTnLst>
                                </p:cTn>
                              </p:par>
                            </p:childTnLst>
                          </p:cTn>
                        </p:par>
                        <p:par>
                          <p:cTn id="88" fill="hold" nodeType="afterGroup">
                            <p:stCondLst>
                              <p:cond delay="11500"/>
                            </p:stCondLst>
                            <p:childTnLst>
                              <p:par>
                                <p:cTn id="89" presetID="53" presetClass="entr" presetSubtype="16" fill="hold" nodeType="afterEffect">
                                  <p:stCondLst>
                                    <p:cond delay="0"/>
                                  </p:stCondLst>
                                  <p:childTnLst>
                                    <p:set>
                                      <p:cBhvr>
                                        <p:cTn id="90" dur="1" fill="hold">
                                          <p:stCondLst>
                                            <p:cond delay="0"/>
                                          </p:stCondLst>
                                        </p:cTn>
                                        <p:tgtEl>
                                          <p:spTgt spid="29"/>
                                        </p:tgtEl>
                                        <p:attrNameLst>
                                          <p:attrName>style.visibility</p:attrName>
                                        </p:attrNameLst>
                                      </p:cBhvr>
                                      <p:to>
                                        <p:strVal val="visible"/>
                                      </p:to>
                                    </p:set>
                                    <p:anim calcmode="lin" valueType="num">
                                      <p:cBhvr>
                                        <p:cTn id="91" dur="500" fill="hold"/>
                                        <p:tgtEl>
                                          <p:spTgt spid="29"/>
                                        </p:tgtEl>
                                        <p:attrNameLst>
                                          <p:attrName>ppt_w</p:attrName>
                                        </p:attrNameLst>
                                      </p:cBhvr>
                                      <p:tavLst>
                                        <p:tav tm="0">
                                          <p:val>
                                            <p:fltVal val="0"/>
                                          </p:val>
                                        </p:tav>
                                        <p:tav tm="100000">
                                          <p:val>
                                            <p:strVal val="#ppt_w"/>
                                          </p:val>
                                        </p:tav>
                                      </p:tavLst>
                                    </p:anim>
                                    <p:anim calcmode="lin" valueType="num">
                                      <p:cBhvr>
                                        <p:cTn id="92" dur="500" fill="hold"/>
                                        <p:tgtEl>
                                          <p:spTgt spid="29"/>
                                        </p:tgtEl>
                                        <p:attrNameLst>
                                          <p:attrName>ppt_h</p:attrName>
                                        </p:attrNameLst>
                                      </p:cBhvr>
                                      <p:tavLst>
                                        <p:tav tm="0">
                                          <p:val>
                                            <p:fltVal val="0"/>
                                          </p:val>
                                        </p:tav>
                                        <p:tav tm="100000">
                                          <p:val>
                                            <p:strVal val="#ppt_h"/>
                                          </p:val>
                                        </p:tav>
                                      </p:tavLst>
                                    </p:anim>
                                    <p:animEffect transition="in" filter="fade">
                                      <p:cBhvr>
                                        <p:cTn id="93" dur="500"/>
                                        <p:tgtEl>
                                          <p:spTgt spid="29"/>
                                        </p:tgtEl>
                                      </p:cBhvr>
                                    </p:animEffect>
                                  </p:childTnLst>
                                </p:cTn>
                              </p:par>
                            </p:childTnLst>
                          </p:cTn>
                        </p:par>
                        <p:par>
                          <p:cTn id="94" fill="hold" nodeType="afterGroup">
                            <p:stCondLst>
                              <p:cond delay="12000"/>
                            </p:stCondLst>
                            <p:childTnLst>
                              <p:par>
                                <p:cTn id="95" presetID="53" presetClass="entr" presetSubtype="16" fill="hold"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p:cTn id="97" dur="500" fill="hold"/>
                                        <p:tgtEl>
                                          <p:spTgt spid="30"/>
                                        </p:tgtEl>
                                        <p:attrNameLst>
                                          <p:attrName>ppt_w</p:attrName>
                                        </p:attrNameLst>
                                      </p:cBhvr>
                                      <p:tavLst>
                                        <p:tav tm="0">
                                          <p:val>
                                            <p:fltVal val="0"/>
                                          </p:val>
                                        </p:tav>
                                        <p:tav tm="100000">
                                          <p:val>
                                            <p:strVal val="#ppt_w"/>
                                          </p:val>
                                        </p:tav>
                                      </p:tavLst>
                                    </p:anim>
                                    <p:anim calcmode="lin" valueType="num">
                                      <p:cBhvr>
                                        <p:cTn id="98" dur="500" fill="hold"/>
                                        <p:tgtEl>
                                          <p:spTgt spid="30"/>
                                        </p:tgtEl>
                                        <p:attrNameLst>
                                          <p:attrName>ppt_h</p:attrName>
                                        </p:attrNameLst>
                                      </p:cBhvr>
                                      <p:tavLst>
                                        <p:tav tm="0">
                                          <p:val>
                                            <p:fltVal val="0"/>
                                          </p:val>
                                        </p:tav>
                                        <p:tav tm="100000">
                                          <p:val>
                                            <p:strVal val="#ppt_h"/>
                                          </p:val>
                                        </p:tav>
                                      </p:tavLst>
                                    </p:anim>
                                    <p:animEffect transition="in" filter="fade">
                                      <p:cBhvr>
                                        <p:cTn id="99" dur="500"/>
                                        <p:tgtEl>
                                          <p:spTgt spid="30"/>
                                        </p:tgtEl>
                                      </p:cBhvr>
                                    </p:animEffect>
                                  </p:childTnLst>
                                </p:cTn>
                              </p:par>
                            </p:childTnLst>
                          </p:cTn>
                        </p:par>
                        <p:par>
                          <p:cTn id="100" fill="hold" nodeType="afterGroup">
                            <p:stCondLst>
                              <p:cond delay="12500"/>
                            </p:stCondLst>
                            <p:childTnLst>
                              <p:par>
                                <p:cTn id="101" presetID="53" presetClass="entr" presetSubtype="16" fill="hold" grpId="0" nodeType="afterEffect">
                                  <p:stCondLst>
                                    <p:cond delay="0"/>
                                  </p:stCondLst>
                                  <p:childTnLst>
                                    <p:set>
                                      <p:cBhvr>
                                        <p:cTn id="102" dur="1" fill="hold">
                                          <p:stCondLst>
                                            <p:cond delay="0"/>
                                          </p:stCondLst>
                                        </p:cTn>
                                        <p:tgtEl>
                                          <p:spTgt spid="33"/>
                                        </p:tgtEl>
                                        <p:attrNameLst>
                                          <p:attrName>style.visibility</p:attrName>
                                        </p:attrNameLst>
                                      </p:cBhvr>
                                      <p:to>
                                        <p:strVal val="visible"/>
                                      </p:to>
                                    </p:set>
                                    <p:anim calcmode="lin" valueType="num">
                                      <p:cBhvr>
                                        <p:cTn id="103" dur="500" fill="hold"/>
                                        <p:tgtEl>
                                          <p:spTgt spid="33"/>
                                        </p:tgtEl>
                                        <p:attrNameLst>
                                          <p:attrName>ppt_w</p:attrName>
                                        </p:attrNameLst>
                                      </p:cBhvr>
                                      <p:tavLst>
                                        <p:tav tm="0">
                                          <p:val>
                                            <p:fltVal val="0"/>
                                          </p:val>
                                        </p:tav>
                                        <p:tav tm="100000">
                                          <p:val>
                                            <p:strVal val="#ppt_w"/>
                                          </p:val>
                                        </p:tav>
                                      </p:tavLst>
                                    </p:anim>
                                    <p:anim calcmode="lin" valueType="num">
                                      <p:cBhvr>
                                        <p:cTn id="104" dur="500" fill="hold"/>
                                        <p:tgtEl>
                                          <p:spTgt spid="33"/>
                                        </p:tgtEl>
                                        <p:attrNameLst>
                                          <p:attrName>ppt_h</p:attrName>
                                        </p:attrNameLst>
                                      </p:cBhvr>
                                      <p:tavLst>
                                        <p:tav tm="0">
                                          <p:val>
                                            <p:fltVal val="0"/>
                                          </p:val>
                                        </p:tav>
                                        <p:tav tm="100000">
                                          <p:val>
                                            <p:strVal val="#ppt_h"/>
                                          </p:val>
                                        </p:tav>
                                      </p:tavLst>
                                    </p:anim>
                                    <p:animEffect transition="in" filter="fade">
                                      <p:cBhvr>
                                        <p:cTn id="105" dur="500"/>
                                        <p:tgtEl>
                                          <p:spTgt spid="33"/>
                                        </p:tgtEl>
                                      </p:cBhvr>
                                    </p:animEffect>
                                  </p:childTnLst>
                                </p:cTn>
                              </p:par>
                            </p:childTnLst>
                          </p:cTn>
                        </p:par>
                        <p:par>
                          <p:cTn id="106" fill="hold" nodeType="afterGroup">
                            <p:stCondLst>
                              <p:cond delay="13000"/>
                            </p:stCondLst>
                            <p:childTnLst>
                              <p:par>
                                <p:cTn id="107" presetID="53" presetClass="entr" presetSubtype="16" fill="hold" nodeType="afterEffect">
                                  <p:stCondLst>
                                    <p:cond delay="0"/>
                                  </p:stCondLst>
                                  <p:childTnLst>
                                    <p:set>
                                      <p:cBhvr>
                                        <p:cTn id="108" dur="1" fill="hold">
                                          <p:stCondLst>
                                            <p:cond delay="0"/>
                                          </p:stCondLst>
                                        </p:cTn>
                                        <p:tgtEl>
                                          <p:spTgt spid="31"/>
                                        </p:tgtEl>
                                        <p:attrNameLst>
                                          <p:attrName>style.visibility</p:attrName>
                                        </p:attrNameLst>
                                      </p:cBhvr>
                                      <p:to>
                                        <p:strVal val="visible"/>
                                      </p:to>
                                    </p:set>
                                    <p:anim calcmode="lin" valueType="num">
                                      <p:cBhvr>
                                        <p:cTn id="109" dur="500" fill="hold"/>
                                        <p:tgtEl>
                                          <p:spTgt spid="31"/>
                                        </p:tgtEl>
                                        <p:attrNameLst>
                                          <p:attrName>ppt_w</p:attrName>
                                        </p:attrNameLst>
                                      </p:cBhvr>
                                      <p:tavLst>
                                        <p:tav tm="0">
                                          <p:val>
                                            <p:fltVal val="0"/>
                                          </p:val>
                                        </p:tav>
                                        <p:tav tm="100000">
                                          <p:val>
                                            <p:strVal val="#ppt_w"/>
                                          </p:val>
                                        </p:tav>
                                      </p:tavLst>
                                    </p:anim>
                                    <p:anim calcmode="lin" valueType="num">
                                      <p:cBhvr>
                                        <p:cTn id="110" dur="500" fill="hold"/>
                                        <p:tgtEl>
                                          <p:spTgt spid="31"/>
                                        </p:tgtEl>
                                        <p:attrNameLst>
                                          <p:attrName>ppt_h</p:attrName>
                                        </p:attrNameLst>
                                      </p:cBhvr>
                                      <p:tavLst>
                                        <p:tav tm="0">
                                          <p:val>
                                            <p:fltVal val="0"/>
                                          </p:val>
                                        </p:tav>
                                        <p:tav tm="100000">
                                          <p:val>
                                            <p:strVal val="#ppt_h"/>
                                          </p:val>
                                        </p:tav>
                                      </p:tavLst>
                                    </p:anim>
                                    <p:animEffect transition="in" filter="fade">
                                      <p:cBhvr>
                                        <p:cTn id="111" dur="500"/>
                                        <p:tgtEl>
                                          <p:spTgt spid="31"/>
                                        </p:tgtEl>
                                      </p:cBhvr>
                                    </p:animEffect>
                                  </p:childTnLst>
                                </p:cTn>
                              </p:par>
                            </p:childTnLst>
                          </p:cTn>
                        </p:par>
                        <p:par>
                          <p:cTn id="112" fill="hold" nodeType="afterGroup">
                            <p:stCondLst>
                              <p:cond delay="13500"/>
                            </p:stCondLst>
                            <p:childTnLst>
                              <p:par>
                                <p:cTn id="113" presetID="53" presetClass="entr" presetSubtype="16" fill="hold" grpId="0" nodeType="afterEffect">
                                  <p:stCondLst>
                                    <p:cond delay="0"/>
                                  </p:stCondLst>
                                  <p:childTnLst>
                                    <p:set>
                                      <p:cBhvr>
                                        <p:cTn id="114" dur="1" fill="hold">
                                          <p:stCondLst>
                                            <p:cond delay="0"/>
                                          </p:stCondLst>
                                        </p:cTn>
                                        <p:tgtEl>
                                          <p:spTgt spid="32"/>
                                        </p:tgtEl>
                                        <p:attrNameLst>
                                          <p:attrName>style.visibility</p:attrName>
                                        </p:attrNameLst>
                                      </p:cBhvr>
                                      <p:to>
                                        <p:strVal val="visible"/>
                                      </p:to>
                                    </p:set>
                                    <p:anim calcmode="lin" valueType="num">
                                      <p:cBhvr>
                                        <p:cTn id="115" dur="500" fill="hold"/>
                                        <p:tgtEl>
                                          <p:spTgt spid="32"/>
                                        </p:tgtEl>
                                        <p:attrNameLst>
                                          <p:attrName>ppt_w</p:attrName>
                                        </p:attrNameLst>
                                      </p:cBhvr>
                                      <p:tavLst>
                                        <p:tav tm="0">
                                          <p:val>
                                            <p:fltVal val="0"/>
                                          </p:val>
                                        </p:tav>
                                        <p:tav tm="100000">
                                          <p:val>
                                            <p:strVal val="#ppt_w"/>
                                          </p:val>
                                        </p:tav>
                                      </p:tavLst>
                                    </p:anim>
                                    <p:anim calcmode="lin" valueType="num">
                                      <p:cBhvr>
                                        <p:cTn id="116" dur="500" fill="hold"/>
                                        <p:tgtEl>
                                          <p:spTgt spid="32"/>
                                        </p:tgtEl>
                                        <p:attrNameLst>
                                          <p:attrName>ppt_h</p:attrName>
                                        </p:attrNameLst>
                                      </p:cBhvr>
                                      <p:tavLst>
                                        <p:tav tm="0">
                                          <p:val>
                                            <p:fltVal val="0"/>
                                          </p:val>
                                        </p:tav>
                                        <p:tav tm="100000">
                                          <p:val>
                                            <p:strVal val="#ppt_h"/>
                                          </p:val>
                                        </p:tav>
                                      </p:tavLst>
                                    </p:anim>
                                    <p:animEffect transition="in" filter="fade">
                                      <p:cBhvr>
                                        <p:cTn id="117" dur="500"/>
                                        <p:tgtEl>
                                          <p:spTgt spid="32"/>
                                        </p:tgtEl>
                                      </p:cBhvr>
                                    </p:animEffect>
                                  </p:childTnLst>
                                </p:cTn>
                              </p:par>
                            </p:childTnLst>
                          </p:cTn>
                        </p:par>
                        <p:par>
                          <p:cTn id="118" fill="hold" nodeType="afterGroup">
                            <p:stCondLst>
                              <p:cond delay="14000"/>
                            </p:stCondLst>
                            <p:childTnLst>
                              <p:par>
                                <p:cTn id="119" presetID="53" presetClass="entr" presetSubtype="16" fill="hold" nodeType="afterEffect">
                                  <p:stCondLst>
                                    <p:cond delay="0"/>
                                  </p:stCondLst>
                                  <p:childTnLst>
                                    <p:set>
                                      <p:cBhvr>
                                        <p:cTn id="120" dur="1" fill="hold">
                                          <p:stCondLst>
                                            <p:cond delay="0"/>
                                          </p:stCondLst>
                                        </p:cTn>
                                        <p:tgtEl>
                                          <p:spTgt spid="36"/>
                                        </p:tgtEl>
                                        <p:attrNameLst>
                                          <p:attrName>style.visibility</p:attrName>
                                        </p:attrNameLst>
                                      </p:cBhvr>
                                      <p:to>
                                        <p:strVal val="visible"/>
                                      </p:to>
                                    </p:set>
                                    <p:anim calcmode="lin" valueType="num">
                                      <p:cBhvr>
                                        <p:cTn id="121" dur="500" fill="hold"/>
                                        <p:tgtEl>
                                          <p:spTgt spid="36"/>
                                        </p:tgtEl>
                                        <p:attrNameLst>
                                          <p:attrName>ppt_w</p:attrName>
                                        </p:attrNameLst>
                                      </p:cBhvr>
                                      <p:tavLst>
                                        <p:tav tm="0">
                                          <p:val>
                                            <p:fltVal val="0"/>
                                          </p:val>
                                        </p:tav>
                                        <p:tav tm="100000">
                                          <p:val>
                                            <p:strVal val="#ppt_w"/>
                                          </p:val>
                                        </p:tav>
                                      </p:tavLst>
                                    </p:anim>
                                    <p:anim calcmode="lin" valueType="num">
                                      <p:cBhvr>
                                        <p:cTn id="122" dur="500" fill="hold"/>
                                        <p:tgtEl>
                                          <p:spTgt spid="36"/>
                                        </p:tgtEl>
                                        <p:attrNameLst>
                                          <p:attrName>ppt_h</p:attrName>
                                        </p:attrNameLst>
                                      </p:cBhvr>
                                      <p:tavLst>
                                        <p:tav tm="0">
                                          <p:val>
                                            <p:fltVal val="0"/>
                                          </p:val>
                                        </p:tav>
                                        <p:tav tm="100000">
                                          <p:val>
                                            <p:strVal val="#ppt_h"/>
                                          </p:val>
                                        </p:tav>
                                      </p:tavLst>
                                    </p:anim>
                                    <p:animEffect transition="in" filter="fade">
                                      <p:cBhvr>
                                        <p:cTn id="123" dur="500"/>
                                        <p:tgtEl>
                                          <p:spTgt spid="36"/>
                                        </p:tgtEl>
                                      </p:cBhvr>
                                    </p:animEffect>
                                  </p:childTnLst>
                                </p:cTn>
                              </p:par>
                            </p:childTnLst>
                          </p:cTn>
                        </p:par>
                        <p:par>
                          <p:cTn id="124" fill="hold" nodeType="afterGroup">
                            <p:stCondLst>
                              <p:cond delay="14500"/>
                            </p:stCondLst>
                            <p:childTnLst>
                              <p:par>
                                <p:cTn id="125" presetID="53" presetClass="entr" presetSubtype="16"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 calcmode="lin" valueType="num">
                                      <p:cBhvr>
                                        <p:cTn id="127" dur="500" fill="hold"/>
                                        <p:tgtEl>
                                          <p:spTgt spid="34"/>
                                        </p:tgtEl>
                                        <p:attrNameLst>
                                          <p:attrName>ppt_w</p:attrName>
                                        </p:attrNameLst>
                                      </p:cBhvr>
                                      <p:tavLst>
                                        <p:tav tm="0">
                                          <p:val>
                                            <p:fltVal val="0"/>
                                          </p:val>
                                        </p:tav>
                                        <p:tav tm="100000">
                                          <p:val>
                                            <p:strVal val="#ppt_w"/>
                                          </p:val>
                                        </p:tav>
                                      </p:tavLst>
                                    </p:anim>
                                    <p:anim calcmode="lin" valueType="num">
                                      <p:cBhvr>
                                        <p:cTn id="128" dur="500" fill="hold"/>
                                        <p:tgtEl>
                                          <p:spTgt spid="34"/>
                                        </p:tgtEl>
                                        <p:attrNameLst>
                                          <p:attrName>ppt_h</p:attrName>
                                        </p:attrNameLst>
                                      </p:cBhvr>
                                      <p:tavLst>
                                        <p:tav tm="0">
                                          <p:val>
                                            <p:fltVal val="0"/>
                                          </p:val>
                                        </p:tav>
                                        <p:tav tm="100000">
                                          <p:val>
                                            <p:strVal val="#ppt_h"/>
                                          </p:val>
                                        </p:tav>
                                      </p:tavLst>
                                    </p:anim>
                                    <p:animEffect transition="in" filter="fade">
                                      <p:cBhvr>
                                        <p:cTn id="129" dur="500"/>
                                        <p:tgtEl>
                                          <p:spTgt spid="34"/>
                                        </p:tgtEl>
                                      </p:cBhvr>
                                    </p:animEffect>
                                  </p:childTnLst>
                                </p:cTn>
                              </p:par>
                            </p:childTnLst>
                          </p:cTn>
                        </p:par>
                        <p:par>
                          <p:cTn id="130" fill="hold" nodeType="afterGroup">
                            <p:stCondLst>
                              <p:cond delay="15000"/>
                            </p:stCondLst>
                            <p:childTnLst>
                              <p:par>
                                <p:cTn id="131" presetID="53" presetClass="entr" presetSubtype="16" fill="hold" nodeType="afterEffect">
                                  <p:stCondLst>
                                    <p:cond delay="0"/>
                                  </p:stCondLst>
                                  <p:childTnLst>
                                    <p:set>
                                      <p:cBhvr>
                                        <p:cTn id="132" dur="1" fill="hold">
                                          <p:stCondLst>
                                            <p:cond delay="0"/>
                                          </p:stCondLst>
                                        </p:cTn>
                                        <p:tgtEl>
                                          <p:spTgt spid="37"/>
                                        </p:tgtEl>
                                        <p:attrNameLst>
                                          <p:attrName>style.visibility</p:attrName>
                                        </p:attrNameLst>
                                      </p:cBhvr>
                                      <p:to>
                                        <p:strVal val="visible"/>
                                      </p:to>
                                    </p:set>
                                    <p:anim calcmode="lin" valueType="num">
                                      <p:cBhvr>
                                        <p:cTn id="133" dur="500" fill="hold"/>
                                        <p:tgtEl>
                                          <p:spTgt spid="37"/>
                                        </p:tgtEl>
                                        <p:attrNameLst>
                                          <p:attrName>ppt_w</p:attrName>
                                        </p:attrNameLst>
                                      </p:cBhvr>
                                      <p:tavLst>
                                        <p:tav tm="0">
                                          <p:val>
                                            <p:fltVal val="0"/>
                                          </p:val>
                                        </p:tav>
                                        <p:tav tm="100000">
                                          <p:val>
                                            <p:strVal val="#ppt_w"/>
                                          </p:val>
                                        </p:tav>
                                      </p:tavLst>
                                    </p:anim>
                                    <p:anim calcmode="lin" valueType="num">
                                      <p:cBhvr>
                                        <p:cTn id="134" dur="500" fill="hold"/>
                                        <p:tgtEl>
                                          <p:spTgt spid="37"/>
                                        </p:tgtEl>
                                        <p:attrNameLst>
                                          <p:attrName>ppt_h</p:attrName>
                                        </p:attrNameLst>
                                      </p:cBhvr>
                                      <p:tavLst>
                                        <p:tav tm="0">
                                          <p:val>
                                            <p:fltVal val="0"/>
                                          </p:val>
                                        </p:tav>
                                        <p:tav tm="100000">
                                          <p:val>
                                            <p:strVal val="#ppt_h"/>
                                          </p:val>
                                        </p:tav>
                                      </p:tavLst>
                                    </p:anim>
                                    <p:animEffect transition="in" filter="fade">
                                      <p:cBhvr>
                                        <p:cTn id="135" dur="500"/>
                                        <p:tgtEl>
                                          <p:spTgt spid="37"/>
                                        </p:tgtEl>
                                      </p:cBhvr>
                                    </p:animEffect>
                                  </p:childTnLst>
                                </p:cTn>
                              </p:par>
                            </p:childTnLst>
                          </p:cTn>
                        </p:par>
                        <p:par>
                          <p:cTn id="136" fill="hold" nodeType="afterGroup">
                            <p:stCondLst>
                              <p:cond delay="15500"/>
                            </p:stCondLst>
                            <p:childTnLst>
                              <p:par>
                                <p:cTn id="137" presetID="53" presetClass="entr" presetSubtype="16"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 calcmode="lin" valueType="num">
                                      <p:cBhvr>
                                        <p:cTn id="139" dur="500" fill="hold"/>
                                        <p:tgtEl>
                                          <p:spTgt spid="35"/>
                                        </p:tgtEl>
                                        <p:attrNameLst>
                                          <p:attrName>ppt_w</p:attrName>
                                        </p:attrNameLst>
                                      </p:cBhvr>
                                      <p:tavLst>
                                        <p:tav tm="0">
                                          <p:val>
                                            <p:fltVal val="0"/>
                                          </p:val>
                                        </p:tav>
                                        <p:tav tm="100000">
                                          <p:val>
                                            <p:strVal val="#ppt_w"/>
                                          </p:val>
                                        </p:tav>
                                      </p:tavLst>
                                    </p:anim>
                                    <p:anim calcmode="lin" valueType="num">
                                      <p:cBhvr>
                                        <p:cTn id="140" dur="500" fill="hold"/>
                                        <p:tgtEl>
                                          <p:spTgt spid="35"/>
                                        </p:tgtEl>
                                        <p:attrNameLst>
                                          <p:attrName>ppt_h</p:attrName>
                                        </p:attrNameLst>
                                      </p:cBhvr>
                                      <p:tavLst>
                                        <p:tav tm="0">
                                          <p:val>
                                            <p:fltVal val="0"/>
                                          </p:val>
                                        </p:tav>
                                        <p:tav tm="100000">
                                          <p:val>
                                            <p:strVal val="#ppt_h"/>
                                          </p:val>
                                        </p:tav>
                                      </p:tavLst>
                                    </p:anim>
                                    <p:animEffect transition="in" filter="fade">
                                      <p:cBhvr>
                                        <p:cTn id="141" dur="500"/>
                                        <p:tgtEl>
                                          <p:spTgt spid="35"/>
                                        </p:tgtEl>
                                      </p:cBhvr>
                                    </p:animEffect>
                                  </p:childTnLst>
                                </p:cTn>
                              </p:par>
                            </p:childTnLst>
                          </p:cTn>
                        </p:par>
                        <p:par>
                          <p:cTn id="142" fill="hold" nodeType="afterGroup">
                            <p:stCondLst>
                              <p:cond delay="16000"/>
                            </p:stCondLst>
                            <p:childTnLst>
                              <p:par>
                                <p:cTn id="143" presetID="53" presetClass="entr" presetSubtype="16"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 calcmode="lin" valueType="num">
                                      <p:cBhvr>
                                        <p:cTn id="145" dur="500" fill="hold"/>
                                        <p:tgtEl>
                                          <p:spTgt spid="39"/>
                                        </p:tgtEl>
                                        <p:attrNameLst>
                                          <p:attrName>ppt_w</p:attrName>
                                        </p:attrNameLst>
                                      </p:cBhvr>
                                      <p:tavLst>
                                        <p:tav tm="0">
                                          <p:val>
                                            <p:fltVal val="0"/>
                                          </p:val>
                                        </p:tav>
                                        <p:tav tm="100000">
                                          <p:val>
                                            <p:strVal val="#ppt_w"/>
                                          </p:val>
                                        </p:tav>
                                      </p:tavLst>
                                    </p:anim>
                                    <p:anim calcmode="lin" valueType="num">
                                      <p:cBhvr>
                                        <p:cTn id="146" dur="500" fill="hold"/>
                                        <p:tgtEl>
                                          <p:spTgt spid="39"/>
                                        </p:tgtEl>
                                        <p:attrNameLst>
                                          <p:attrName>ppt_h</p:attrName>
                                        </p:attrNameLst>
                                      </p:cBhvr>
                                      <p:tavLst>
                                        <p:tav tm="0">
                                          <p:val>
                                            <p:fltVal val="0"/>
                                          </p:val>
                                        </p:tav>
                                        <p:tav tm="100000">
                                          <p:val>
                                            <p:strVal val="#ppt_h"/>
                                          </p:val>
                                        </p:tav>
                                      </p:tavLst>
                                    </p:anim>
                                    <p:animEffect transition="in" filter="fade">
                                      <p:cBhvr>
                                        <p:cTn id="147" dur="500"/>
                                        <p:tgtEl>
                                          <p:spTgt spid="39"/>
                                        </p:tgtEl>
                                      </p:cBhvr>
                                    </p:animEffect>
                                  </p:childTnLst>
                                </p:cTn>
                              </p:par>
                            </p:childTnLst>
                          </p:cTn>
                        </p:par>
                        <p:par>
                          <p:cTn id="148" fill="hold" nodeType="afterGroup">
                            <p:stCondLst>
                              <p:cond delay="16500"/>
                            </p:stCondLst>
                            <p:childTnLst>
                              <p:par>
                                <p:cTn id="149" presetID="53" presetClass="entr" presetSubtype="16" fill="hold" grpId="0" nodeType="afterEffect">
                                  <p:stCondLst>
                                    <p:cond delay="0"/>
                                  </p:stCondLst>
                                  <p:childTnLst>
                                    <p:set>
                                      <p:cBhvr>
                                        <p:cTn id="150" dur="1" fill="hold">
                                          <p:stCondLst>
                                            <p:cond delay="0"/>
                                          </p:stCondLst>
                                        </p:cTn>
                                        <p:tgtEl>
                                          <p:spTgt spid="38"/>
                                        </p:tgtEl>
                                        <p:attrNameLst>
                                          <p:attrName>style.visibility</p:attrName>
                                        </p:attrNameLst>
                                      </p:cBhvr>
                                      <p:to>
                                        <p:strVal val="visible"/>
                                      </p:to>
                                    </p:set>
                                    <p:anim calcmode="lin" valueType="num">
                                      <p:cBhvr>
                                        <p:cTn id="151" dur="500" fill="hold"/>
                                        <p:tgtEl>
                                          <p:spTgt spid="38"/>
                                        </p:tgtEl>
                                        <p:attrNameLst>
                                          <p:attrName>ppt_w</p:attrName>
                                        </p:attrNameLst>
                                      </p:cBhvr>
                                      <p:tavLst>
                                        <p:tav tm="0">
                                          <p:val>
                                            <p:fltVal val="0"/>
                                          </p:val>
                                        </p:tav>
                                        <p:tav tm="100000">
                                          <p:val>
                                            <p:strVal val="#ppt_w"/>
                                          </p:val>
                                        </p:tav>
                                      </p:tavLst>
                                    </p:anim>
                                    <p:anim calcmode="lin" valueType="num">
                                      <p:cBhvr>
                                        <p:cTn id="152" dur="500" fill="hold"/>
                                        <p:tgtEl>
                                          <p:spTgt spid="38"/>
                                        </p:tgtEl>
                                        <p:attrNameLst>
                                          <p:attrName>ppt_h</p:attrName>
                                        </p:attrNameLst>
                                      </p:cBhvr>
                                      <p:tavLst>
                                        <p:tav tm="0">
                                          <p:val>
                                            <p:fltVal val="0"/>
                                          </p:val>
                                        </p:tav>
                                        <p:tav tm="100000">
                                          <p:val>
                                            <p:strVal val="#ppt_h"/>
                                          </p:val>
                                        </p:tav>
                                      </p:tavLst>
                                    </p:anim>
                                    <p:animEffect transition="in" filter="fade">
                                      <p:cBhvr>
                                        <p:cTn id="15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8" grpId="0" animBg="1"/>
      <p:bldP spid="32" grpId="0" animBg="1"/>
      <p:bldP spid="33" grpId="0" animBg="1"/>
      <p:bldP spid="35" grpId="0" animBg="1"/>
      <p:bldP spid="38" grpId="0" animBg="1"/>
      <p:bldP spid="34" grpId="0" animBg="1"/>
      <p:bldP spid="26176" grpId="0"/>
      <p:bldP spid="2617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11"/>
          <p:cNvSpPr txBox="1">
            <a:spLocks noChangeArrowheads="1"/>
          </p:cNvSpPr>
          <p:nvPr/>
        </p:nvSpPr>
        <p:spPr bwMode="auto">
          <a:xfrm>
            <a:off x="1403350" y="1341438"/>
            <a:ext cx="6192838" cy="366712"/>
          </a:xfrm>
          <a:prstGeom prst="rect">
            <a:avLst/>
          </a:prstGeom>
          <a:noFill/>
          <a:ln w="9525">
            <a:noFill/>
            <a:miter lim="800000"/>
            <a:headEnd/>
            <a:tailEnd/>
          </a:ln>
        </p:spPr>
        <p:txBody>
          <a:bodyPr>
            <a:spAutoFit/>
          </a:bodyPr>
          <a:lstStyle/>
          <a:p>
            <a:pPr eaLnBrk="0" hangingPunct="0">
              <a:spcBef>
                <a:spcPct val="50000"/>
              </a:spcBef>
            </a:pPr>
            <a:endParaRPr lang="en-US"/>
          </a:p>
        </p:txBody>
      </p:sp>
      <p:cxnSp>
        <p:nvCxnSpPr>
          <p:cNvPr id="11" name="10 Conector recto"/>
          <p:cNvCxnSpPr/>
          <p:nvPr/>
        </p:nvCxnSpPr>
        <p:spPr>
          <a:xfrm rot="5400000">
            <a:off x="7786688" y="5572125"/>
            <a:ext cx="2571750"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3" name="12 Conector recto"/>
          <p:cNvCxnSpPr/>
          <p:nvPr/>
        </p:nvCxnSpPr>
        <p:spPr>
          <a:xfrm rot="5400000">
            <a:off x="7786687" y="5643563"/>
            <a:ext cx="24288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4" name="13 Conector recto"/>
          <p:cNvCxnSpPr/>
          <p:nvPr/>
        </p:nvCxnSpPr>
        <p:spPr>
          <a:xfrm rot="5400000">
            <a:off x="7858125" y="5786438"/>
            <a:ext cx="214312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5" name="14 Conector recto"/>
          <p:cNvCxnSpPr/>
          <p:nvPr/>
        </p:nvCxnSpPr>
        <p:spPr>
          <a:xfrm>
            <a:off x="5429250" y="6715125"/>
            <a:ext cx="3714750"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6" name="15 Conector recto"/>
          <p:cNvCxnSpPr/>
          <p:nvPr/>
        </p:nvCxnSpPr>
        <p:spPr>
          <a:xfrm>
            <a:off x="6143625" y="6643688"/>
            <a:ext cx="30003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7" name="16 Conector recto"/>
          <p:cNvCxnSpPr/>
          <p:nvPr/>
        </p:nvCxnSpPr>
        <p:spPr>
          <a:xfrm>
            <a:off x="6715125" y="6572250"/>
            <a:ext cx="24288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sp>
        <p:nvSpPr>
          <p:cNvPr id="10" name="Rectangle 2"/>
          <p:cNvSpPr txBox="1">
            <a:spLocks noChangeArrowheads="1"/>
          </p:cNvSpPr>
          <p:nvPr/>
        </p:nvSpPr>
        <p:spPr>
          <a:xfrm>
            <a:off x="1285875" y="366713"/>
            <a:ext cx="6321425" cy="704850"/>
          </a:xfrm>
          <a:prstGeom prst="rect">
            <a:avLst/>
          </a:prstGeom>
        </p:spPr>
        <p:txBody>
          <a:bodyPr/>
          <a:lstStyle/>
          <a:p>
            <a:pPr algn="ctr" eaLnBrk="0" hangingPunct="0">
              <a:defRPr/>
            </a:pPr>
            <a:r>
              <a:rPr lang="es-MX" sz="3200" b="1" kern="0" dirty="0">
                <a:solidFill>
                  <a:srgbClr val="00478E"/>
                </a:solidFill>
                <a:latin typeface="Century Gothic" pitchFamily="34" charset="0"/>
                <a:ea typeface="+mj-ea"/>
                <a:cs typeface="+mj-cs"/>
              </a:rPr>
              <a:t>DIAGRAMA</a:t>
            </a:r>
            <a:r>
              <a:rPr lang="en-US" sz="3200" b="1" kern="0" dirty="0">
                <a:solidFill>
                  <a:srgbClr val="00478E"/>
                </a:solidFill>
                <a:latin typeface="Century Gothic" pitchFamily="34" charset="0"/>
                <a:ea typeface="+mj-ea"/>
                <a:cs typeface="+mj-cs"/>
              </a:rPr>
              <a:t> COVE</a:t>
            </a:r>
            <a:endParaRPr lang="es-ES" sz="3200" b="1" kern="0" dirty="0">
              <a:solidFill>
                <a:srgbClr val="00478E"/>
              </a:solidFill>
              <a:latin typeface="Century Gothic" pitchFamily="34" charset="0"/>
              <a:ea typeface="+mj-ea"/>
              <a:cs typeface="+mj-cs"/>
            </a:endParaRPr>
          </a:p>
        </p:txBody>
      </p:sp>
      <p:graphicFrame>
        <p:nvGraphicFramePr>
          <p:cNvPr id="12" name="7 Marcador de contenido"/>
          <p:cNvGraphicFramePr>
            <a:graphicFrameLocks/>
          </p:cNvGraphicFramePr>
          <p:nvPr/>
        </p:nvGraphicFramePr>
        <p:xfrm>
          <a:off x="76200" y="1038225"/>
          <a:ext cx="9067800" cy="5786441"/>
        </p:xfrm>
        <a:graphic>
          <a:graphicData uri="http://schemas.openxmlformats.org/drawingml/2006/table">
            <a:tbl>
              <a:tblPr/>
              <a:tblGrid>
                <a:gridCol w="906780"/>
                <a:gridCol w="906780"/>
                <a:gridCol w="906780"/>
                <a:gridCol w="906780"/>
                <a:gridCol w="906780"/>
                <a:gridCol w="906780"/>
                <a:gridCol w="906780"/>
                <a:gridCol w="906780"/>
                <a:gridCol w="906780"/>
                <a:gridCol w="906780"/>
              </a:tblGrid>
              <a:tr h="194212">
                <a:tc gridSpan="7">
                  <a:txBody>
                    <a:bodyPr/>
                    <a:lstStyle/>
                    <a:p>
                      <a:pPr algn="l" fontAlgn="t"/>
                      <a:r>
                        <a:rPr lang="es-MX" sz="1200" b="1" i="0" u="none" strike="noStrike" dirty="0">
                          <a:solidFill>
                            <a:srgbClr val="000000"/>
                          </a:solidFill>
                          <a:effectLst/>
                          <a:latin typeface="Arial"/>
                        </a:rPr>
                        <a:t>Proceso del Comprobante de Valor Electrónico       (COVE)</a:t>
                      </a:r>
                    </a:p>
                  </a:txBody>
                  <a:tcPr marL="5214" marR="5214" marT="5215"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2F2F2"/>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p>
                      <a:pPr algn="l" fontAlgn="t"/>
                      <a:r>
                        <a:rPr lang="es-MX" sz="600" b="0" i="0" u="none" strike="noStrike">
                          <a:solidFill>
                            <a:srgbClr val="000000"/>
                          </a:solidFill>
                          <a:effectLst/>
                          <a:latin typeface="Arial"/>
                        </a:rPr>
                        <a:t> </a:t>
                      </a:r>
                    </a:p>
                  </a:txBody>
                  <a:tcPr marL="5214" marR="5214" marT="5215" marB="0">
                    <a:lnL>
                      <a:noFill/>
                    </a:lnL>
                    <a:lnR>
                      <a:noFill/>
                    </a:lnR>
                    <a:lnT w="6350" cap="flat" cmpd="sng" algn="ctr">
                      <a:solidFill>
                        <a:srgbClr val="000000"/>
                      </a:solidFill>
                      <a:prstDash val="solid"/>
                      <a:round/>
                      <a:headEnd type="none" w="med" len="med"/>
                      <a:tailEnd type="none" w="med" len="med"/>
                    </a:lnT>
                    <a:lnB>
                      <a:noFill/>
                    </a:lnB>
                    <a:solidFill>
                      <a:srgbClr val="F2F2F2"/>
                    </a:solidFill>
                  </a:tcPr>
                </a:tc>
                <a:tc>
                  <a:txBody>
                    <a:bodyPr/>
                    <a:lstStyle/>
                    <a:p>
                      <a:pPr algn="l" fontAlgn="t"/>
                      <a:r>
                        <a:rPr lang="es-MX" sz="600" b="0" i="0" u="none" strike="noStrike">
                          <a:solidFill>
                            <a:srgbClr val="000000"/>
                          </a:solidFill>
                          <a:effectLst/>
                          <a:latin typeface="Arial"/>
                        </a:rPr>
                        <a:t> </a:t>
                      </a:r>
                    </a:p>
                  </a:txBody>
                  <a:tcPr marL="5214" marR="5214" marT="5215" marB="0">
                    <a:lnL>
                      <a:noFill/>
                    </a:lnL>
                    <a:lnR>
                      <a:noFill/>
                    </a:lnR>
                    <a:lnT w="6350" cap="flat" cmpd="sng" algn="ctr">
                      <a:solidFill>
                        <a:srgbClr val="000000"/>
                      </a:solidFill>
                      <a:prstDash val="solid"/>
                      <a:round/>
                      <a:headEnd type="none" w="med" len="med"/>
                      <a:tailEnd type="none" w="med" len="med"/>
                    </a:lnT>
                    <a:lnB>
                      <a:noFill/>
                    </a:lnB>
                    <a:solidFill>
                      <a:srgbClr val="F2F2F2"/>
                    </a:solidFill>
                  </a:tcPr>
                </a:tc>
                <a:tc>
                  <a:txBody>
                    <a:bodyPr/>
                    <a:lstStyle/>
                    <a:p>
                      <a:pPr algn="l" fontAlgn="t"/>
                      <a:r>
                        <a:rPr lang="es-MX" sz="600" b="0" i="0" u="none" strike="noStrike">
                          <a:solidFill>
                            <a:srgbClr val="000000"/>
                          </a:solidFill>
                          <a:effectLst/>
                          <a:latin typeface="Arial"/>
                        </a:rPr>
                        <a:t> </a:t>
                      </a:r>
                    </a:p>
                  </a:txBody>
                  <a:tcPr marL="5214" marR="5214" marT="5215"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2F2F2"/>
                    </a:solidFill>
                  </a:tcPr>
                </a:tc>
              </a:tr>
              <a:tr h="194212">
                <a:tc gridSpan="4">
                  <a:txBody>
                    <a:bodyPr/>
                    <a:lstStyle/>
                    <a:p>
                      <a:pPr algn="l" fontAlgn="t"/>
                      <a:r>
                        <a:rPr lang="es-MX" sz="1200" b="1" i="0" u="none" strike="noStrike" dirty="0">
                          <a:solidFill>
                            <a:srgbClr val="000000"/>
                          </a:solidFill>
                          <a:effectLst/>
                          <a:latin typeface="Arial"/>
                        </a:rPr>
                        <a:t>Pedimentos Consolidados</a:t>
                      </a:r>
                    </a:p>
                  </a:txBody>
                  <a:tcPr marL="5214" marR="5214" marT="5215" marB="0">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2F2F2"/>
                    </a:solidFill>
                  </a:tcPr>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p>
                      <a:pPr algn="l" fontAlgn="t"/>
                      <a:r>
                        <a:rPr lang="es-MX" sz="800" b="0" i="0" u="none" strike="noStrike">
                          <a:solidFill>
                            <a:srgbClr val="000000"/>
                          </a:solidFill>
                          <a:effectLst/>
                          <a:latin typeface="Arial"/>
                        </a:rPr>
                        <a:t> </a:t>
                      </a:r>
                    </a:p>
                  </a:txBody>
                  <a:tcPr marL="5214" marR="5214" marT="5215" marB="0">
                    <a:lnL>
                      <a:noFill/>
                    </a:lnL>
                    <a:lnR>
                      <a:noFill/>
                    </a:lnR>
                    <a:lnT>
                      <a:noFill/>
                    </a:lnT>
                    <a:lnB w="6350" cap="flat" cmpd="sng" algn="ctr">
                      <a:solidFill>
                        <a:srgbClr val="000000"/>
                      </a:solidFill>
                      <a:prstDash val="solid"/>
                      <a:round/>
                      <a:headEnd type="none" w="med" len="med"/>
                      <a:tailEnd type="none" w="med" len="med"/>
                    </a:lnB>
                    <a:solidFill>
                      <a:srgbClr val="F2F2F2"/>
                    </a:solidFill>
                  </a:tcPr>
                </a:tc>
                <a:tc>
                  <a:txBody>
                    <a:bodyPr/>
                    <a:lstStyle/>
                    <a:p>
                      <a:pPr algn="l" fontAlgn="t"/>
                      <a:r>
                        <a:rPr lang="es-MX" sz="800" b="0" i="0" u="none" strike="noStrike">
                          <a:solidFill>
                            <a:srgbClr val="000000"/>
                          </a:solidFill>
                          <a:effectLst/>
                          <a:latin typeface="Arial"/>
                        </a:rPr>
                        <a:t> </a:t>
                      </a:r>
                    </a:p>
                  </a:txBody>
                  <a:tcPr marL="5214" marR="5214" marT="5215" marB="0">
                    <a:lnL>
                      <a:noFill/>
                    </a:lnL>
                    <a:lnR>
                      <a:noFill/>
                    </a:lnR>
                    <a:lnT>
                      <a:noFill/>
                    </a:lnT>
                    <a:lnB w="6350" cap="flat" cmpd="sng" algn="ctr">
                      <a:solidFill>
                        <a:srgbClr val="000000"/>
                      </a:solidFill>
                      <a:prstDash val="solid"/>
                      <a:round/>
                      <a:headEnd type="none" w="med" len="med"/>
                      <a:tailEnd type="none" w="med" len="med"/>
                    </a:lnB>
                    <a:solidFill>
                      <a:srgbClr val="F2F2F2"/>
                    </a:solidFill>
                  </a:tcPr>
                </a:tc>
                <a:tc>
                  <a:txBody>
                    <a:bodyPr/>
                    <a:lstStyle/>
                    <a:p>
                      <a:pPr algn="l" fontAlgn="t"/>
                      <a:r>
                        <a:rPr lang="es-MX" sz="600" b="0" i="0" u="none" strike="noStrike">
                          <a:solidFill>
                            <a:srgbClr val="000000"/>
                          </a:solidFill>
                          <a:effectLst/>
                          <a:latin typeface="Arial"/>
                        </a:rPr>
                        <a:t> </a:t>
                      </a:r>
                    </a:p>
                  </a:txBody>
                  <a:tcPr marL="5214" marR="5214" marT="5215" marB="0">
                    <a:lnL>
                      <a:noFill/>
                    </a:lnL>
                    <a:lnR>
                      <a:noFill/>
                    </a:lnR>
                    <a:lnT>
                      <a:noFill/>
                    </a:lnT>
                    <a:lnB w="6350" cap="flat" cmpd="sng" algn="ctr">
                      <a:solidFill>
                        <a:srgbClr val="000000"/>
                      </a:solidFill>
                      <a:prstDash val="solid"/>
                      <a:round/>
                      <a:headEnd type="none" w="med" len="med"/>
                      <a:tailEnd type="none" w="med" len="med"/>
                    </a:lnB>
                    <a:solidFill>
                      <a:srgbClr val="F2F2F2"/>
                    </a:solidFill>
                  </a:tcPr>
                </a:tc>
                <a:tc>
                  <a:txBody>
                    <a:bodyPr/>
                    <a:lstStyle/>
                    <a:p>
                      <a:pPr algn="l" fontAlgn="t"/>
                      <a:r>
                        <a:rPr lang="es-MX" sz="600" b="0" i="0" u="none" strike="noStrike">
                          <a:solidFill>
                            <a:srgbClr val="000000"/>
                          </a:solidFill>
                          <a:effectLst/>
                          <a:latin typeface="Arial"/>
                        </a:rPr>
                        <a:t> </a:t>
                      </a:r>
                    </a:p>
                  </a:txBody>
                  <a:tcPr marL="5214" marR="5214" marT="5215" marB="0">
                    <a:lnL>
                      <a:noFill/>
                    </a:lnL>
                    <a:lnR>
                      <a:noFill/>
                    </a:lnR>
                    <a:lnT>
                      <a:noFill/>
                    </a:lnT>
                    <a:lnB w="6350" cap="flat" cmpd="sng" algn="ctr">
                      <a:solidFill>
                        <a:srgbClr val="000000"/>
                      </a:solidFill>
                      <a:prstDash val="solid"/>
                      <a:round/>
                      <a:headEnd type="none" w="med" len="med"/>
                      <a:tailEnd type="none" w="med" len="med"/>
                    </a:lnB>
                    <a:solidFill>
                      <a:srgbClr val="F2F2F2"/>
                    </a:solidFill>
                  </a:tcPr>
                </a:tc>
                <a:tc>
                  <a:txBody>
                    <a:bodyPr/>
                    <a:lstStyle/>
                    <a:p>
                      <a:pPr algn="l" fontAlgn="t"/>
                      <a:r>
                        <a:rPr lang="es-MX" sz="600" b="0" i="0" u="none" strike="noStrike" dirty="0">
                          <a:solidFill>
                            <a:srgbClr val="000000"/>
                          </a:solidFill>
                          <a:effectLst/>
                          <a:latin typeface="Arial"/>
                        </a:rPr>
                        <a:t> </a:t>
                      </a:r>
                    </a:p>
                  </a:txBody>
                  <a:tcPr marL="5214" marR="5214" marT="5215" marB="0">
                    <a:lnL>
                      <a:noFill/>
                    </a:lnL>
                    <a:lnR>
                      <a:noFill/>
                    </a:lnR>
                    <a:lnT>
                      <a:noFill/>
                    </a:lnT>
                    <a:lnB w="6350" cap="flat" cmpd="sng" algn="ctr">
                      <a:solidFill>
                        <a:srgbClr val="000000"/>
                      </a:solidFill>
                      <a:prstDash val="solid"/>
                      <a:round/>
                      <a:headEnd type="none" w="med" len="med"/>
                      <a:tailEnd type="none" w="med" len="med"/>
                    </a:lnB>
                    <a:solidFill>
                      <a:srgbClr val="F2F2F2"/>
                    </a:solidFill>
                  </a:tcPr>
                </a:tc>
                <a:tc>
                  <a:txBody>
                    <a:bodyPr/>
                    <a:lstStyle/>
                    <a:p>
                      <a:pPr algn="l" fontAlgn="t"/>
                      <a:r>
                        <a:rPr lang="es-MX" sz="600" b="0" i="0" u="none" strike="noStrike">
                          <a:solidFill>
                            <a:srgbClr val="000000"/>
                          </a:solidFill>
                          <a:effectLst/>
                          <a:latin typeface="Arial"/>
                        </a:rPr>
                        <a:t> </a:t>
                      </a:r>
                    </a:p>
                  </a:txBody>
                  <a:tcPr marL="5214" marR="5214" marT="5215" marB="0">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2F2F2"/>
                    </a:solidFill>
                  </a:tcPr>
                </a:tc>
              </a:tr>
              <a:tr h="162741">
                <a:tc>
                  <a:txBody>
                    <a:bodyPr/>
                    <a:lstStyle/>
                    <a:p>
                      <a:pPr algn="l" fontAlgn="t"/>
                      <a:r>
                        <a:rPr lang="es-MX" sz="600" b="0" i="0" u="none" strike="noStrike">
                          <a:solidFill>
                            <a:srgbClr val="000000"/>
                          </a:solidFill>
                          <a:effectLst/>
                          <a:latin typeface="Calibri"/>
                        </a:rPr>
                        <a:t> </a:t>
                      </a:r>
                    </a:p>
                  </a:txBody>
                  <a:tcPr marL="5214" marR="5214" marT="52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2F2F2"/>
                    </a:solidFill>
                  </a:tcPr>
                </a:tc>
                <a:tc gridSpan="3">
                  <a:txBody>
                    <a:bodyPr/>
                    <a:lstStyle/>
                    <a:p>
                      <a:pPr algn="ctr" fontAlgn="ctr"/>
                      <a:r>
                        <a:rPr lang="es-MX" sz="1000" b="0" i="0" u="none" strike="noStrike">
                          <a:solidFill>
                            <a:srgbClr val="000000"/>
                          </a:solidFill>
                          <a:effectLst/>
                          <a:latin typeface="Arial"/>
                        </a:rPr>
                        <a:t>Exportador/Importador</a:t>
                      </a:r>
                    </a:p>
                  </a:txBody>
                  <a:tcPr marL="5214" marR="5214" marT="52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2F2F2"/>
                    </a:solidFill>
                  </a:tcPr>
                </a:tc>
                <a:tc hMerge="1">
                  <a:txBody>
                    <a:bodyPr/>
                    <a:lstStyle/>
                    <a:p>
                      <a:endParaRPr lang="es-MX"/>
                    </a:p>
                  </a:txBody>
                  <a:tcPr/>
                </a:tc>
                <a:tc hMerge="1">
                  <a:txBody>
                    <a:bodyPr/>
                    <a:lstStyle/>
                    <a:p>
                      <a:endParaRPr lang="es-MX"/>
                    </a:p>
                  </a:txBody>
                  <a:tcPr/>
                </a:tc>
                <a:tc gridSpan="3">
                  <a:txBody>
                    <a:bodyPr/>
                    <a:lstStyle/>
                    <a:p>
                      <a:pPr algn="ctr" fontAlgn="b"/>
                      <a:r>
                        <a:rPr lang="es-MX" sz="600" b="0" i="0" u="none" strike="noStrike">
                          <a:solidFill>
                            <a:srgbClr val="000000"/>
                          </a:solidFill>
                          <a:effectLst/>
                          <a:latin typeface="Arial"/>
                        </a:rPr>
                        <a:t> </a:t>
                      </a:r>
                    </a:p>
                  </a:txBody>
                  <a:tcPr marL="5214" marR="5214" marT="5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2F2F2"/>
                    </a:solidFill>
                  </a:tcPr>
                </a:tc>
                <a:tc hMerge="1">
                  <a:txBody>
                    <a:bodyPr/>
                    <a:lstStyle/>
                    <a:p>
                      <a:endParaRPr lang="es-MX"/>
                    </a:p>
                  </a:txBody>
                  <a:tcPr/>
                </a:tc>
                <a:tc hMerge="1">
                  <a:txBody>
                    <a:bodyPr/>
                    <a:lstStyle/>
                    <a:p>
                      <a:endParaRPr lang="es-MX"/>
                    </a:p>
                  </a:txBody>
                  <a:tcPr/>
                </a:tc>
                <a:tc gridSpan="3">
                  <a:txBody>
                    <a:bodyPr/>
                    <a:lstStyle/>
                    <a:p>
                      <a:pPr algn="ctr" fontAlgn="t"/>
                      <a:r>
                        <a:rPr lang="es-MX" sz="600" b="0" i="0" u="none" strike="noStrike">
                          <a:solidFill>
                            <a:srgbClr val="000000"/>
                          </a:solidFill>
                          <a:effectLst/>
                          <a:latin typeface="Calibri"/>
                        </a:rPr>
                        <a:t> </a:t>
                      </a:r>
                    </a:p>
                  </a:txBody>
                  <a:tcPr marL="5214" marR="5214" marT="52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2F2F2"/>
                    </a:solidFill>
                  </a:tcPr>
                </a:tc>
                <a:tc hMerge="1">
                  <a:txBody>
                    <a:bodyPr/>
                    <a:lstStyle/>
                    <a:p>
                      <a:endParaRPr lang="es-MX"/>
                    </a:p>
                  </a:txBody>
                  <a:tcPr/>
                </a:tc>
                <a:tc hMerge="1">
                  <a:txBody>
                    <a:bodyPr/>
                    <a:lstStyle/>
                    <a:p>
                      <a:endParaRPr lang="es-MX"/>
                    </a:p>
                  </a:txBody>
                  <a:tcPr/>
                </a:tc>
              </a:tr>
              <a:tr h="162741">
                <a:tc>
                  <a:txBody>
                    <a:bodyPr/>
                    <a:lstStyle/>
                    <a:p>
                      <a:pPr algn="l" fontAlgn="b"/>
                      <a:r>
                        <a:rPr lang="es-MX" sz="600" b="0" i="0" u="none" strike="noStrike">
                          <a:solidFill>
                            <a:srgbClr val="000000"/>
                          </a:solidFill>
                          <a:effectLst/>
                          <a:latin typeface="Calibri"/>
                        </a:rPr>
                        <a:t> </a:t>
                      </a:r>
                    </a:p>
                  </a:txBody>
                  <a:tcPr marL="5214" marR="5214" marT="5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F2F2"/>
                    </a:solidFill>
                  </a:tcPr>
                </a:tc>
                <a:tc gridSpan="3">
                  <a:txBody>
                    <a:bodyPr/>
                    <a:lstStyle/>
                    <a:p>
                      <a:pPr algn="ctr" fontAlgn="b"/>
                      <a:r>
                        <a:rPr lang="es-MX" sz="1000" b="0" i="0" u="none" strike="noStrike">
                          <a:solidFill>
                            <a:srgbClr val="000000"/>
                          </a:solidFill>
                          <a:effectLst/>
                          <a:latin typeface="Arial"/>
                        </a:rPr>
                        <a:t>Agente o Apoderado </a:t>
                      </a:r>
                    </a:p>
                  </a:txBody>
                  <a:tcPr marL="5214" marR="5214" marT="5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F2F2"/>
                    </a:solidFill>
                  </a:tcPr>
                </a:tc>
                <a:tc hMerge="1">
                  <a:txBody>
                    <a:bodyPr/>
                    <a:lstStyle/>
                    <a:p>
                      <a:endParaRPr lang="es-MX"/>
                    </a:p>
                  </a:txBody>
                  <a:tcPr/>
                </a:tc>
                <a:tc hMerge="1">
                  <a:txBody>
                    <a:bodyPr/>
                    <a:lstStyle/>
                    <a:p>
                      <a:endParaRPr lang="es-MX"/>
                    </a:p>
                  </a:txBody>
                  <a:tcPr/>
                </a:tc>
                <a:tc gridSpan="3">
                  <a:txBody>
                    <a:bodyPr/>
                    <a:lstStyle/>
                    <a:p>
                      <a:pPr algn="ctr" fontAlgn="b"/>
                      <a:r>
                        <a:rPr lang="es-MX" sz="1000" b="0" i="0" u="none" strike="noStrike" dirty="0">
                          <a:solidFill>
                            <a:srgbClr val="000000"/>
                          </a:solidFill>
                          <a:effectLst/>
                          <a:latin typeface="Arial"/>
                        </a:rPr>
                        <a:t>Aduana</a:t>
                      </a:r>
                    </a:p>
                  </a:txBody>
                  <a:tcPr marL="5214" marR="5214" marT="5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F2F2"/>
                    </a:solidFill>
                  </a:tcPr>
                </a:tc>
                <a:tc hMerge="1">
                  <a:txBody>
                    <a:bodyPr/>
                    <a:lstStyle/>
                    <a:p>
                      <a:endParaRPr lang="es-MX"/>
                    </a:p>
                  </a:txBody>
                  <a:tcPr/>
                </a:tc>
                <a:tc hMerge="1">
                  <a:txBody>
                    <a:bodyPr/>
                    <a:lstStyle/>
                    <a:p>
                      <a:endParaRPr lang="es-MX"/>
                    </a:p>
                  </a:txBody>
                  <a:tcPr/>
                </a:tc>
                <a:tc gridSpan="3">
                  <a:txBody>
                    <a:bodyPr/>
                    <a:lstStyle/>
                    <a:p>
                      <a:pPr algn="ctr" fontAlgn="t"/>
                      <a:r>
                        <a:rPr lang="es-MX" sz="1000" b="0" i="0" u="none" strike="noStrike" dirty="0">
                          <a:solidFill>
                            <a:srgbClr val="000000"/>
                          </a:solidFill>
                          <a:effectLst/>
                          <a:latin typeface="Arial"/>
                        </a:rPr>
                        <a:t>SAAI</a:t>
                      </a:r>
                    </a:p>
                  </a:txBody>
                  <a:tcPr marL="5214" marR="5214" marT="52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F2F2"/>
                    </a:solidFill>
                  </a:tcPr>
                </a:tc>
                <a:tc hMerge="1">
                  <a:txBody>
                    <a:bodyPr/>
                    <a:lstStyle/>
                    <a:p>
                      <a:endParaRPr lang="es-MX"/>
                    </a:p>
                  </a:txBody>
                  <a:tcPr/>
                </a:tc>
                <a:tc hMerge="1">
                  <a:txBody>
                    <a:bodyPr/>
                    <a:lstStyle/>
                    <a:p>
                      <a:endParaRPr lang="es-MX"/>
                    </a:p>
                  </a:txBody>
                  <a:tcPr/>
                </a:tc>
              </a:tr>
              <a:tr h="162741">
                <a:tc>
                  <a:txBody>
                    <a:bodyPr/>
                    <a:lstStyle/>
                    <a:p>
                      <a:pPr algn="l" fontAlgn="b"/>
                      <a:r>
                        <a:rPr lang="es-MX" sz="600" b="0" i="0" u="none" strike="noStrike">
                          <a:solidFill>
                            <a:srgbClr val="000000"/>
                          </a:solidFill>
                          <a:effectLst/>
                          <a:latin typeface="Calibri"/>
                        </a:rPr>
                        <a:t> </a:t>
                      </a:r>
                    </a:p>
                  </a:txBody>
                  <a:tcPr marL="5214" marR="5214" marT="5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F2F2"/>
                    </a:solidFill>
                  </a:tcPr>
                </a:tc>
                <a:tc gridSpan="3">
                  <a:txBody>
                    <a:bodyPr/>
                    <a:lstStyle/>
                    <a:p>
                      <a:pPr algn="ctr" fontAlgn="b"/>
                      <a:r>
                        <a:rPr lang="es-MX" sz="1000" b="0" i="0" u="none" strike="noStrike" dirty="0">
                          <a:solidFill>
                            <a:srgbClr val="000000"/>
                          </a:solidFill>
                          <a:effectLst/>
                          <a:latin typeface="Arial"/>
                        </a:rPr>
                        <a:t>Aduanal</a:t>
                      </a:r>
                    </a:p>
                  </a:txBody>
                  <a:tcPr marL="5214" marR="5214" marT="5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2F2F2"/>
                    </a:solidFill>
                  </a:tcPr>
                </a:tc>
                <a:tc hMerge="1">
                  <a:txBody>
                    <a:bodyPr/>
                    <a:lstStyle/>
                    <a:p>
                      <a:endParaRPr lang="es-MX"/>
                    </a:p>
                  </a:txBody>
                  <a:tcPr/>
                </a:tc>
                <a:tc hMerge="1">
                  <a:txBody>
                    <a:bodyPr/>
                    <a:lstStyle/>
                    <a:p>
                      <a:endParaRPr lang="es-MX"/>
                    </a:p>
                  </a:txBody>
                  <a:tcPr/>
                </a:tc>
                <a:tc>
                  <a:txBody>
                    <a:bodyPr/>
                    <a:lstStyle/>
                    <a:p>
                      <a:pPr algn="ctr" fontAlgn="b"/>
                      <a:r>
                        <a:rPr lang="es-MX" sz="600" b="0" i="0" u="none" strike="noStrike">
                          <a:solidFill>
                            <a:srgbClr val="000000"/>
                          </a:solidFill>
                          <a:effectLst/>
                          <a:latin typeface="Arial"/>
                        </a:rPr>
                        <a:t> </a:t>
                      </a:r>
                    </a:p>
                  </a:txBody>
                  <a:tcPr marL="5214" marR="5214" marT="521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s-MX" sz="600" b="0" i="0" u="none" strike="noStrike">
                          <a:solidFill>
                            <a:srgbClr val="000000"/>
                          </a:solidFill>
                          <a:effectLst/>
                          <a:latin typeface="Arial"/>
                        </a:rPr>
                        <a:t> </a:t>
                      </a:r>
                    </a:p>
                  </a:txBody>
                  <a:tcPr marL="5214" marR="5214" marT="5215" marB="0" anchor="b">
                    <a:lnL>
                      <a:noFill/>
                    </a:lnL>
                    <a:lnR>
                      <a:noFill/>
                    </a:lnR>
                    <a:lnT>
                      <a:noFill/>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s-MX" sz="600" b="0" i="0" u="none" strike="noStrike">
                          <a:solidFill>
                            <a:srgbClr val="000000"/>
                          </a:solidFill>
                          <a:effectLst/>
                          <a:latin typeface="Arial"/>
                        </a:rPr>
                        <a:t> </a:t>
                      </a:r>
                    </a:p>
                  </a:txBody>
                  <a:tcPr marL="5214" marR="5214" marT="521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Calibri"/>
                        </a:rPr>
                        <a:t> </a:t>
                      </a:r>
                    </a:p>
                  </a:txBody>
                  <a:tcPr marL="5214" marR="5214" marT="521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Calibri"/>
                        </a:rPr>
                        <a:t> </a:t>
                      </a:r>
                    </a:p>
                  </a:txBody>
                  <a:tcPr marL="5214" marR="5214" marT="5215" marB="0" anchor="b">
                    <a:lnL>
                      <a:noFill/>
                    </a:lnL>
                    <a:lnR>
                      <a:noFill/>
                    </a:lnR>
                    <a:lnT>
                      <a:noFill/>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MX" sz="600" b="0" i="0" u="none" strike="noStrike">
                          <a:solidFill>
                            <a:srgbClr val="000000"/>
                          </a:solidFill>
                          <a:effectLst/>
                          <a:latin typeface="Calibri"/>
                        </a:rPr>
                        <a:t> </a:t>
                      </a:r>
                    </a:p>
                  </a:txBody>
                  <a:tcPr marL="5214" marR="5214" marT="521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2F2F2"/>
                    </a:solidFill>
                  </a:tcPr>
                </a:tc>
              </a:tr>
              <a:tr h="124978">
                <a:tc>
                  <a:txBody>
                    <a:bodyPr/>
                    <a:lstStyle/>
                    <a:p>
                      <a:pPr algn="l" fontAlgn="b"/>
                      <a:r>
                        <a:rPr lang="es-MX" sz="600" b="0" i="0" u="none" strike="noStrike">
                          <a:solidFill>
                            <a:srgbClr val="000000"/>
                          </a:solidFill>
                          <a:effectLst/>
                          <a:latin typeface="Calibri"/>
                        </a:rPr>
                        <a:t> </a:t>
                      </a:r>
                    </a:p>
                  </a:txBody>
                  <a:tcPr marL="5214" marR="5214" marT="5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l" fontAlgn="b"/>
                      <a:endParaRPr lang="es-MX" sz="600" b="0" i="0" u="none" strike="noStrike">
                        <a:solidFill>
                          <a:srgbClr val="000000"/>
                        </a:solidFill>
                        <a:effectLst/>
                        <a:latin typeface="Calibri"/>
                      </a:endParaRPr>
                    </a:p>
                  </a:txBody>
                  <a:tcPr marL="5214" marR="5214" marT="521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s-MX" sz="600" b="0" i="0" u="none" strike="noStrike">
                        <a:solidFill>
                          <a:srgbClr val="000000"/>
                        </a:solidFill>
                        <a:effectLst/>
                        <a:latin typeface="Calibri"/>
                      </a:endParaRPr>
                    </a:p>
                  </a:txBody>
                  <a:tcPr marL="5214" marR="5214" marT="521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s-MX" sz="600" b="0" i="0" u="none" strike="noStrike">
                          <a:solidFill>
                            <a:srgbClr val="000000"/>
                          </a:solidFill>
                          <a:effectLst/>
                          <a:latin typeface="Calibri"/>
                        </a:rPr>
                        <a:t> </a:t>
                      </a:r>
                    </a:p>
                  </a:txBody>
                  <a:tcPr marL="5214" marR="5214" marT="521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endParaRPr lang="es-MX" sz="600" b="0" i="0" u="none" strike="noStrike">
                        <a:solidFill>
                          <a:srgbClr val="000000"/>
                        </a:solidFill>
                        <a:effectLst/>
                        <a:latin typeface="Calibri"/>
                      </a:endParaRPr>
                    </a:p>
                  </a:txBody>
                  <a:tcPr marL="5214" marR="5214" marT="521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s-MX" sz="600" b="0" i="0" u="none" strike="noStrike">
                        <a:solidFill>
                          <a:srgbClr val="000000"/>
                        </a:solidFill>
                        <a:effectLst/>
                        <a:latin typeface="Calibri"/>
                      </a:endParaRPr>
                    </a:p>
                  </a:txBody>
                  <a:tcPr marL="5214" marR="5214" marT="521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s-MX" sz="600" b="0" i="0" u="none" strike="noStrike">
                          <a:solidFill>
                            <a:srgbClr val="000000"/>
                          </a:solidFill>
                          <a:effectLst/>
                          <a:latin typeface="Calibri"/>
                        </a:rPr>
                        <a:t> </a:t>
                      </a:r>
                    </a:p>
                  </a:txBody>
                  <a:tcPr marL="5214" marR="5214" marT="521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endParaRPr lang="es-MX" sz="600" b="0" i="0" u="none" strike="noStrike">
                        <a:solidFill>
                          <a:srgbClr val="000000"/>
                        </a:solidFill>
                        <a:effectLst/>
                        <a:latin typeface="Calibri"/>
                      </a:endParaRPr>
                    </a:p>
                  </a:txBody>
                  <a:tcPr marL="5214" marR="5214" marT="521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s-MX" sz="600" b="0" i="0" u="none" strike="noStrike">
                        <a:solidFill>
                          <a:srgbClr val="000000"/>
                        </a:solidFill>
                        <a:effectLst/>
                        <a:latin typeface="Calibri"/>
                      </a:endParaRPr>
                    </a:p>
                  </a:txBody>
                  <a:tcPr marL="5214" marR="5214" marT="521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s-MX" sz="600" b="0" i="0" u="none" strike="noStrike">
                          <a:solidFill>
                            <a:srgbClr val="000000"/>
                          </a:solidFill>
                          <a:effectLst/>
                          <a:latin typeface="Calibri"/>
                        </a:rPr>
                        <a:t> </a:t>
                      </a:r>
                    </a:p>
                  </a:txBody>
                  <a:tcPr marL="5214" marR="5214" marT="521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124978">
                <a:tc>
                  <a:txBody>
                    <a:bodyPr/>
                    <a:lstStyle/>
                    <a:p>
                      <a:pPr algn="l" fontAlgn="b"/>
                      <a:r>
                        <a:rPr lang="es-MX" sz="600" b="0" i="0" u="none" strike="noStrike">
                          <a:solidFill>
                            <a:srgbClr val="000000"/>
                          </a:solidFill>
                          <a:effectLst/>
                          <a:latin typeface="Calibri"/>
                        </a:rPr>
                        <a:t> </a:t>
                      </a:r>
                    </a:p>
                  </a:txBody>
                  <a:tcPr marL="5214" marR="5214" marT="5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l" fontAlgn="b"/>
                      <a:endParaRPr lang="es-MX" sz="600" b="0" i="0" u="none" strike="noStrike">
                        <a:solidFill>
                          <a:srgbClr val="000000"/>
                        </a:solidFill>
                        <a:effectLst/>
                        <a:latin typeface="Calibri"/>
                      </a:endParaRPr>
                    </a:p>
                  </a:txBody>
                  <a:tcPr marL="5214" marR="5214" marT="521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600" b="0" i="0" u="none" strike="noStrike">
                        <a:solidFill>
                          <a:srgbClr val="000000"/>
                        </a:solidFill>
                        <a:effectLst/>
                        <a:latin typeface="Calibri"/>
                      </a:endParaRPr>
                    </a:p>
                  </a:txBody>
                  <a:tcPr marL="5214" marR="5214" marT="5215" marB="0" anchor="b">
                    <a:lnL>
                      <a:noFill/>
                    </a:lnL>
                    <a:lnR>
                      <a:noFill/>
                    </a:lnR>
                    <a:lnT>
                      <a:noFill/>
                    </a:lnT>
                    <a:lnB>
                      <a:noFill/>
                    </a:lnB>
                  </a:tcPr>
                </a:tc>
                <a:tc>
                  <a:txBody>
                    <a:bodyPr/>
                    <a:lstStyle/>
                    <a:p>
                      <a:pPr algn="l" fontAlgn="b"/>
                      <a:r>
                        <a:rPr lang="es-MX" sz="600" b="0" i="0" u="none" strike="noStrike">
                          <a:solidFill>
                            <a:srgbClr val="000000"/>
                          </a:solidFill>
                          <a:effectLst/>
                          <a:latin typeface="Calibri"/>
                        </a:rPr>
                        <a:t> </a:t>
                      </a:r>
                    </a:p>
                  </a:txBody>
                  <a:tcPr marL="5214" marR="5214" marT="521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s-MX" sz="600" b="0" i="0" u="none" strike="noStrike">
                        <a:solidFill>
                          <a:srgbClr val="000000"/>
                        </a:solidFill>
                        <a:effectLst/>
                        <a:latin typeface="Calibri"/>
                      </a:endParaRPr>
                    </a:p>
                  </a:txBody>
                  <a:tcPr marL="5214" marR="5214" marT="521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600" b="0" i="0" u="none" strike="noStrike">
                        <a:solidFill>
                          <a:srgbClr val="000000"/>
                        </a:solidFill>
                        <a:effectLst/>
                        <a:latin typeface="Calibri"/>
                      </a:endParaRPr>
                    </a:p>
                  </a:txBody>
                  <a:tcPr marL="5214" marR="5214" marT="5215" marB="0" anchor="b">
                    <a:lnL>
                      <a:noFill/>
                    </a:lnL>
                    <a:lnR>
                      <a:noFill/>
                    </a:lnR>
                    <a:lnT>
                      <a:noFill/>
                    </a:lnT>
                    <a:lnB>
                      <a:noFill/>
                    </a:lnB>
                  </a:tcPr>
                </a:tc>
                <a:tc>
                  <a:txBody>
                    <a:bodyPr/>
                    <a:lstStyle/>
                    <a:p>
                      <a:pPr algn="l" fontAlgn="b"/>
                      <a:r>
                        <a:rPr lang="es-MX" sz="600" b="0" i="0" u="none" strike="noStrike">
                          <a:solidFill>
                            <a:srgbClr val="000000"/>
                          </a:solidFill>
                          <a:effectLst/>
                          <a:latin typeface="Calibri"/>
                        </a:rPr>
                        <a:t> </a:t>
                      </a:r>
                    </a:p>
                  </a:txBody>
                  <a:tcPr marL="5214" marR="5214" marT="521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s-MX" sz="600" b="0" i="0" u="none" strike="noStrike">
                        <a:solidFill>
                          <a:srgbClr val="000000"/>
                        </a:solidFill>
                        <a:effectLst/>
                        <a:latin typeface="Calibri"/>
                      </a:endParaRPr>
                    </a:p>
                  </a:txBody>
                  <a:tcPr marL="5214" marR="5214" marT="521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600" b="0" i="0" u="none" strike="noStrike">
                        <a:solidFill>
                          <a:srgbClr val="000000"/>
                        </a:solidFill>
                        <a:effectLst/>
                        <a:latin typeface="Calibri"/>
                      </a:endParaRPr>
                    </a:p>
                  </a:txBody>
                  <a:tcPr marL="5214" marR="5214" marT="5215" marB="0" anchor="b">
                    <a:lnL>
                      <a:noFill/>
                    </a:lnL>
                    <a:lnR>
                      <a:noFill/>
                    </a:lnR>
                    <a:lnT>
                      <a:noFill/>
                    </a:lnT>
                    <a:lnB>
                      <a:noFill/>
                    </a:lnB>
                  </a:tcPr>
                </a:tc>
                <a:tc>
                  <a:txBody>
                    <a:bodyPr/>
                    <a:lstStyle/>
                    <a:p>
                      <a:pPr algn="l" fontAlgn="b"/>
                      <a:r>
                        <a:rPr lang="es-MX" sz="600" b="0" i="0" u="none" strike="noStrike">
                          <a:solidFill>
                            <a:srgbClr val="000000"/>
                          </a:solidFill>
                          <a:effectLst/>
                          <a:latin typeface="Calibri"/>
                        </a:rPr>
                        <a:t> </a:t>
                      </a:r>
                    </a:p>
                  </a:txBody>
                  <a:tcPr marL="5214" marR="5214" marT="5215" marB="0" anchor="b">
                    <a:lnL>
                      <a:noFill/>
                    </a:lnL>
                    <a:lnR w="6350" cap="flat" cmpd="sng" algn="ctr">
                      <a:solidFill>
                        <a:srgbClr val="000000"/>
                      </a:solidFill>
                      <a:prstDash val="solid"/>
                      <a:round/>
                      <a:headEnd type="none" w="med" len="med"/>
                      <a:tailEnd type="none" w="med" len="med"/>
                    </a:lnR>
                    <a:lnT>
                      <a:noFill/>
                    </a:lnT>
                    <a:lnB>
                      <a:noFill/>
                    </a:lnB>
                  </a:tcPr>
                </a:tc>
              </a:tr>
              <a:tr h="124978">
                <a:tc>
                  <a:txBody>
                    <a:bodyPr/>
                    <a:lstStyle/>
                    <a:p>
                      <a:pPr algn="l" fontAlgn="b"/>
                      <a:r>
                        <a:rPr lang="es-MX" sz="600" b="0" i="0" u="none" strike="noStrike">
                          <a:solidFill>
                            <a:srgbClr val="000000"/>
                          </a:solidFill>
                          <a:effectLst/>
                          <a:latin typeface="Calibri"/>
                        </a:rPr>
                        <a:t> </a:t>
                      </a:r>
                    </a:p>
                  </a:txBody>
                  <a:tcPr marL="5214" marR="5214" marT="5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l" fontAlgn="b"/>
                      <a:endParaRPr lang="es-MX" sz="600" b="0" i="0" u="none" strike="noStrike">
                        <a:solidFill>
                          <a:srgbClr val="000000"/>
                        </a:solidFill>
                        <a:effectLst/>
                        <a:latin typeface="Calibri"/>
                      </a:endParaRPr>
                    </a:p>
                  </a:txBody>
                  <a:tcPr marL="5214" marR="5214" marT="521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600" b="0" i="0" u="none" strike="noStrike">
                        <a:solidFill>
                          <a:srgbClr val="000000"/>
                        </a:solidFill>
                        <a:effectLst/>
                        <a:latin typeface="Calibri"/>
                      </a:endParaRPr>
                    </a:p>
                  </a:txBody>
                  <a:tcPr marL="5214" marR="5214" marT="5215" marB="0" anchor="b">
                    <a:lnL>
                      <a:noFill/>
                    </a:lnL>
                    <a:lnR>
                      <a:noFill/>
                    </a:lnR>
                    <a:lnT>
                      <a:noFill/>
                    </a:lnT>
                    <a:lnB>
                      <a:noFill/>
                    </a:lnB>
                  </a:tcPr>
                </a:tc>
                <a:tc>
                  <a:txBody>
                    <a:bodyPr/>
                    <a:lstStyle/>
                    <a:p>
                      <a:pPr algn="l" fontAlgn="b"/>
                      <a:r>
                        <a:rPr lang="es-MX" sz="600" b="0" i="0" u="none" strike="noStrike">
                          <a:solidFill>
                            <a:srgbClr val="000000"/>
                          </a:solidFill>
                          <a:effectLst/>
                          <a:latin typeface="Calibri"/>
                        </a:rPr>
                        <a:t> </a:t>
                      </a:r>
                    </a:p>
                  </a:txBody>
                  <a:tcPr marL="5214" marR="5214" marT="521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s-MX" sz="600" b="0" i="0" u="none" strike="noStrike">
                        <a:solidFill>
                          <a:srgbClr val="000000"/>
                        </a:solidFill>
                        <a:effectLst/>
                        <a:latin typeface="Calibri"/>
                      </a:endParaRPr>
                    </a:p>
                  </a:txBody>
                  <a:tcPr marL="5214" marR="5214" marT="521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600" b="0" i="0" u="none" strike="noStrike">
                        <a:solidFill>
                          <a:srgbClr val="000000"/>
                        </a:solidFill>
                        <a:effectLst/>
                        <a:latin typeface="Calibri"/>
                      </a:endParaRPr>
                    </a:p>
                  </a:txBody>
                  <a:tcPr marL="5214" marR="5214" marT="5215" marB="0" anchor="b">
                    <a:lnL>
                      <a:noFill/>
                    </a:lnL>
                    <a:lnR>
                      <a:noFill/>
                    </a:lnR>
                    <a:lnT>
                      <a:noFill/>
                    </a:lnT>
                    <a:lnB>
                      <a:noFill/>
                    </a:lnB>
                  </a:tcPr>
                </a:tc>
                <a:tc>
                  <a:txBody>
                    <a:bodyPr/>
                    <a:lstStyle/>
                    <a:p>
                      <a:pPr algn="l" fontAlgn="b"/>
                      <a:r>
                        <a:rPr lang="es-MX" sz="600" b="0" i="0" u="none" strike="noStrike">
                          <a:solidFill>
                            <a:srgbClr val="000000"/>
                          </a:solidFill>
                          <a:effectLst/>
                          <a:latin typeface="Calibri"/>
                        </a:rPr>
                        <a:t> </a:t>
                      </a:r>
                    </a:p>
                  </a:txBody>
                  <a:tcPr marL="5214" marR="5214" marT="521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s-MX" sz="600" b="0" i="0" u="none" strike="noStrike">
                        <a:solidFill>
                          <a:srgbClr val="000000"/>
                        </a:solidFill>
                        <a:effectLst/>
                        <a:latin typeface="Calibri"/>
                      </a:endParaRPr>
                    </a:p>
                  </a:txBody>
                  <a:tcPr marL="5214" marR="5214" marT="521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600" b="0" i="0" u="none" strike="noStrike">
                        <a:solidFill>
                          <a:srgbClr val="000000"/>
                        </a:solidFill>
                        <a:effectLst/>
                        <a:latin typeface="Calibri"/>
                      </a:endParaRPr>
                    </a:p>
                  </a:txBody>
                  <a:tcPr marL="5214" marR="5214" marT="5215" marB="0" anchor="b">
                    <a:lnL>
                      <a:noFill/>
                    </a:lnL>
                    <a:lnR>
                      <a:noFill/>
                    </a:lnR>
                    <a:lnT>
                      <a:noFill/>
                    </a:lnT>
                    <a:lnB>
                      <a:noFill/>
                    </a:lnB>
                  </a:tcPr>
                </a:tc>
                <a:tc>
                  <a:txBody>
                    <a:bodyPr/>
                    <a:lstStyle/>
                    <a:p>
                      <a:pPr algn="l" fontAlgn="b"/>
                      <a:r>
                        <a:rPr lang="es-MX" sz="600" b="0" i="0" u="none" strike="noStrike">
                          <a:solidFill>
                            <a:srgbClr val="000000"/>
                          </a:solidFill>
                          <a:effectLst/>
                          <a:latin typeface="Calibri"/>
                        </a:rPr>
                        <a:t> </a:t>
                      </a:r>
                    </a:p>
                  </a:txBody>
                  <a:tcPr marL="5214" marR="5214" marT="5215" marB="0" anchor="b">
                    <a:lnL>
                      <a:noFill/>
                    </a:lnL>
                    <a:lnR w="6350" cap="flat" cmpd="sng" algn="ctr">
                      <a:solidFill>
                        <a:srgbClr val="000000"/>
                      </a:solidFill>
                      <a:prstDash val="solid"/>
                      <a:round/>
                      <a:headEnd type="none" w="med" len="med"/>
                      <a:tailEnd type="none" w="med" len="med"/>
                    </a:lnR>
                    <a:lnT>
                      <a:noFill/>
                    </a:lnT>
                    <a:lnB>
                      <a:noFill/>
                    </a:lnB>
                  </a:tcPr>
                </a:tc>
              </a:tr>
              <a:tr h="124978">
                <a:tc>
                  <a:txBody>
                    <a:bodyPr/>
                    <a:lstStyle/>
                    <a:p>
                      <a:pPr algn="l" fontAlgn="b"/>
                      <a:r>
                        <a:rPr lang="es-MX" sz="600" b="0" i="0" u="none" strike="noStrike">
                          <a:solidFill>
                            <a:srgbClr val="000000"/>
                          </a:solidFill>
                          <a:effectLst/>
                          <a:latin typeface="Calibri"/>
                        </a:rPr>
                        <a:t> </a:t>
                      </a:r>
                    </a:p>
                  </a:txBody>
                  <a:tcPr marL="5214" marR="5214" marT="5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l" fontAlgn="b"/>
                      <a:endParaRPr lang="es-MX" sz="600" b="0" i="0" u="none" strike="noStrike">
                        <a:solidFill>
                          <a:srgbClr val="000000"/>
                        </a:solidFill>
                        <a:effectLst/>
                        <a:latin typeface="Calibri"/>
                      </a:endParaRPr>
                    </a:p>
                  </a:txBody>
                  <a:tcPr marL="5214" marR="5214" marT="521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600" b="0" i="0" u="none" strike="noStrike" dirty="0">
                        <a:solidFill>
                          <a:srgbClr val="000000"/>
                        </a:solidFill>
                        <a:effectLst/>
                        <a:latin typeface="Calibri"/>
                      </a:endParaRPr>
                    </a:p>
                  </a:txBody>
                  <a:tcPr marL="5214" marR="5214" marT="5215" marB="0" anchor="b">
                    <a:lnL>
                      <a:noFill/>
                    </a:lnL>
                    <a:lnR>
                      <a:noFill/>
                    </a:lnR>
                    <a:lnT>
                      <a:noFill/>
                    </a:lnT>
                    <a:lnB>
                      <a:noFill/>
                    </a:lnB>
                  </a:tcPr>
                </a:tc>
                <a:tc>
                  <a:txBody>
                    <a:bodyPr/>
                    <a:lstStyle/>
                    <a:p>
                      <a:pPr algn="l" fontAlgn="b"/>
                      <a:r>
                        <a:rPr lang="es-MX" sz="600" b="0" i="0" u="none" strike="noStrike">
                          <a:solidFill>
                            <a:srgbClr val="000000"/>
                          </a:solidFill>
                          <a:effectLst/>
                          <a:latin typeface="Calibri"/>
                        </a:rPr>
                        <a:t> </a:t>
                      </a:r>
                    </a:p>
                  </a:txBody>
                  <a:tcPr marL="5214" marR="5214" marT="521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s-MX" sz="600" b="0" i="0" u="none" strike="noStrike">
                        <a:solidFill>
                          <a:srgbClr val="000000"/>
                        </a:solidFill>
                        <a:effectLst/>
                        <a:latin typeface="Calibri"/>
                      </a:endParaRPr>
                    </a:p>
                  </a:txBody>
                  <a:tcPr marL="5214" marR="5214" marT="521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600" b="0" i="0" u="none" strike="noStrike">
                        <a:solidFill>
                          <a:srgbClr val="000000"/>
                        </a:solidFill>
                        <a:effectLst/>
                        <a:latin typeface="Calibri"/>
                      </a:endParaRPr>
                    </a:p>
                  </a:txBody>
                  <a:tcPr marL="5214" marR="5214" marT="5215" marB="0" anchor="b">
                    <a:lnL>
                      <a:noFill/>
                    </a:lnL>
                    <a:lnR>
                      <a:noFill/>
                    </a:lnR>
                    <a:lnT>
                      <a:noFill/>
                    </a:lnT>
                    <a:lnB>
                      <a:noFill/>
                    </a:lnB>
                  </a:tcPr>
                </a:tc>
                <a:tc>
                  <a:txBody>
                    <a:bodyPr/>
                    <a:lstStyle/>
                    <a:p>
                      <a:pPr algn="l" fontAlgn="b"/>
                      <a:r>
                        <a:rPr lang="es-MX" sz="600" b="0" i="0" u="none" strike="noStrike">
                          <a:solidFill>
                            <a:srgbClr val="000000"/>
                          </a:solidFill>
                          <a:effectLst/>
                          <a:latin typeface="Calibri"/>
                        </a:rPr>
                        <a:t> </a:t>
                      </a:r>
                    </a:p>
                  </a:txBody>
                  <a:tcPr marL="5214" marR="5214" marT="521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s-MX" sz="600" b="0" i="0" u="none" strike="noStrike">
                        <a:solidFill>
                          <a:srgbClr val="000000"/>
                        </a:solidFill>
                        <a:effectLst/>
                        <a:latin typeface="Calibri"/>
                      </a:endParaRPr>
                    </a:p>
                  </a:txBody>
                  <a:tcPr marL="5214" marR="5214" marT="521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600" b="0" i="0" u="none" strike="noStrike">
                        <a:solidFill>
                          <a:srgbClr val="000000"/>
                        </a:solidFill>
                        <a:effectLst/>
                        <a:latin typeface="Calibri"/>
                      </a:endParaRPr>
                    </a:p>
                  </a:txBody>
                  <a:tcPr marL="5214" marR="5214" marT="5215" marB="0" anchor="b">
                    <a:lnL>
                      <a:noFill/>
                    </a:lnL>
                    <a:lnR>
                      <a:noFill/>
                    </a:lnR>
                    <a:lnT>
                      <a:noFill/>
                    </a:lnT>
                    <a:lnB>
                      <a:noFill/>
                    </a:lnB>
                  </a:tcPr>
                </a:tc>
                <a:tc>
                  <a:txBody>
                    <a:bodyPr/>
                    <a:lstStyle/>
                    <a:p>
                      <a:pPr algn="l" fontAlgn="b"/>
                      <a:r>
                        <a:rPr lang="es-MX" sz="600" b="0" i="0" u="none" strike="noStrike">
                          <a:solidFill>
                            <a:srgbClr val="000000"/>
                          </a:solidFill>
                          <a:effectLst/>
                          <a:latin typeface="Calibri"/>
                        </a:rPr>
                        <a:t> </a:t>
                      </a:r>
                    </a:p>
                  </a:txBody>
                  <a:tcPr marL="5214" marR="5214" marT="5215" marB="0" anchor="b">
                    <a:lnL>
                      <a:noFill/>
                    </a:lnL>
                    <a:lnR w="6350" cap="flat" cmpd="sng" algn="ctr">
                      <a:solidFill>
                        <a:srgbClr val="000000"/>
                      </a:solidFill>
                      <a:prstDash val="solid"/>
                      <a:round/>
                      <a:headEnd type="none" w="med" len="med"/>
                      <a:tailEnd type="none" w="med" len="med"/>
                    </a:lnR>
                    <a:lnT>
                      <a:noFill/>
                    </a:lnT>
                    <a:lnB>
                      <a:noFill/>
                    </a:lnB>
                  </a:tcPr>
                </a:tc>
              </a:tr>
              <a:tr h="124978">
                <a:tc>
                  <a:txBody>
                    <a:bodyPr/>
                    <a:lstStyle/>
                    <a:p>
                      <a:pPr algn="l" fontAlgn="b"/>
                      <a:r>
                        <a:rPr lang="es-MX" sz="600" b="0" i="0" u="none" strike="noStrike">
                          <a:solidFill>
                            <a:srgbClr val="000000"/>
                          </a:solidFill>
                          <a:effectLst/>
                          <a:latin typeface="Calibri"/>
                        </a:rPr>
                        <a:t> </a:t>
                      </a:r>
                    </a:p>
                  </a:txBody>
                  <a:tcPr marL="5214" marR="5214" marT="5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l" fontAlgn="b"/>
                      <a:endParaRPr lang="es-MX" sz="600" b="0" i="0" u="none" strike="noStrike">
                        <a:solidFill>
                          <a:srgbClr val="000000"/>
                        </a:solidFill>
                        <a:effectLst/>
                        <a:latin typeface="Calibri"/>
                      </a:endParaRPr>
                    </a:p>
                  </a:txBody>
                  <a:tcPr marL="5214" marR="5214" marT="521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600" b="0" i="0" u="none" strike="noStrike" dirty="0">
                        <a:solidFill>
                          <a:srgbClr val="000000"/>
                        </a:solidFill>
                        <a:effectLst/>
                        <a:latin typeface="Calibri"/>
                      </a:endParaRPr>
                    </a:p>
                  </a:txBody>
                  <a:tcPr marL="5214" marR="5214" marT="5215" marB="0" anchor="b">
                    <a:lnL>
                      <a:noFill/>
                    </a:lnL>
                    <a:lnR>
                      <a:noFill/>
                    </a:lnR>
                    <a:lnT>
                      <a:noFill/>
                    </a:lnT>
                    <a:lnB>
                      <a:noFill/>
                    </a:lnB>
                  </a:tcPr>
                </a:tc>
                <a:tc>
                  <a:txBody>
                    <a:bodyPr/>
                    <a:lstStyle/>
                    <a:p>
                      <a:pPr algn="l" fontAlgn="b"/>
                      <a:r>
                        <a:rPr lang="es-MX" sz="600" b="0" i="0" u="none" strike="noStrike">
                          <a:solidFill>
                            <a:srgbClr val="000000"/>
                          </a:solidFill>
                          <a:effectLst/>
                          <a:latin typeface="Calibri"/>
                        </a:rPr>
                        <a:t> </a:t>
                      </a:r>
                    </a:p>
                  </a:txBody>
                  <a:tcPr marL="5214" marR="5214" marT="521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s-MX" sz="600" b="0" i="0" u="none" strike="noStrike" dirty="0">
                        <a:solidFill>
                          <a:srgbClr val="000000"/>
                        </a:solidFill>
                        <a:effectLst/>
                        <a:latin typeface="Calibri"/>
                      </a:endParaRPr>
                    </a:p>
                  </a:txBody>
                  <a:tcPr marL="5214" marR="5214" marT="521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600" b="0" i="0" u="none" strike="noStrike">
                        <a:solidFill>
                          <a:srgbClr val="000000"/>
                        </a:solidFill>
                        <a:effectLst/>
                        <a:latin typeface="Calibri"/>
                      </a:endParaRPr>
                    </a:p>
                  </a:txBody>
                  <a:tcPr marL="5214" marR="5214" marT="5215" marB="0" anchor="b">
                    <a:lnL>
                      <a:noFill/>
                    </a:lnL>
                    <a:lnR>
                      <a:noFill/>
                    </a:lnR>
                    <a:lnT>
                      <a:noFill/>
                    </a:lnT>
                    <a:lnB>
                      <a:noFill/>
                    </a:lnB>
                  </a:tcPr>
                </a:tc>
                <a:tc>
                  <a:txBody>
                    <a:bodyPr/>
                    <a:lstStyle/>
                    <a:p>
                      <a:pPr algn="l" fontAlgn="b"/>
                      <a:r>
                        <a:rPr lang="es-MX" sz="600" b="0" i="0" u="none" strike="noStrike">
                          <a:solidFill>
                            <a:srgbClr val="000000"/>
                          </a:solidFill>
                          <a:effectLst/>
                          <a:latin typeface="Calibri"/>
                        </a:rPr>
                        <a:t> </a:t>
                      </a:r>
                    </a:p>
                  </a:txBody>
                  <a:tcPr marL="5214" marR="5214" marT="521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s-MX" sz="600" b="0" i="0" u="none" strike="noStrike">
                        <a:solidFill>
                          <a:srgbClr val="000000"/>
                        </a:solidFill>
                        <a:effectLst/>
                        <a:latin typeface="Calibri"/>
                      </a:endParaRPr>
                    </a:p>
                  </a:txBody>
                  <a:tcPr marL="5214" marR="5214" marT="521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600" b="0" i="0" u="none" strike="noStrike">
                        <a:solidFill>
                          <a:srgbClr val="000000"/>
                        </a:solidFill>
                        <a:effectLst/>
                        <a:latin typeface="Calibri"/>
                      </a:endParaRPr>
                    </a:p>
                  </a:txBody>
                  <a:tcPr marL="5214" marR="5214" marT="5215" marB="0" anchor="b">
                    <a:lnL>
                      <a:noFill/>
                    </a:lnL>
                    <a:lnR>
                      <a:noFill/>
                    </a:lnR>
                    <a:lnT>
                      <a:noFill/>
                    </a:lnT>
                    <a:lnB>
                      <a:noFill/>
                    </a:lnB>
                  </a:tcPr>
                </a:tc>
                <a:tc>
                  <a:txBody>
                    <a:bodyPr/>
                    <a:lstStyle/>
                    <a:p>
                      <a:pPr algn="l" fontAlgn="b"/>
                      <a:r>
                        <a:rPr lang="es-MX" sz="600" b="0" i="0" u="none" strike="noStrike">
                          <a:solidFill>
                            <a:srgbClr val="000000"/>
                          </a:solidFill>
                          <a:effectLst/>
                          <a:latin typeface="Calibri"/>
                        </a:rPr>
                        <a:t> </a:t>
                      </a:r>
                    </a:p>
                  </a:txBody>
                  <a:tcPr marL="5214" marR="5214" marT="5215" marB="0" anchor="b">
                    <a:lnL>
                      <a:noFill/>
                    </a:lnL>
                    <a:lnR w="6350" cap="flat" cmpd="sng" algn="ctr">
                      <a:solidFill>
                        <a:srgbClr val="000000"/>
                      </a:solidFill>
                      <a:prstDash val="solid"/>
                      <a:round/>
                      <a:headEnd type="none" w="med" len="med"/>
                      <a:tailEnd type="none" w="med" len="med"/>
                    </a:lnR>
                    <a:lnT>
                      <a:noFill/>
                    </a:lnT>
                    <a:lnB>
                      <a:noFill/>
                    </a:lnB>
                  </a:tcPr>
                </a:tc>
              </a:tr>
              <a:tr h="124978">
                <a:tc>
                  <a:txBody>
                    <a:bodyPr/>
                    <a:lstStyle/>
                    <a:p>
                      <a:pPr algn="l" fontAlgn="b"/>
                      <a:r>
                        <a:rPr lang="es-MX" sz="600" b="0" i="0" u="none" strike="noStrike">
                          <a:solidFill>
                            <a:srgbClr val="000000"/>
                          </a:solidFill>
                          <a:effectLst/>
                          <a:latin typeface="Calibri"/>
                        </a:rPr>
                        <a:t> </a:t>
                      </a:r>
                    </a:p>
                  </a:txBody>
                  <a:tcPr marL="5214" marR="5214" marT="5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l" fontAlgn="b"/>
                      <a:endParaRPr lang="es-MX" sz="600" b="0" i="0" u="none" strike="noStrike">
                        <a:solidFill>
                          <a:srgbClr val="000000"/>
                        </a:solidFill>
                        <a:effectLst/>
                        <a:latin typeface="Calibri"/>
                      </a:endParaRPr>
                    </a:p>
                  </a:txBody>
                  <a:tcPr marL="5214" marR="5214" marT="521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600" b="0" i="0" u="none" strike="noStrike">
                        <a:solidFill>
                          <a:srgbClr val="000000"/>
                        </a:solidFill>
                        <a:effectLst/>
                        <a:latin typeface="Calibri"/>
                      </a:endParaRPr>
                    </a:p>
                  </a:txBody>
                  <a:tcPr marL="5214" marR="5214" marT="5215" marB="0" anchor="b">
                    <a:lnL>
                      <a:noFill/>
                    </a:lnL>
                    <a:lnR>
                      <a:noFill/>
                    </a:lnR>
                    <a:lnT>
                      <a:noFill/>
                    </a:lnT>
                    <a:lnB>
                      <a:noFill/>
                    </a:lnB>
                  </a:tcPr>
                </a:tc>
                <a:tc>
                  <a:txBody>
                    <a:bodyPr/>
                    <a:lstStyle/>
                    <a:p>
                      <a:pPr algn="l" fontAlgn="b"/>
                      <a:r>
                        <a:rPr lang="es-MX" sz="600" b="0" i="0" u="none" strike="noStrike">
                          <a:solidFill>
                            <a:srgbClr val="000000"/>
                          </a:solidFill>
                          <a:effectLst/>
                          <a:latin typeface="Calibri"/>
                        </a:rPr>
                        <a:t> </a:t>
                      </a:r>
                    </a:p>
                  </a:txBody>
                  <a:tcPr marL="5214" marR="5214" marT="521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s-MX" sz="600" b="0" i="0" u="none" strike="noStrike">
                        <a:solidFill>
                          <a:srgbClr val="000000"/>
                        </a:solidFill>
                        <a:effectLst/>
                        <a:latin typeface="Calibri"/>
                      </a:endParaRPr>
                    </a:p>
                  </a:txBody>
                  <a:tcPr marL="5214" marR="5214" marT="521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600" b="0" i="0" u="none" strike="noStrike">
                        <a:solidFill>
                          <a:srgbClr val="000000"/>
                        </a:solidFill>
                        <a:effectLst/>
                        <a:latin typeface="Calibri"/>
                      </a:endParaRPr>
                    </a:p>
                  </a:txBody>
                  <a:tcPr marL="5214" marR="5214" marT="5215" marB="0" anchor="b">
                    <a:lnL>
                      <a:noFill/>
                    </a:lnL>
                    <a:lnR>
                      <a:noFill/>
                    </a:lnR>
                    <a:lnT>
                      <a:noFill/>
                    </a:lnT>
                    <a:lnB>
                      <a:noFill/>
                    </a:lnB>
                  </a:tcPr>
                </a:tc>
                <a:tc>
                  <a:txBody>
                    <a:bodyPr/>
                    <a:lstStyle/>
                    <a:p>
                      <a:pPr algn="l" fontAlgn="b"/>
                      <a:r>
                        <a:rPr lang="es-MX" sz="600" b="0" i="0" u="none" strike="noStrike">
                          <a:solidFill>
                            <a:srgbClr val="000000"/>
                          </a:solidFill>
                          <a:effectLst/>
                          <a:latin typeface="Calibri"/>
                        </a:rPr>
                        <a:t> </a:t>
                      </a:r>
                    </a:p>
                  </a:txBody>
                  <a:tcPr marL="5214" marR="5214" marT="521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s-MX" sz="600" b="0" i="0" u="none" strike="noStrike">
                        <a:solidFill>
                          <a:srgbClr val="000000"/>
                        </a:solidFill>
                        <a:effectLst/>
                        <a:latin typeface="Calibri"/>
                      </a:endParaRPr>
                    </a:p>
                  </a:txBody>
                  <a:tcPr marL="5214" marR="5214" marT="521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600" b="0" i="0" u="none" strike="noStrike" dirty="0">
                        <a:solidFill>
                          <a:srgbClr val="000000"/>
                        </a:solidFill>
                        <a:effectLst/>
                        <a:latin typeface="Calibri"/>
                      </a:endParaRPr>
                    </a:p>
                  </a:txBody>
                  <a:tcPr marL="5214" marR="5214" marT="5215" marB="0" anchor="b">
                    <a:lnL>
                      <a:noFill/>
                    </a:lnL>
                    <a:lnR>
                      <a:noFill/>
                    </a:lnR>
                    <a:lnT>
                      <a:noFill/>
                    </a:lnT>
                    <a:lnB>
                      <a:noFill/>
                    </a:lnB>
                  </a:tcPr>
                </a:tc>
                <a:tc>
                  <a:txBody>
                    <a:bodyPr/>
                    <a:lstStyle/>
                    <a:p>
                      <a:pPr algn="l" fontAlgn="b"/>
                      <a:r>
                        <a:rPr lang="es-MX" sz="600" b="0" i="0" u="none" strike="noStrike">
                          <a:solidFill>
                            <a:srgbClr val="000000"/>
                          </a:solidFill>
                          <a:effectLst/>
                          <a:latin typeface="Calibri"/>
                        </a:rPr>
                        <a:t> </a:t>
                      </a:r>
                    </a:p>
                  </a:txBody>
                  <a:tcPr marL="5214" marR="5214" marT="5215" marB="0" anchor="b">
                    <a:lnL>
                      <a:noFill/>
                    </a:lnL>
                    <a:lnR w="6350" cap="flat" cmpd="sng" algn="ctr">
                      <a:solidFill>
                        <a:srgbClr val="000000"/>
                      </a:solidFill>
                      <a:prstDash val="solid"/>
                      <a:round/>
                      <a:headEnd type="none" w="med" len="med"/>
                      <a:tailEnd type="none" w="med" len="med"/>
                    </a:lnR>
                    <a:lnT>
                      <a:noFill/>
                    </a:lnT>
                    <a:lnB>
                      <a:noFill/>
                    </a:lnB>
                  </a:tcPr>
                </a:tc>
              </a:tr>
              <a:tr h="124978">
                <a:tc>
                  <a:txBody>
                    <a:bodyPr/>
                    <a:lstStyle/>
                    <a:p>
                      <a:pPr algn="l" fontAlgn="b"/>
                      <a:r>
                        <a:rPr lang="es-MX" sz="600" b="0" i="0" u="none" strike="noStrike">
                          <a:solidFill>
                            <a:srgbClr val="000000"/>
                          </a:solidFill>
                          <a:effectLst/>
                          <a:latin typeface="Calibri"/>
                        </a:rPr>
                        <a:t> </a:t>
                      </a:r>
                    </a:p>
                  </a:txBody>
                  <a:tcPr marL="5214" marR="5214" marT="5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l" fontAlgn="b"/>
                      <a:endParaRPr lang="es-MX" sz="600" b="0" i="0" u="none" strike="noStrike">
                        <a:solidFill>
                          <a:srgbClr val="000000"/>
                        </a:solidFill>
                        <a:effectLst/>
                        <a:latin typeface="Calibri"/>
                      </a:endParaRPr>
                    </a:p>
                  </a:txBody>
                  <a:tcPr marL="5214" marR="5214" marT="521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600" b="0" i="0" u="none" strike="noStrike">
                        <a:solidFill>
                          <a:srgbClr val="000000"/>
                        </a:solidFill>
                        <a:effectLst/>
                        <a:latin typeface="Calibri"/>
                      </a:endParaRPr>
                    </a:p>
                  </a:txBody>
                  <a:tcPr marL="5214" marR="5214" marT="5215" marB="0" anchor="b">
                    <a:lnL>
                      <a:noFill/>
                    </a:lnL>
                    <a:lnR>
                      <a:noFill/>
                    </a:lnR>
                    <a:lnT>
                      <a:noFill/>
                    </a:lnT>
                    <a:lnB>
                      <a:noFill/>
                    </a:lnB>
                  </a:tcPr>
                </a:tc>
                <a:tc>
                  <a:txBody>
                    <a:bodyPr/>
                    <a:lstStyle/>
                    <a:p>
                      <a:pPr algn="l" fontAlgn="b"/>
                      <a:r>
                        <a:rPr lang="es-MX" sz="600" b="0" i="0" u="none" strike="noStrike">
                          <a:solidFill>
                            <a:srgbClr val="000000"/>
                          </a:solidFill>
                          <a:effectLst/>
                          <a:latin typeface="Calibri"/>
                        </a:rPr>
                        <a:t> </a:t>
                      </a:r>
                    </a:p>
                  </a:txBody>
                  <a:tcPr marL="5214" marR="5214" marT="521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s-MX" sz="600" b="0" i="0" u="none" strike="noStrike">
                        <a:solidFill>
                          <a:srgbClr val="000000"/>
                        </a:solidFill>
                        <a:effectLst/>
                        <a:latin typeface="Calibri"/>
                      </a:endParaRPr>
                    </a:p>
                  </a:txBody>
                  <a:tcPr marL="5214" marR="5214" marT="521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600" b="0" i="0" u="none" strike="noStrike">
                        <a:solidFill>
                          <a:srgbClr val="000000"/>
                        </a:solidFill>
                        <a:effectLst/>
                        <a:latin typeface="Calibri"/>
                      </a:endParaRPr>
                    </a:p>
                  </a:txBody>
                  <a:tcPr marL="5214" marR="5214" marT="5215" marB="0" anchor="b">
                    <a:lnL>
                      <a:noFill/>
                    </a:lnL>
                    <a:lnR>
                      <a:noFill/>
                    </a:lnR>
                    <a:lnT>
                      <a:noFill/>
                    </a:lnT>
                    <a:lnB>
                      <a:noFill/>
                    </a:lnB>
                  </a:tcPr>
                </a:tc>
                <a:tc>
                  <a:txBody>
                    <a:bodyPr/>
                    <a:lstStyle/>
                    <a:p>
                      <a:pPr algn="l" fontAlgn="b"/>
                      <a:r>
                        <a:rPr lang="es-MX" sz="600" b="0" i="0" u="none" strike="noStrike">
                          <a:solidFill>
                            <a:srgbClr val="000000"/>
                          </a:solidFill>
                          <a:effectLst/>
                          <a:latin typeface="Calibri"/>
                        </a:rPr>
                        <a:t> </a:t>
                      </a:r>
                    </a:p>
                  </a:txBody>
                  <a:tcPr marL="5214" marR="5214" marT="521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s-MX" sz="600" b="0" i="0" u="none" strike="noStrike">
                        <a:solidFill>
                          <a:srgbClr val="000000"/>
                        </a:solidFill>
                        <a:effectLst/>
                        <a:latin typeface="Calibri"/>
                      </a:endParaRPr>
                    </a:p>
                  </a:txBody>
                  <a:tcPr marL="5214" marR="5214" marT="521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600" b="0" i="0" u="none" strike="noStrike">
                        <a:solidFill>
                          <a:srgbClr val="000000"/>
                        </a:solidFill>
                        <a:effectLst/>
                        <a:latin typeface="Calibri"/>
                      </a:endParaRPr>
                    </a:p>
                  </a:txBody>
                  <a:tcPr marL="5214" marR="5214" marT="5215" marB="0" anchor="b">
                    <a:lnL>
                      <a:noFill/>
                    </a:lnL>
                    <a:lnR>
                      <a:noFill/>
                    </a:lnR>
                    <a:lnT>
                      <a:noFill/>
                    </a:lnT>
                    <a:lnB>
                      <a:noFill/>
                    </a:lnB>
                  </a:tcPr>
                </a:tc>
                <a:tc>
                  <a:txBody>
                    <a:bodyPr/>
                    <a:lstStyle/>
                    <a:p>
                      <a:pPr algn="l" fontAlgn="b"/>
                      <a:r>
                        <a:rPr lang="es-MX" sz="600" b="0" i="0" u="none" strike="noStrike">
                          <a:solidFill>
                            <a:srgbClr val="000000"/>
                          </a:solidFill>
                          <a:effectLst/>
                          <a:latin typeface="Calibri"/>
                        </a:rPr>
                        <a:t> </a:t>
                      </a:r>
                    </a:p>
                  </a:txBody>
                  <a:tcPr marL="5214" marR="5214" marT="5215" marB="0" anchor="b">
                    <a:lnL>
                      <a:noFill/>
                    </a:lnL>
                    <a:lnR w="6350" cap="flat" cmpd="sng" algn="ctr">
                      <a:solidFill>
                        <a:srgbClr val="000000"/>
                      </a:solidFill>
                      <a:prstDash val="solid"/>
                      <a:round/>
                      <a:headEnd type="none" w="med" len="med"/>
                      <a:tailEnd type="none" w="med" len="med"/>
                    </a:lnR>
                    <a:lnT>
                      <a:noFill/>
                    </a:lnT>
                    <a:lnB>
                      <a:noFill/>
                    </a:lnB>
                  </a:tcPr>
                </a:tc>
              </a:tr>
              <a:tr h="124978">
                <a:tc>
                  <a:txBody>
                    <a:bodyPr/>
                    <a:lstStyle/>
                    <a:p>
                      <a:pPr algn="l" fontAlgn="b"/>
                      <a:r>
                        <a:rPr lang="es-MX" sz="600" b="0" i="0" u="none" strike="noStrike">
                          <a:solidFill>
                            <a:srgbClr val="000000"/>
                          </a:solidFill>
                          <a:effectLst/>
                          <a:latin typeface="Calibri"/>
                        </a:rPr>
                        <a:t> </a:t>
                      </a:r>
                    </a:p>
                  </a:txBody>
                  <a:tcPr marL="5214" marR="5214" marT="5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l" fontAlgn="b"/>
                      <a:endParaRPr lang="es-MX" sz="600" b="0" i="0" u="none" strike="noStrike">
                        <a:solidFill>
                          <a:srgbClr val="000000"/>
                        </a:solidFill>
                        <a:effectLst/>
                        <a:latin typeface="Calibri"/>
                      </a:endParaRPr>
                    </a:p>
                  </a:txBody>
                  <a:tcPr marL="5214" marR="5214" marT="521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600" b="0" i="0" u="none" strike="noStrike">
                        <a:solidFill>
                          <a:srgbClr val="000000"/>
                        </a:solidFill>
                        <a:effectLst/>
                        <a:latin typeface="Calibri"/>
                      </a:endParaRPr>
                    </a:p>
                  </a:txBody>
                  <a:tcPr marL="5214" marR="5214" marT="5215" marB="0" anchor="b">
                    <a:lnL>
                      <a:noFill/>
                    </a:lnL>
                    <a:lnR>
                      <a:noFill/>
                    </a:lnR>
                    <a:lnT>
                      <a:noFill/>
                    </a:lnT>
                    <a:lnB>
                      <a:noFill/>
                    </a:lnB>
                  </a:tcPr>
                </a:tc>
                <a:tc>
                  <a:txBody>
                    <a:bodyPr/>
                    <a:lstStyle/>
                    <a:p>
                      <a:pPr algn="l" fontAlgn="b"/>
                      <a:r>
                        <a:rPr lang="es-MX" sz="600" b="0" i="0" u="none" strike="noStrike" dirty="0">
                          <a:solidFill>
                            <a:srgbClr val="000000"/>
                          </a:solidFill>
                          <a:effectLst/>
                          <a:latin typeface="Calibri"/>
                        </a:rPr>
                        <a:t> </a:t>
                      </a:r>
                    </a:p>
                  </a:txBody>
                  <a:tcPr marL="5214" marR="5214" marT="521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s-MX" sz="600" b="0" i="0" u="none" strike="noStrike" dirty="0">
                        <a:solidFill>
                          <a:srgbClr val="000000"/>
                        </a:solidFill>
                        <a:effectLst/>
                        <a:latin typeface="Calibri"/>
                      </a:endParaRPr>
                    </a:p>
                  </a:txBody>
                  <a:tcPr marL="5214" marR="5214" marT="521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600" b="0" i="0" u="none" strike="noStrike">
                        <a:solidFill>
                          <a:srgbClr val="000000"/>
                        </a:solidFill>
                        <a:effectLst/>
                        <a:latin typeface="Calibri"/>
                      </a:endParaRPr>
                    </a:p>
                  </a:txBody>
                  <a:tcPr marL="5214" marR="5214" marT="5215" marB="0" anchor="b">
                    <a:lnL>
                      <a:noFill/>
                    </a:lnL>
                    <a:lnR>
                      <a:noFill/>
                    </a:lnR>
                    <a:lnT>
                      <a:noFill/>
                    </a:lnT>
                    <a:lnB>
                      <a:noFill/>
                    </a:lnB>
                  </a:tcPr>
                </a:tc>
                <a:tc>
                  <a:txBody>
                    <a:bodyPr/>
                    <a:lstStyle/>
                    <a:p>
                      <a:pPr algn="l" fontAlgn="b"/>
                      <a:r>
                        <a:rPr lang="es-MX" sz="600" b="0" i="0" u="none" strike="noStrike">
                          <a:solidFill>
                            <a:srgbClr val="000000"/>
                          </a:solidFill>
                          <a:effectLst/>
                          <a:latin typeface="Calibri"/>
                        </a:rPr>
                        <a:t> </a:t>
                      </a:r>
                    </a:p>
                  </a:txBody>
                  <a:tcPr marL="5214" marR="5214" marT="521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s-MX" sz="600" b="0" i="0" u="none" strike="noStrike">
                        <a:solidFill>
                          <a:srgbClr val="000000"/>
                        </a:solidFill>
                        <a:effectLst/>
                        <a:latin typeface="Calibri"/>
                      </a:endParaRPr>
                    </a:p>
                  </a:txBody>
                  <a:tcPr marL="5214" marR="5214" marT="521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600" b="0" i="0" u="none" strike="noStrike">
                        <a:solidFill>
                          <a:srgbClr val="000000"/>
                        </a:solidFill>
                        <a:effectLst/>
                        <a:latin typeface="Calibri"/>
                      </a:endParaRPr>
                    </a:p>
                  </a:txBody>
                  <a:tcPr marL="5214" marR="5214" marT="5215" marB="0" anchor="b">
                    <a:lnL>
                      <a:noFill/>
                    </a:lnL>
                    <a:lnR>
                      <a:noFill/>
                    </a:lnR>
                    <a:lnT>
                      <a:noFill/>
                    </a:lnT>
                    <a:lnB>
                      <a:noFill/>
                    </a:lnB>
                  </a:tcPr>
                </a:tc>
                <a:tc>
                  <a:txBody>
                    <a:bodyPr/>
                    <a:lstStyle/>
                    <a:p>
                      <a:pPr algn="l" fontAlgn="b"/>
                      <a:r>
                        <a:rPr lang="es-MX" sz="600" b="0" i="0" u="none" strike="noStrike">
                          <a:solidFill>
                            <a:srgbClr val="000000"/>
                          </a:solidFill>
                          <a:effectLst/>
                          <a:latin typeface="Calibri"/>
                        </a:rPr>
                        <a:t> </a:t>
                      </a:r>
                    </a:p>
                  </a:txBody>
                  <a:tcPr marL="5214" marR="5214" marT="5215" marB="0" anchor="b">
                    <a:lnL>
                      <a:noFill/>
                    </a:lnL>
                    <a:lnR w="6350" cap="flat" cmpd="sng" algn="ctr">
                      <a:solidFill>
                        <a:srgbClr val="000000"/>
                      </a:solidFill>
                      <a:prstDash val="solid"/>
                      <a:round/>
                      <a:headEnd type="none" w="med" len="med"/>
                      <a:tailEnd type="none" w="med" len="med"/>
                    </a:lnR>
                    <a:lnT>
                      <a:noFill/>
                    </a:lnT>
                    <a:lnB>
                      <a:noFill/>
                    </a:lnB>
                  </a:tcPr>
                </a:tc>
              </a:tr>
              <a:tr h="247845">
                <a:tc>
                  <a:txBody>
                    <a:bodyPr/>
                    <a:lstStyle/>
                    <a:p>
                      <a:pPr algn="l" fontAlgn="b"/>
                      <a:r>
                        <a:rPr lang="es-MX" sz="600" b="0" i="0" u="none" strike="noStrike">
                          <a:solidFill>
                            <a:srgbClr val="000000"/>
                          </a:solidFill>
                          <a:effectLst/>
                          <a:latin typeface="Calibri"/>
                        </a:rPr>
                        <a:t> </a:t>
                      </a:r>
                    </a:p>
                  </a:txBody>
                  <a:tcPr marL="5214" marR="5214" marT="5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l" fontAlgn="b"/>
                      <a:endParaRPr lang="es-MX" sz="600" b="0" i="0" u="none" strike="noStrike">
                        <a:solidFill>
                          <a:srgbClr val="000000"/>
                        </a:solidFill>
                        <a:effectLst/>
                        <a:latin typeface="Calibri"/>
                      </a:endParaRPr>
                    </a:p>
                  </a:txBody>
                  <a:tcPr marL="5214" marR="5214" marT="521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600" b="0" i="0" u="none" strike="noStrike">
                        <a:solidFill>
                          <a:srgbClr val="000000"/>
                        </a:solidFill>
                        <a:effectLst/>
                        <a:latin typeface="Calibri"/>
                      </a:endParaRPr>
                    </a:p>
                  </a:txBody>
                  <a:tcPr marL="5214" marR="5214" marT="5215" marB="0" anchor="b">
                    <a:lnL>
                      <a:noFill/>
                    </a:lnL>
                    <a:lnR>
                      <a:noFill/>
                    </a:lnR>
                    <a:lnT>
                      <a:noFill/>
                    </a:lnT>
                    <a:lnB>
                      <a:noFill/>
                    </a:lnB>
                  </a:tcPr>
                </a:tc>
                <a:tc>
                  <a:txBody>
                    <a:bodyPr/>
                    <a:lstStyle/>
                    <a:p>
                      <a:pPr algn="l" fontAlgn="b"/>
                      <a:r>
                        <a:rPr lang="es-MX" sz="600" b="0" i="0" u="none" strike="noStrike">
                          <a:solidFill>
                            <a:srgbClr val="000000"/>
                          </a:solidFill>
                          <a:effectLst/>
                          <a:latin typeface="Calibri"/>
                        </a:rPr>
                        <a:t> </a:t>
                      </a:r>
                    </a:p>
                  </a:txBody>
                  <a:tcPr marL="5214" marR="5214" marT="521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s-MX" sz="600" b="0" i="0" u="none" strike="noStrike">
                        <a:solidFill>
                          <a:srgbClr val="000000"/>
                        </a:solidFill>
                        <a:effectLst/>
                        <a:latin typeface="Calibri"/>
                      </a:endParaRPr>
                    </a:p>
                  </a:txBody>
                  <a:tcPr marL="5214" marR="5214" marT="521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600" b="0" i="0" u="none" strike="noStrike" dirty="0">
                        <a:solidFill>
                          <a:srgbClr val="000000"/>
                        </a:solidFill>
                        <a:effectLst/>
                        <a:latin typeface="Calibri"/>
                      </a:endParaRPr>
                    </a:p>
                  </a:txBody>
                  <a:tcPr marL="5214" marR="5214" marT="5215" marB="0" anchor="b">
                    <a:lnL>
                      <a:noFill/>
                    </a:lnL>
                    <a:lnR>
                      <a:noFill/>
                    </a:lnR>
                    <a:lnT>
                      <a:noFill/>
                    </a:lnT>
                    <a:lnB>
                      <a:noFill/>
                    </a:lnB>
                  </a:tcPr>
                </a:tc>
                <a:tc>
                  <a:txBody>
                    <a:bodyPr/>
                    <a:lstStyle/>
                    <a:p>
                      <a:pPr algn="l" fontAlgn="b"/>
                      <a:r>
                        <a:rPr lang="es-MX" sz="600" b="0" i="0" u="none" strike="noStrike">
                          <a:solidFill>
                            <a:srgbClr val="000000"/>
                          </a:solidFill>
                          <a:effectLst/>
                          <a:latin typeface="Calibri"/>
                        </a:rPr>
                        <a:t> </a:t>
                      </a:r>
                    </a:p>
                  </a:txBody>
                  <a:tcPr marL="5214" marR="5214" marT="521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s-MX" sz="600" b="0" i="0" u="none" strike="noStrike" dirty="0">
                        <a:solidFill>
                          <a:srgbClr val="000000"/>
                        </a:solidFill>
                        <a:effectLst/>
                        <a:latin typeface="Calibri"/>
                      </a:endParaRPr>
                    </a:p>
                  </a:txBody>
                  <a:tcPr marL="5214" marR="5214" marT="521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600" b="0" i="0" u="none" strike="noStrike" dirty="0">
                        <a:solidFill>
                          <a:srgbClr val="000000"/>
                        </a:solidFill>
                        <a:effectLst/>
                        <a:latin typeface="Calibri"/>
                      </a:endParaRPr>
                    </a:p>
                  </a:txBody>
                  <a:tcPr marL="5214" marR="5214" marT="5215" marB="0" anchor="b">
                    <a:lnL>
                      <a:noFill/>
                    </a:lnL>
                    <a:lnR>
                      <a:noFill/>
                    </a:lnR>
                    <a:lnT>
                      <a:noFill/>
                    </a:lnT>
                    <a:lnB>
                      <a:noFill/>
                    </a:lnB>
                  </a:tcPr>
                </a:tc>
                <a:tc>
                  <a:txBody>
                    <a:bodyPr/>
                    <a:lstStyle/>
                    <a:p>
                      <a:pPr algn="l" fontAlgn="b"/>
                      <a:r>
                        <a:rPr lang="es-MX" sz="600" b="0" i="0" u="none" strike="noStrike">
                          <a:solidFill>
                            <a:srgbClr val="000000"/>
                          </a:solidFill>
                          <a:effectLst/>
                          <a:latin typeface="Calibri"/>
                        </a:rPr>
                        <a:t> </a:t>
                      </a:r>
                    </a:p>
                  </a:txBody>
                  <a:tcPr marL="5214" marR="5214" marT="5215" marB="0" anchor="b">
                    <a:lnL>
                      <a:noFill/>
                    </a:lnL>
                    <a:lnR w="6350" cap="flat" cmpd="sng" algn="ctr">
                      <a:solidFill>
                        <a:srgbClr val="000000"/>
                      </a:solidFill>
                      <a:prstDash val="solid"/>
                      <a:round/>
                      <a:headEnd type="none" w="med" len="med"/>
                      <a:tailEnd type="none" w="med" len="med"/>
                    </a:lnR>
                    <a:lnT>
                      <a:noFill/>
                    </a:lnT>
                    <a:lnB>
                      <a:noFill/>
                    </a:lnB>
                  </a:tcPr>
                </a:tc>
              </a:tr>
              <a:tr h="124978">
                <a:tc>
                  <a:txBody>
                    <a:bodyPr/>
                    <a:lstStyle/>
                    <a:p>
                      <a:pPr algn="l" fontAlgn="b"/>
                      <a:r>
                        <a:rPr lang="es-MX" sz="600" b="0" i="0" u="none" strike="noStrike">
                          <a:solidFill>
                            <a:srgbClr val="000000"/>
                          </a:solidFill>
                          <a:effectLst/>
                          <a:latin typeface="Calibri"/>
                        </a:rPr>
                        <a:t> </a:t>
                      </a:r>
                    </a:p>
                  </a:txBody>
                  <a:tcPr marL="5214" marR="5214" marT="5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l" fontAlgn="b"/>
                      <a:endParaRPr lang="es-MX" sz="600" b="0" i="0" u="none" strike="noStrike">
                        <a:solidFill>
                          <a:srgbClr val="000000"/>
                        </a:solidFill>
                        <a:effectLst/>
                        <a:latin typeface="Calibri"/>
                      </a:endParaRPr>
                    </a:p>
                  </a:txBody>
                  <a:tcPr marL="5214" marR="5214" marT="521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600" b="0" i="0" u="none" strike="noStrike">
                        <a:solidFill>
                          <a:srgbClr val="000000"/>
                        </a:solidFill>
                        <a:effectLst/>
                        <a:latin typeface="Calibri"/>
                      </a:endParaRPr>
                    </a:p>
                  </a:txBody>
                  <a:tcPr marL="5214" marR="5214" marT="5215" marB="0" anchor="b">
                    <a:lnL>
                      <a:noFill/>
                    </a:lnL>
                    <a:lnR>
                      <a:noFill/>
                    </a:lnR>
                    <a:lnT>
                      <a:noFill/>
                    </a:lnT>
                    <a:lnB>
                      <a:noFill/>
                    </a:lnB>
                  </a:tcPr>
                </a:tc>
                <a:tc>
                  <a:txBody>
                    <a:bodyPr/>
                    <a:lstStyle/>
                    <a:p>
                      <a:pPr algn="l" fontAlgn="b"/>
                      <a:r>
                        <a:rPr lang="es-MX" sz="600" b="0" i="0" u="none" strike="noStrike">
                          <a:solidFill>
                            <a:srgbClr val="000000"/>
                          </a:solidFill>
                          <a:effectLst/>
                          <a:latin typeface="Calibri"/>
                        </a:rPr>
                        <a:t> </a:t>
                      </a:r>
                    </a:p>
                  </a:txBody>
                  <a:tcPr marL="5214" marR="5214" marT="521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s-MX" sz="600" b="0" i="0" u="none" strike="noStrike">
                        <a:solidFill>
                          <a:srgbClr val="000000"/>
                        </a:solidFill>
                        <a:effectLst/>
                        <a:latin typeface="Calibri"/>
                      </a:endParaRPr>
                    </a:p>
                  </a:txBody>
                  <a:tcPr marL="5214" marR="5214" marT="521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600" b="0" i="0" u="none" strike="noStrike">
                        <a:solidFill>
                          <a:srgbClr val="000000"/>
                        </a:solidFill>
                        <a:effectLst/>
                        <a:latin typeface="Calibri"/>
                      </a:endParaRPr>
                    </a:p>
                  </a:txBody>
                  <a:tcPr marL="5214" marR="5214" marT="5215" marB="0" anchor="b">
                    <a:lnL>
                      <a:noFill/>
                    </a:lnL>
                    <a:lnR>
                      <a:noFill/>
                    </a:lnR>
                    <a:lnT>
                      <a:noFill/>
                    </a:lnT>
                    <a:lnB>
                      <a:noFill/>
                    </a:lnB>
                  </a:tcPr>
                </a:tc>
                <a:tc>
                  <a:txBody>
                    <a:bodyPr/>
                    <a:lstStyle/>
                    <a:p>
                      <a:pPr algn="l" fontAlgn="b"/>
                      <a:r>
                        <a:rPr lang="es-MX" sz="600" b="0" i="0" u="none" strike="noStrike">
                          <a:solidFill>
                            <a:srgbClr val="000000"/>
                          </a:solidFill>
                          <a:effectLst/>
                          <a:latin typeface="Calibri"/>
                        </a:rPr>
                        <a:t> </a:t>
                      </a:r>
                    </a:p>
                  </a:txBody>
                  <a:tcPr marL="5214" marR="5214" marT="521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s-MX" sz="600" b="0" i="0" u="none" strike="noStrike">
                        <a:solidFill>
                          <a:srgbClr val="000000"/>
                        </a:solidFill>
                        <a:effectLst/>
                        <a:latin typeface="Calibri"/>
                      </a:endParaRPr>
                    </a:p>
                  </a:txBody>
                  <a:tcPr marL="5214" marR="5214" marT="521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600" b="0" i="0" u="none" strike="noStrike">
                        <a:solidFill>
                          <a:srgbClr val="000000"/>
                        </a:solidFill>
                        <a:effectLst/>
                        <a:latin typeface="Calibri"/>
                      </a:endParaRPr>
                    </a:p>
                  </a:txBody>
                  <a:tcPr marL="5214" marR="5214" marT="5215" marB="0" anchor="b">
                    <a:lnL>
                      <a:noFill/>
                    </a:lnL>
                    <a:lnR>
                      <a:noFill/>
                    </a:lnR>
                    <a:lnT>
                      <a:noFill/>
                    </a:lnT>
                    <a:lnB>
                      <a:noFill/>
                    </a:lnB>
                  </a:tcPr>
                </a:tc>
                <a:tc>
                  <a:txBody>
                    <a:bodyPr/>
                    <a:lstStyle/>
                    <a:p>
                      <a:pPr algn="l" fontAlgn="b"/>
                      <a:r>
                        <a:rPr lang="es-MX" sz="600" b="0" i="0" u="none" strike="noStrike">
                          <a:solidFill>
                            <a:srgbClr val="000000"/>
                          </a:solidFill>
                          <a:effectLst/>
                          <a:latin typeface="Calibri"/>
                        </a:rPr>
                        <a:t> </a:t>
                      </a:r>
                    </a:p>
                  </a:txBody>
                  <a:tcPr marL="5214" marR="5214" marT="5215" marB="0" anchor="b">
                    <a:lnL>
                      <a:noFill/>
                    </a:lnL>
                    <a:lnR w="6350" cap="flat" cmpd="sng" algn="ctr">
                      <a:solidFill>
                        <a:srgbClr val="000000"/>
                      </a:solidFill>
                      <a:prstDash val="solid"/>
                      <a:round/>
                      <a:headEnd type="none" w="med" len="med"/>
                      <a:tailEnd type="none" w="med" len="med"/>
                    </a:lnR>
                    <a:lnT>
                      <a:noFill/>
                    </a:lnT>
                    <a:lnB>
                      <a:noFill/>
                    </a:lnB>
                  </a:tcPr>
                </a:tc>
              </a:tr>
              <a:tr h="124978">
                <a:tc>
                  <a:txBody>
                    <a:bodyPr/>
                    <a:lstStyle/>
                    <a:p>
                      <a:pPr algn="l" fontAlgn="b"/>
                      <a:r>
                        <a:rPr lang="es-MX" sz="600" b="0" i="0" u="none" strike="noStrike">
                          <a:solidFill>
                            <a:srgbClr val="000000"/>
                          </a:solidFill>
                          <a:effectLst/>
                          <a:latin typeface="Calibri"/>
                        </a:rPr>
                        <a:t> </a:t>
                      </a:r>
                    </a:p>
                  </a:txBody>
                  <a:tcPr marL="5214" marR="5214" marT="5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l" fontAlgn="b"/>
                      <a:endParaRPr lang="es-MX" sz="600" b="0" i="0" u="none" strike="noStrike">
                        <a:solidFill>
                          <a:srgbClr val="000000"/>
                        </a:solidFill>
                        <a:effectLst/>
                        <a:latin typeface="Calibri"/>
                      </a:endParaRPr>
                    </a:p>
                  </a:txBody>
                  <a:tcPr marL="5214" marR="5214" marT="521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600" b="0" i="0" u="none" strike="noStrike">
                        <a:solidFill>
                          <a:srgbClr val="000000"/>
                        </a:solidFill>
                        <a:effectLst/>
                        <a:latin typeface="Calibri"/>
                      </a:endParaRPr>
                    </a:p>
                  </a:txBody>
                  <a:tcPr marL="5214" marR="5214" marT="5215" marB="0" anchor="b">
                    <a:lnL>
                      <a:noFill/>
                    </a:lnL>
                    <a:lnR>
                      <a:noFill/>
                    </a:lnR>
                    <a:lnT>
                      <a:noFill/>
                    </a:lnT>
                    <a:lnB>
                      <a:noFill/>
                    </a:lnB>
                  </a:tcPr>
                </a:tc>
                <a:tc>
                  <a:txBody>
                    <a:bodyPr/>
                    <a:lstStyle/>
                    <a:p>
                      <a:pPr algn="l" fontAlgn="b"/>
                      <a:r>
                        <a:rPr lang="es-MX" sz="600" b="0" i="0" u="none" strike="noStrike">
                          <a:solidFill>
                            <a:srgbClr val="000000"/>
                          </a:solidFill>
                          <a:effectLst/>
                          <a:latin typeface="Calibri"/>
                        </a:rPr>
                        <a:t> </a:t>
                      </a:r>
                    </a:p>
                  </a:txBody>
                  <a:tcPr marL="5214" marR="5214" marT="521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s-MX" sz="600" b="0" i="0" u="none" strike="noStrike">
                        <a:solidFill>
                          <a:srgbClr val="000000"/>
                        </a:solidFill>
                        <a:effectLst/>
                        <a:latin typeface="Calibri"/>
                      </a:endParaRPr>
                    </a:p>
                  </a:txBody>
                  <a:tcPr marL="5214" marR="5214" marT="521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600" b="0" i="0" u="none" strike="noStrike" dirty="0">
                        <a:solidFill>
                          <a:srgbClr val="000000"/>
                        </a:solidFill>
                        <a:effectLst/>
                        <a:latin typeface="Calibri"/>
                      </a:endParaRPr>
                    </a:p>
                  </a:txBody>
                  <a:tcPr marL="5214" marR="5214" marT="5215" marB="0" anchor="b">
                    <a:lnL>
                      <a:noFill/>
                    </a:lnL>
                    <a:lnR>
                      <a:noFill/>
                    </a:lnR>
                    <a:lnT>
                      <a:noFill/>
                    </a:lnT>
                    <a:lnB>
                      <a:noFill/>
                    </a:lnB>
                  </a:tcPr>
                </a:tc>
                <a:tc>
                  <a:txBody>
                    <a:bodyPr/>
                    <a:lstStyle/>
                    <a:p>
                      <a:pPr algn="l" fontAlgn="b"/>
                      <a:r>
                        <a:rPr lang="es-MX" sz="600" b="0" i="0" u="none" strike="noStrike">
                          <a:solidFill>
                            <a:srgbClr val="000000"/>
                          </a:solidFill>
                          <a:effectLst/>
                          <a:latin typeface="Calibri"/>
                        </a:rPr>
                        <a:t> </a:t>
                      </a:r>
                    </a:p>
                  </a:txBody>
                  <a:tcPr marL="5214" marR="5214" marT="521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s-MX" sz="600" b="0" i="0" u="none" strike="noStrike">
                        <a:solidFill>
                          <a:srgbClr val="000000"/>
                        </a:solidFill>
                        <a:effectLst/>
                        <a:latin typeface="Calibri"/>
                      </a:endParaRPr>
                    </a:p>
                  </a:txBody>
                  <a:tcPr marL="5214" marR="5214" marT="521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600" b="0" i="0" u="none" strike="noStrike">
                        <a:solidFill>
                          <a:srgbClr val="000000"/>
                        </a:solidFill>
                        <a:effectLst/>
                        <a:latin typeface="Calibri"/>
                      </a:endParaRPr>
                    </a:p>
                  </a:txBody>
                  <a:tcPr marL="5214" marR="5214" marT="5215" marB="0" anchor="b">
                    <a:lnL>
                      <a:noFill/>
                    </a:lnL>
                    <a:lnR>
                      <a:noFill/>
                    </a:lnR>
                    <a:lnT>
                      <a:noFill/>
                    </a:lnT>
                    <a:lnB>
                      <a:noFill/>
                    </a:lnB>
                  </a:tcPr>
                </a:tc>
                <a:tc>
                  <a:txBody>
                    <a:bodyPr/>
                    <a:lstStyle/>
                    <a:p>
                      <a:pPr algn="l" fontAlgn="b"/>
                      <a:r>
                        <a:rPr lang="es-MX" sz="600" b="0" i="0" u="none" strike="noStrike">
                          <a:solidFill>
                            <a:srgbClr val="000000"/>
                          </a:solidFill>
                          <a:effectLst/>
                          <a:latin typeface="Calibri"/>
                        </a:rPr>
                        <a:t> </a:t>
                      </a:r>
                    </a:p>
                  </a:txBody>
                  <a:tcPr marL="5214" marR="5214" marT="5215" marB="0" anchor="b">
                    <a:lnL>
                      <a:noFill/>
                    </a:lnL>
                    <a:lnR w="6350" cap="flat" cmpd="sng" algn="ctr">
                      <a:solidFill>
                        <a:srgbClr val="000000"/>
                      </a:solidFill>
                      <a:prstDash val="solid"/>
                      <a:round/>
                      <a:headEnd type="none" w="med" len="med"/>
                      <a:tailEnd type="none" w="med" len="med"/>
                    </a:lnR>
                    <a:lnT>
                      <a:noFill/>
                    </a:lnT>
                    <a:lnB>
                      <a:noFill/>
                    </a:lnB>
                  </a:tcPr>
                </a:tc>
              </a:tr>
              <a:tr h="124978">
                <a:tc>
                  <a:txBody>
                    <a:bodyPr/>
                    <a:lstStyle/>
                    <a:p>
                      <a:pPr algn="l" fontAlgn="b"/>
                      <a:r>
                        <a:rPr lang="es-MX" sz="600" b="0" i="0" u="none" strike="noStrike">
                          <a:solidFill>
                            <a:srgbClr val="000000"/>
                          </a:solidFill>
                          <a:effectLst/>
                          <a:latin typeface="Calibri"/>
                        </a:rPr>
                        <a:t> </a:t>
                      </a:r>
                    </a:p>
                  </a:txBody>
                  <a:tcPr marL="5214" marR="5214" marT="5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l" fontAlgn="b"/>
                      <a:endParaRPr lang="es-MX" sz="600" b="0" i="0" u="none" strike="noStrike">
                        <a:solidFill>
                          <a:srgbClr val="000000"/>
                        </a:solidFill>
                        <a:effectLst/>
                        <a:latin typeface="Calibri"/>
                      </a:endParaRPr>
                    </a:p>
                  </a:txBody>
                  <a:tcPr marL="5214" marR="5214" marT="521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600" b="0" i="0" u="none" strike="noStrike">
                        <a:solidFill>
                          <a:srgbClr val="000000"/>
                        </a:solidFill>
                        <a:effectLst/>
                        <a:latin typeface="Calibri"/>
                      </a:endParaRPr>
                    </a:p>
                  </a:txBody>
                  <a:tcPr marL="5214" marR="5214" marT="5215" marB="0" anchor="b">
                    <a:lnL>
                      <a:noFill/>
                    </a:lnL>
                    <a:lnR>
                      <a:noFill/>
                    </a:lnR>
                    <a:lnT>
                      <a:noFill/>
                    </a:lnT>
                    <a:lnB>
                      <a:noFill/>
                    </a:lnB>
                  </a:tcPr>
                </a:tc>
                <a:tc>
                  <a:txBody>
                    <a:bodyPr/>
                    <a:lstStyle/>
                    <a:p>
                      <a:pPr algn="l" fontAlgn="b"/>
                      <a:r>
                        <a:rPr lang="es-MX" sz="600" b="0" i="0" u="none" strike="noStrike">
                          <a:solidFill>
                            <a:srgbClr val="000000"/>
                          </a:solidFill>
                          <a:effectLst/>
                          <a:latin typeface="Calibri"/>
                        </a:rPr>
                        <a:t> </a:t>
                      </a:r>
                    </a:p>
                  </a:txBody>
                  <a:tcPr marL="5214" marR="5214" marT="521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s-MX" sz="600" b="0" i="0" u="none" strike="noStrike">
                        <a:solidFill>
                          <a:srgbClr val="000000"/>
                        </a:solidFill>
                        <a:effectLst/>
                        <a:latin typeface="Calibri"/>
                      </a:endParaRPr>
                    </a:p>
                  </a:txBody>
                  <a:tcPr marL="5214" marR="5214" marT="521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600" b="0" i="0" u="none" strike="noStrike" dirty="0">
                        <a:solidFill>
                          <a:srgbClr val="000000"/>
                        </a:solidFill>
                        <a:effectLst/>
                        <a:latin typeface="Calibri"/>
                      </a:endParaRPr>
                    </a:p>
                  </a:txBody>
                  <a:tcPr marL="5214" marR="5214" marT="5215" marB="0" anchor="b">
                    <a:lnL>
                      <a:noFill/>
                    </a:lnL>
                    <a:lnR>
                      <a:noFill/>
                    </a:lnR>
                    <a:lnT>
                      <a:noFill/>
                    </a:lnT>
                    <a:lnB>
                      <a:noFill/>
                    </a:lnB>
                  </a:tcPr>
                </a:tc>
                <a:tc>
                  <a:txBody>
                    <a:bodyPr/>
                    <a:lstStyle/>
                    <a:p>
                      <a:pPr algn="l" fontAlgn="b"/>
                      <a:r>
                        <a:rPr lang="es-MX" sz="600" b="0" i="0" u="none" strike="noStrike">
                          <a:solidFill>
                            <a:srgbClr val="000000"/>
                          </a:solidFill>
                          <a:effectLst/>
                          <a:latin typeface="Calibri"/>
                        </a:rPr>
                        <a:t> </a:t>
                      </a:r>
                    </a:p>
                  </a:txBody>
                  <a:tcPr marL="5214" marR="5214" marT="521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s-MX" sz="600" b="0" i="0" u="none" strike="noStrike">
                        <a:solidFill>
                          <a:srgbClr val="000000"/>
                        </a:solidFill>
                        <a:effectLst/>
                        <a:latin typeface="Calibri"/>
                      </a:endParaRPr>
                    </a:p>
                  </a:txBody>
                  <a:tcPr marL="5214" marR="5214" marT="521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600" b="0" i="0" u="none" strike="noStrike">
                        <a:solidFill>
                          <a:srgbClr val="000000"/>
                        </a:solidFill>
                        <a:effectLst/>
                        <a:latin typeface="Calibri"/>
                      </a:endParaRPr>
                    </a:p>
                  </a:txBody>
                  <a:tcPr marL="5214" marR="5214" marT="5215" marB="0" anchor="b">
                    <a:lnL>
                      <a:noFill/>
                    </a:lnL>
                    <a:lnR>
                      <a:noFill/>
                    </a:lnR>
                    <a:lnT>
                      <a:noFill/>
                    </a:lnT>
                    <a:lnB>
                      <a:noFill/>
                    </a:lnB>
                  </a:tcPr>
                </a:tc>
                <a:tc>
                  <a:txBody>
                    <a:bodyPr/>
                    <a:lstStyle/>
                    <a:p>
                      <a:pPr algn="l" fontAlgn="b"/>
                      <a:r>
                        <a:rPr lang="es-MX" sz="600" b="0" i="0" u="none" strike="noStrike" dirty="0">
                          <a:solidFill>
                            <a:srgbClr val="000000"/>
                          </a:solidFill>
                          <a:effectLst/>
                          <a:latin typeface="Calibri"/>
                        </a:rPr>
                        <a:t> </a:t>
                      </a:r>
                    </a:p>
                  </a:txBody>
                  <a:tcPr marL="5214" marR="5214" marT="5215" marB="0" anchor="b">
                    <a:lnL>
                      <a:noFill/>
                    </a:lnL>
                    <a:lnR w="6350" cap="flat" cmpd="sng" algn="ctr">
                      <a:solidFill>
                        <a:srgbClr val="000000"/>
                      </a:solidFill>
                      <a:prstDash val="solid"/>
                      <a:round/>
                      <a:headEnd type="none" w="med" len="med"/>
                      <a:tailEnd type="none" w="med" len="med"/>
                    </a:lnR>
                    <a:lnT>
                      <a:noFill/>
                    </a:lnT>
                    <a:lnB>
                      <a:noFill/>
                    </a:lnB>
                  </a:tcPr>
                </a:tc>
              </a:tr>
              <a:tr h="162741">
                <a:tc>
                  <a:txBody>
                    <a:bodyPr/>
                    <a:lstStyle/>
                    <a:p>
                      <a:pPr algn="l" fontAlgn="b"/>
                      <a:r>
                        <a:rPr lang="es-MX" sz="600" b="0" i="0" u="none" strike="noStrike">
                          <a:solidFill>
                            <a:srgbClr val="000000"/>
                          </a:solidFill>
                          <a:effectLst/>
                          <a:latin typeface="Calibri"/>
                        </a:rPr>
                        <a:t> </a:t>
                      </a:r>
                    </a:p>
                  </a:txBody>
                  <a:tcPr marL="5214" marR="5214" marT="5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l" fontAlgn="b"/>
                      <a:endParaRPr lang="es-MX" sz="600" b="0" i="0" u="none" strike="noStrike">
                        <a:solidFill>
                          <a:srgbClr val="000000"/>
                        </a:solidFill>
                        <a:effectLst/>
                        <a:latin typeface="Calibri"/>
                      </a:endParaRPr>
                    </a:p>
                  </a:txBody>
                  <a:tcPr marL="5214" marR="5214" marT="521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600" b="0" i="0" u="none" strike="noStrike">
                        <a:solidFill>
                          <a:srgbClr val="000000"/>
                        </a:solidFill>
                        <a:effectLst/>
                        <a:latin typeface="Calibri"/>
                      </a:endParaRPr>
                    </a:p>
                  </a:txBody>
                  <a:tcPr marL="5214" marR="5214" marT="5215" marB="0" anchor="b">
                    <a:lnL>
                      <a:noFill/>
                    </a:lnL>
                    <a:lnR>
                      <a:noFill/>
                    </a:lnR>
                    <a:lnT>
                      <a:noFill/>
                    </a:lnT>
                    <a:lnB>
                      <a:noFill/>
                    </a:lnB>
                  </a:tcPr>
                </a:tc>
                <a:tc>
                  <a:txBody>
                    <a:bodyPr/>
                    <a:lstStyle/>
                    <a:p>
                      <a:pPr algn="l" fontAlgn="b"/>
                      <a:r>
                        <a:rPr lang="es-MX" sz="600" b="0" i="0" u="none" strike="noStrike">
                          <a:solidFill>
                            <a:srgbClr val="000000"/>
                          </a:solidFill>
                          <a:effectLst/>
                          <a:latin typeface="Calibri"/>
                        </a:rPr>
                        <a:t> </a:t>
                      </a:r>
                    </a:p>
                  </a:txBody>
                  <a:tcPr marL="5214" marR="5214" marT="521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s-MX" sz="600" b="0" i="0" u="none" strike="noStrike">
                        <a:solidFill>
                          <a:srgbClr val="000000"/>
                        </a:solidFill>
                        <a:effectLst/>
                        <a:latin typeface="Calibri"/>
                      </a:endParaRPr>
                    </a:p>
                  </a:txBody>
                  <a:tcPr marL="5214" marR="5214" marT="521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1000" b="0" i="0" u="none" strike="noStrike" dirty="0">
                        <a:solidFill>
                          <a:srgbClr val="000000"/>
                        </a:solidFill>
                        <a:effectLst/>
                        <a:latin typeface="Arial" pitchFamily="34" charset="0"/>
                        <a:cs typeface="Arial" pitchFamily="34" charset="0"/>
                      </a:endParaRPr>
                    </a:p>
                  </a:txBody>
                  <a:tcPr marL="5214" marR="5214" marT="5215" marB="0" anchor="b">
                    <a:lnL>
                      <a:noFill/>
                    </a:lnL>
                    <a:lnR>
                      <a:noFill/>
                    </a:lnR>
                    <a:lnT>
                      <a:noFill/>
                    </a:lnT>
                    <a:lnB>
                      <a:noFill/>
                    </a:lnB>
                  </a:tcPr>
                </a:tc>
                <a:tc>
                  <a:txBody>
                    <a:bodyPr/>
                    <a:lstStyle/>
                    <a:p>
                      <a:pPr algn="l" fontAlgn="b"/>
                      <a:r>
                        <a:rPr lang="es-MX" sz="600" b="0" i="0" u="none" strike="noStrike" dirty="0">
                          <a:solidFill>
                            <a:srgbClr val="000000"/>
                          </a:solidFill>
                          <a:effectLst/>
                          <a:latin typeface="Calibri"/>
                        </a:rPr>
                        <a:t> </a:t>
                      </a:r>
                    </a:p>
                  </a:txBody>
                  <a:tcPr marL="5214" marR="5214" marT="521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s-MX" sz="600" b="0" i="0" u="none" strike="noStrike">
                        <a:solidFill>
                          <a:srgbClr val="000000"/>
                        </a:solidFill>
                        <a:effectLst/>
                        <a:latin typeface="Calibri"/>
                      </a:endParaRPr>
                    </a:p>
                  </a:txBody>
                  <a:tcPr marL="5214" marR="5214" marT="521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600" b="0" i="0" u="none" strike="noStrike">
                        <a:solidFill>
                          <a:srgbClr val="000000"/>
                        </a:solidFill>
                        <a:effectLst/>
                        <a:latin typeface="Calibri"/>
                      </a:endParaRPr>
                    </a:p>
                  </a:txBody>
                  <a:tcPr marL="5214" marR="5214" marT="5215" marB="0" anchor="b">
                    <a:lnL>
                      <a:noFill/>
                    </a:lnL>
                    <a:lnR>
                      <a:noFill/>
                    </a:lnR>
                    <a:lnT>
                      <a:noFill/>
                    </a:lnT>
                    <a:lnB>
                      <a:noFill/>
                    </a:lnB>
                  </a:tcPr>
                </a:tc>
                <a:tc>
                  <a:txBody>
                    <a:bodyPr/>
                    <a:lstStyle/>
                    <a:p>
                      <a:pPr algn="l" fontAlgn="b"/>
                      <a:r>
                        <a:rPr lang="es-MX" sz="600" b="0" i="0" u="none" strike="noStrike" dirty="0">
                          <a:solidFill>
                            <a:srgbClr val="000000"/>
                          </a:solidFill>
                          <a:effectLst/>
                          <a:latin typeface="Calibri"/>
                        </a:rPr>
                        <a:t> </a:t>
                      </a:r>
                    </a:p>
                  </a:txBody>
                  <a:tcPr marL="5214" marR="5214" marT="5215" marB="0" anchor="b">
                    <a:lnL>
                      <a:noFill/>
                    </a:lnL>
                    <a:lnR w="6350" cap="flat" cmpd="sng" algn="ctr">
                      <a:solidFill>
                        <a:srgbClr val="000000"/>
                      </a:solidFill>
                      <a:prstDash val="solid"/>
                      <a:round/>
                      <a:headEnd type="none" w="med" len="med"/>
                      <a:tailEnd type="none" w="med" len="med"/>
                    </a:lnR>
                    <a:lnT>
                      <a:noFill/>
                    </a:lnT>
                    <a:lnB>
                      <a:noFill/>
                    </a:lnB>
                  </a:tcPr>
                </a:tc>
              </a:tr>
              <a:tr h="124978">
                <a:tc>
                  <a:txBody>
                    <a:bodyPr/>
                    <a:lstStyle/>
                    <a:p>
                      <a:pPr algn="l" fontAlgn="b"/>
                      <a:r>
                        <a:rPr lang="es-MX" sz="600" b="0" i="0" u="none" strike="noStrike">
                          <a:solidFill>
                            <a:srgbClr val="000000"/>
                          </a:solidFill>
                          <a:effectLst/>
                          <a:latin typeface="Calibri"/>
                        </a:rPr>
                        <a:t> </a:t>
                      </a:r>
                    </a:p>
                  </a:txBody>
                  <a:tcPr marL="5214" marR="5214" marT="5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l" fontAlgn="b"/>
                      <a:endParaRPr lang="es-MX" sz="600" b="0" i="0" u="none" strike="noStrike">
                        <a:solidFill>
                          <a:srgbClr val="000000"/>
                        </a:solidFill>
                        <a:effectLst/>
                        <a:latin typeface="Calibri"/>
                      </a:endParaRPr>
                    </a:p>
                  </a:txBody>
                  <a:tcPr marL="5214" marR="5214" marT="521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600" b="0" i="0" u="none" strike="noStrike">
                        <a:solidFill>
                          <a:srgbClr val="000000"/>
                        </a:solidFill>
                        <a:effectLst/>
                        <a:latin typeface="Calibri"/>
                      </a:endParaRPr>
                    </a:p>
                  </a:txBody>
                  <a:tcPr marL="5214" marR="5214" marT="5215" marB="0" anchor="b">
                    <a:lnL>
                      <a:noFill/>
                    </a:lnL>
                    <a:lnR>
                      <a:noFill/>
                    </a:lnR>
                    <a:lnT>
                      <a:noFill/>
                    </a:lnT>
                    <a:lnB>
                      <a:noFill/>
                    </a:lnB>
                  </a:tcPr>
                </a:tc>
                <a:tc>
                  <a:txBody>
                    <a:bodyPr/>
                    <a:lstStyle/>
                    <a:p>
                      <a:pPr algn="l" fontAlgn="b"/>
                      <a:r>
                        <a:rPr lang="es-MX" sz="600" b="0" i="0" u="none" strike="noStrike">
                          <a:solidFill>
                            <a:srgbClr val="000000"/>
                          </a:solidFill>
                          <a:effectLst/>
                          <a:latin typeface="Calibri"/>
                        </a:rPr>
                        <a:t> </a:t>
                      </a:r>
                    </a:p>
                  </a:txBody>
                  <a:tcPr marL="5214" marR="5214" marT="521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s-MX" sz="600" b="0" i="0" u="none" strike="noStrike">
                        <a:solidFill>
                          <a:srgbClr val="000000"/>
                        </a:solidFill>
                        <a:effectLst/>
                        <a:latin typeface="Calibri"/>
                      </a:endParaRPr>
                    </a:p>
                  </a:txBody>
                  <a:tcPr marL="5214" marR="5214" marT="521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600" b="0" i="0" u="none" strike="noStrike" dirty="0">
                        <a:solidFill>
                          <a:srgbClr val="000000"/>
                        </a:solidFill>
                        <a:effectLst/>
                        <a:latin typeface="Calibri"/>
                      </a:endParaRPr>
                    </a:p>
                  </a:txBody>
                  <a:tcPr marL="5214" marR="5214" marT="5215" marB="0" anchor="b">
                    <a:lnL>
                      <a:noFill/>
                    </a:lnL>
                    <a:lnR>
                      <a:noFill/>
                    </a:lnR>
                    <a:lnT>
                      <a:noFill/>
                    </a:lnT>
                    <a:lnB>
                      <a:noFill/>
                    </a:lnB>
                  </a:tcPr>
                </a:tc>
                <a:tc>
                  <a:txBody>
                    <a:bodyPr/>
                    <a:lstStyle/>
                    <a:p>
                      <a:pPr algn="l" fontAlgn="b"/>
                      <a:r>
                        <a:rPr lang="es-MX" sz="600" b="0" i="0" u="none" strike="noStrike" dirty="0">
                          <a:solidFill>
                            <a:srgbClr val="000000"/>
                          </a:solidFill>
                          <a:effectLst/>
                          <a:latin typeface="Calibri"/>
                        </a:rPr>
                        <a:t> </a:t>
                      </a:r>
                    </a:p>
                  </a:txBody>
                  <a:tcPr marL="5214" marR="5214" marT="521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s-MX" sz="600" b="0" i="0" u="none" strike="noStrike">
                        <a:solidFill>
                          <a:srgbClr val="000000"/>
                        </a:solidFill>
                        <a:effectLst/>
                        <a:latin typeface="Calibri"/>
                      </a:endParaRPr>
                    </a:p>
                  </a:txBody>
                  <a:tcPr marL="5214" marR="5214" marT="521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600" b="0" i="0" u="none" strike="noStrike" dirty="0">
                        <a:solidFill>
                          <a:srgbClr val="000000"/>
                        </a:solidFill>
                        <a:effectLst/>
                        <a:latin typeface="Calibri"/>
                      </a:endParaRPr>
                    </a:p>
                  </a:txBody>
                  <a:tcPr marL="5214" marR="5214" marT="5215" marB="0" anchor="b">
                    <a:lnL>
                      <a:noFill/>
                    </a:lnL>
                    <a:lnR>
                      <a:noFill/>
                    </a:lnR>
                    <a:lnT>
                      <a:noFill/>
                    </a:lnT>
                    <a:lnB>
                      <a:noFill/>
                    </a:lnB>
                  </a:tcPr>
                </a:tc>
                <a:tc>
                  <a:txBody>
                    <a:bodyPr/>
                    <a:lstStyle/>
                    <a:p>
                      <a:pPr algn="l" fontAlgn="b"/>
                      <a:r>
                        <a:rPr lang="es-MX" sz="600" b="0" i="0" u="none" strike="noStrike">
                          <a:solidFill>
                            <a:srgbClr val="000000"/>
                          </a:solidFill>
                          <a:effectLst/>
                          <a:latin typeface="Calibri"/>
                        </a:rPr>
                        <a:t> </a:t>
                      </a:r>
                    </a:p>
                  </a:txBody>
                  <a:tcPr marL="5214" marR="5214" marT="5215" marB="0" anchor="b">
                    <a:lnL>
                      <a:noFill/>
                    </a:lnL>
                    <a:lnR w="6350" cap="flat" cmpd="sng" algn="ctr">
                      <a:solidFill>
                        <a:srgbClr val="000000"/>
                      </a:solidFill>
                      <a:prstDash val="solid"/>
                      <a:round/>
                      <a:headEnd type="none" w="med" len="med"/>
                      <a:tailEnd type="none" w="med" len="med"/>
                    </a:lnR>
                    <a:lnT>
                      <a:noFill/>
                    </a:lnT>
                    <a:lnB>
                      <a:noFill/>
                    </a:lnB>
                  </a:tcPr>
                </a:tc>
              </a:tr>
              <a:tr h="124978">
                <a:tc>
                  <a:txBody>
                    <a:bodyPr/>
                    <a:lstStyle/>
                    <a:p>
                      <a:pPr algn="l" fontAlgn="b"/>
                      <a:r>
                        <a:rPr lang="es-MX" sz="600" b="0" i="0" u="none" strike="noStrike">
                          <a:solidFill>
                            <a:srgbClr val="000000"/>
                          </a:solidFill>
                          <a:effectLst/>
                          <a:latin typeface="Calibri"/>
                        </a:rPr>
                        <a:t> </a:t>
                      </a:r>
                    </a:p>
                  </a:txBody>
                  <a:tcPr marL="5214" marR="5214" marT="5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l" fontAlgn="b"/>
                      <a:endParaRPr lang="es-MX" sz="600" b="0" i="0" u="none" strike="noStrike">
                        <a:solidFill>
                          <a:srgbClr val="000000"/>
                        </a:solidFill>
                        <a:effectLst/>
                        <a:latin typeface="Calibri"/>
                      </a:endParaRPr>
                    </a:p>
                  </a:txBody>
                  <a:tcPr marL="5214" marR="5214" marT="521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600" b="0" i="0" u="none" strike="noStrike" dirty="0">
                        <a:solidFill>
                          <a:srgbClr val="000000"/>
                        </a:solidFill>
                        <a:effectLst/>
                        <a:latin typeface="Calibri"/>
                      </a:endParaRPr>
                    </a:p>
                  </a:txBody>
                  <a:tcPr marL="5214" marR="5214" marT="5215" marB="0" anchor="b">
                    <a:lnL>
                      <a:noFill/>
                    </a:lnL>
                    <a:lnR>
                      <a:noFill/>
                    </a:lnR>
                    <a:lnT>
                      <a:noFill/>
                    </a:lnT>
                    <a:lnB>
                      <a:noFill/>
                    </a:lnB>
                  </a:tcPr>
                </a:tc>
                <a:tc>
                  <a:txBody>
                    <a:bodyPr/>
                    <a:lstStyle/>
                    <a:p>
                      <a:pPr algn="l" fontAlgn="b"/>
                      <a:r>
                        <a:rPr lang="es-MX" sz="600" b="0" i="0" u="none" strike="noStrike">
                          <a:solidFill>
                            <a:srgbClr val="000000"/>
                          </a:solidFill>
                          <a:effectLst/>
                          <a:latin typeface="Calibri"/>
                        </a:rPr>
                        <a:t> </a:t>
                      </a:r>
                    </a:p>
                  </a:txBody>
                  <a:tcPr marL="5214" marR="5214" marT="521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s-MX" sz="600" b="0" i="0" u="none" strike="noStrike">
                        <a:solidFill>
                          <a:srgbClr val="000000"/>
                        </a:solidFill>
                        <a:effectLst/>
                        <a:latin typeface="Calibri"/>
                      </a:endParaRPr>
                    </a:p>
                  </a:txBody>
                  <a:tcPr marL="5214" marR="5214" marT="521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600" b="0" i="0" u="none" strike="noStrike">
                        <a:solidFill>
                          <a:srgbClr val="000000"/>
                        </a:solidFill>
                        <a:effectLst/>
                        <a:latin typeface="Calibri"/>
                      </a:endParaRPr>
                    </a:p>
                  </a:txBody>
                  <a:tcPr marL="5214" marR="5214" marT="5215" marB="0" anchor="b">
                    <a:lnL>
                      <a:noFill/>
                    </a:lnL>
                    <a:lnR>
                      <a:noFill/>
                    </a:lnR>
                    <a:lnT>
                      <a:noFill/>
                    </a:lnT>
                    <a:lnB>
                      <a:noFill/>
                    </a:lnB>
                  </a:tcPr>
                </a:tc>
                <a:tc>
                  <a:txBody>
                    <a:bodyPr/>
                    <a:lstStyle/>
                    <a:p>
                      <a:pPr algn="l" fontAlgn="b"/>
                      <a:r>
                        <a:rPr lang="es-MX" sz="600" b="0" i="0" u="none" strike="noStrike">
                          <a:solidFill>
                            <a:srgbClr val="000000"/>
                          </a:solidFill>
                          <a:effectLst/>
                          <a:latin typeface="Calibri"/>
                        </a:rPr>
                        <a:t> </a:t>
                      </a:r>
                    </a:p>
                  </a:txBody>
                  <a:tcPr marL="5214" marR="5214" marT="521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s-MX" sz="600" b="0" i="0" u="none" strike="noStrike">
                        <a:solidFill>
                          <a:srgbClr val="000000"/>
                        </a:solidFill>
                        <a:effectLst/>
                        <a:latin typeface="Calibri"/>
                      </a:endParaRPr>
                    </a:p>
                  </a:txBody>
                  <a:tcPr marL="5214" marR="5214" marT="521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600" b="0" i="0" u="none" strike="noStrike">
                        <a:solidFill>
                          <a:srgbClr val="000000"/>
                        </a:solidFill>
                        <a:effectLst/>
                        <a:latin typeface="Calibri"/>
                      </a:endParaRPr>
                    </a:p>
                  </a:txBody>
                  <a:tcPr marL="5214" marR="5214" marT="5215" marB="0" anchor="b">
                    <a:lnL>
                      <a:noFill/>
                    </a:lnL>
                    <a:lnR>
                      <a:noFill/>
                    </a:lnR>
                    <a:lnT>
                      <a:noFill/>
                    </a:lnT>
                    <a:lnB>
                      <a:noFill/>
                    </a:lnB>
                  </a:tcPr>
                </a:tc>
                <a:tc>
                  <a:txBody>
                    <a:bodyPr/>
                    <a:lstStyle/>
                    <a:p>
                      <a:pPr algn="l" fontAlgn="b"/>
                      <a:r>
                        <a:rPr lang="es-MX" sz="600" b="0" i="0" u="none" strike="noStrike">
                          <a:solidFill>
                            <a:srgbClr val="000000"/>
                          </a:solidFill>
                          <a:effectLst/>
                          <a:latin typeface="Calibri"/>
                        </a:rPr>
                        <a:t> </a:t>
                      </a:r>
                    </a:p>
                  </a:txBody>
                  <a:tcPr marL="5214" marR="5214" marT="5215" marB="0" anchor="b">
                    <a:lnL>
                      <a:noFill/>
                    </a:lnL>
                    <a:lnR w="6350" cap="flat" cmpd="sng" algn="ctr">
                      <a:solidFill>
                        <a:srgbClr val="000000"/>
                      </a:solidFill>
                      <a:prstDash val="solid"/>
                      <a:round/>
                      <a:headEnd type="none" w="med" len="med"/>
                      <a:tailEnd type="none" w="med" len="med"/>
                    </a:lnR>
                    <a:lnT>
                      <a:noFill/>
                    </a:lnT>
                    <a:lnB>
                      <a:noFill/>
                    </a:lnB>
                  </a:tcPr>
                </a:tc>
              </a:tr>
              <a:tr h="124978">
                <a:tc>
                  <a:txBody>
                    <a:bodyPr/>
                    <a:lstStyle/>
                    <a:p>
                      <a:pPr algn="l" fontAlgn="t"/>
                      <a:r>
                        <a:rPr lang="es-MX" sz="600" b="0" i="0" u="none" strike="noStrike">
                          <a:solidFill>
                            <a:srgbClr val="000000"/>
                          </a:solidFill>
                          <a:effectLst/>
                          <a:latin typeface="Calibri"/>
                        </a:rPr>
                        <a:t> </a:t>
                      </a:r>
                    </a:p>
                  </a:txBody>
                  <a:tcPr marL="5214" marR="5214" marT="52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l" fontAlgn="b"/>
                      <a:endParaRPr lang="es-MX" sz="600" b="0" i="0" u="none" strike="noStrike">
                        <a:solidFill>
                          <a:srgbClr val="000000"/>
                        </a:solidFill>
                        <a:effectLst/>
                        <a:latin typeface="Calibri"/>
                      </a:endParaRPr>
                    </a:p>
                  </a:txBody>
                  <a:tcPr marL="5214" marR="5214" marT="521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600" b="0" i="0" u="none" strike="noStrike">
                        <a:solidFill>
                          <a:srgbClr val="000000"/>
                        </a:solidFill>
                        <a:effectLst/>
                        <a:latin typeface="Calibri"/>
                      </a:endParaRPr>
                    </a:p>
                  </a:txBody>
                  <a:tcPr marL="5214" marR="5214" marT="5215" marB="0" anchor="b">
                    <a:lnL>
                      <a:noFill/>
                    </a:lnL>
                    <a:lnR>
                      <a:noFill/>
                    </a:lnR>
                    <a:lnT>
                      <a:noFill/>
                    </a:lnT>
                    <a:lnB>
                      <a:noFill/>
                    </a:lnB>
                  </a:tcPr>
                </a:tc>
                <a:tc>
                  <a:txBody>
                    <a:bodyPr/>
                    <a:lstStyle/>
                    <a:p>
                      <a:pPr algn="l" fontAlgn="b"/>
                      <a:r>
                        <a:rPr lang="es-MX" sz="600" b="0" i="0" u="none" strike="noStrike" dirty="0">
                          <a:solidFill>
                            <a:srgbClr val="000000"/>
                          </a:solidFill>
                          <a:effectLst/>
                          <a:latin typeface="Calibri"/>
                        </a:rPr>
                        <a:t> </a:t>
                      </a:r>
                    </a:p>
                  </a:txBody>
                  <a:tcPr marL="5214" marR="5214" marT="521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s-MX" sz="600" b="0" i="0" u="none" strike="noStrike">
                        <a:solidFill>
                          <a:srgbClr val="000000"/>
                        </a:solidFill>
                        <a:effectLst/>
                        <a:latin typeface="Calibri"/>
                      </a:endParaRPr>
                    </a:p>
                  </a:txBody>
                  <a:tcPr marL="5214" marR="5214" marT="521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600" b="0" i="0" u="none" strike="noStrike">
                        <a:solidFill>
                          <a:srgbClr val="000000"/>
                        </a:solidFill>
                        <a:effectLst/>
                        <a:latin typeface="Calibri"/>
                      </a:endParaRPr>
                    </a:p>
                  </a:txBody>
                  <a:tcPr marL="5214" marR="5214" marT="5215" marB="0" anchor="b">
                    <a:lnL>
                      <a:noFill/>
                    </a:lnL>
                    <a:lnR>
                      <a:noFill/>
                    </a:lnR>
                    <a:lnT>
                      <a:noFill/>
                    </a:lnT>
                    <a:lnB>
                      <a:noFill/>
                    </a:lnB>
                  </a:tcPr>
                </a:tc>
                <a:tc>
                  <a:txBody>
                    <a:bodyPr/>
                    <a:lstStyle/>
                    <a:p>
                      <a:pPr algn="l" fontAlgn="b"/>
                      <a:r>
                        <a:rPr lang="es-MX" sz="600" b="0" i="0" u="none" strike="noStrike">
                          <a:solidFill>
                            <a:srgbClr val="000000"/>
                          </a:solidFill>
                          <a:effectLst/>
                          <a:latin typeface="Calibri"/>
                        </a:rPr>
                        <a:t> </a:t>
                      </a:r>
                    </a:p>
                  </a:txBody>
                  <a:tcPr marL="5214" marR="5214" marT="521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s-MX" sz="600" b="0" i="0" u="none" strike="noStrike">
                        <a:solidFill>
                          <a:srgbClr val="000000"/>
                        </a:solidFill>
                        <a:effectLst/>
                        <a:latin typeface="Calibri"/>
                      </a:endParaRPr>
                    </a:p>
                  </a:txBody>
                  <a:tcPr marL="5214" marR="5214" marT="521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600" b="0" i="0" u="none" strike="noStrike">
                        <a:solidFill>
                          <a:srgbClr val="000000"/>
                        </a:solidFill>
                        <a:effectLst/>
                        <a:latin typeface="Calibri"/>
                      </a:endParaRPr>
                    </a:p>
                  </a:txBody>
                  <a:tcPr marL="5214" marR="5214" marT="5215" marB="0" anchor="b">
                    <a:lnL>
                      <a:noFill/>
                    </a:lnL>
                    <a:lnR>
                      <a:noFill/>
                    </a:lnR>
                    <a:lnT>
                      <a:noFill/>
                    </a:lnT>
                    <a:lnB>
                      <a:noFill/>
                    </a:lnB>
                  </a:tcPr>
                </a:tc>
                <a:tc>
                  <a:txBody>
                    <a:bodyPr/>
                    <a:lstStyle/>
                    <a:p>
                      <a:pPr algn="l" fontAlgn="b"/>
                      <a:r>
                        <a:rPr lang="es-MX" sz="600" b="0" i="0" u="none" strike="noStrike">
                          <a:solidFill>
                            <a:srgbClr val="000000"/>
                          </a:solidFill>
                          <a:effectLst/>
                          <a:latin typeface="Calibri"/>
                        </a:rPr>
                        <a:t> </a:t>
                      </a:r>
                    </a:p>
                  </a:txBody>
                  <a:tcPr marL="5214" marR="5214" marT="5215" marB="0" anchor="b">
                    <a:lnL>
                      <a:noFill/>
                    </a:lnL>
                    <a:lnR w="6350" cap="flat" cmpd="sng" algn="ctr">
                      <a:solidFill>
                        <a:srgbClr val="000000"/>
                      </a:solidFill>
                      <a:prstDash val="solid"/>
                      <a:round/>
                      <a:headEnd type="none" w="med" len="med"/>
                      <a:tailEnd type="none" w="med" len="med"/>
                    </a:lnR>
                    <a:lnT>
                      <a:noFill/>
                    </a:lnT>
                    <a:lnB>
                      <a:noFill/>
                    </a:lnB>
                  </a:tcPr>
                </a:tc>
              </a:tr>
              <a:tr h="124978">
                <a:tc>
                  <a:txBody>
                    <a:bodyPr/>
                    <a:lstStyle/>
                    <a:p>
                      <a:pPr algn="l" fontAlgn="b"/>
                      <a:r>
                        <a:rPr lang="es-MX" sz="600" b="0" i="0" u="none" strike="noStrike">
                          <a:solidFill>
                            <a:srgbClr val="000000"/>
                          </a:solidFill>
                          <a:effectLst/>
                          <a:latin typeface="Calibri"/>
                        </a:rPr>
                        <a:t> </a:t>
                      </a:r>
                    </a:p>
                  </a:txBody>
                  <a:tcPr marL="5214" marR="5214" marT="5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l" fontAlgn="b"/>
                      <a:endParaRPr lang="es-MX" sz="600" b="0" i="0" u="none" strike="noStrike">
                        <a:solidFill>
                          <a:srgbClr val="000000"/>
                        </a:solidFill>
                        <a:effectLst/>
                        <a:latin typeface="Calibri"/>
                      </a:endParaRPr>
                    </a:p>
                  </a:txBody>
                  <a:tcPr marL="5214" marR="5214" marT="521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600" b="0" i="0" u="none" strike="noStrike">
                        <a:solidFill>
                          <a:srgbClr val="000000"/>
                        </a:solidFill>
                        <a:effectLst/>
                        <a:latin typeface="Calibri"/>
                      </a:endParaRPr>
                    </a:p>
                  </a:txBody>
                  <a:tcPr marL="5214" marR="5214" marT="5215" marB="0" anchor="b">
                    <a:lnL>
                      <a:noFill/>
                    </a:lnL>
                    <a:lnR>
                      <a:noFill/>
                    </a:lnR>
                    <a:lnT>
                      <a:noFill/>
                    </a:lnT>
                    <a:lnB>
                      <a:noFill/>
                    </a:lnB>
                  </a:tcPr>
                </a:tc>
                <a:tc>
                  <a:txBody>
                    <a:bodyPr/>
                    <a:lstStyle/>
                    <a:p>
                      <a:pPr algn="l" fontAlgn="b"/>
                      <a:r>
                        <a:rPr lang="es-MX" sz="600" b="0" i="0" u="none" strike="noStrike">
                          <a:solidFill>
                            <a:srgbClr val="000000"/>
                          </a:solidFill>
                          <a:effectLst/>
                          <a:latin typeface="Calibri"/>
                        </a:rPr>
                        <a:t> </a:t>
                      </a:r>
                    </a:p>
                  </a:txBody>
                  <a:tcPr marL="5214" marR="5214" marT="521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s-MX" sz="600" b="0" i="0" u="none" strike="noStrike">
                        <a:solidFill>
                          <a:srgbClr val="000000"/>
                        </a:solidFill>
                        <a:effectLst/>
                        <a:latin typeface="Calibri"/>
                      </a:endParaRPr>
                    </a:p>
                  </a:txBody>
                  <a:tcPr marL="5214" marR="5214" marT="521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600" b="0" i="0" u="none" strike="noStrike">
                        <a:solidFill>
                          <a:srgbClr val="000000"/>
                        </a:solidFill>
                        <a:effectLst/>
                        <a:latin typeface="Calibri"/>
                      </a:endParaRPr>
                    </a:p>
                  </a:txBody>
                  <a:tcPr marL="5214" marR="5214" marT="5215" marB="0" anchor="b">
                    <a:lnL>
                      <a:noFill/>
                    </a:lnL>
                    <a:lnR>
                      <a:noFill/>
                    </a:lnR>
                    <a:lnT>
                      <a:noFill/>
                    </a:lnT>
                    <a:lnB>
                      <a:noFill/>
                    </a:lnB>
                  </a:tcPr>
                </a:tc>
                <a:tc>
                  <a:txBody>
                    <a:bodyPr/>
                    <a:lstStyle/>
                    <a:p>
                      <a:pPr algn="l" fontAlgn="b"/>
                      <a:r>
                        <a:rPr lang="es-MX" sz="600" b="0" i="0" u="none" strike="noStrike">
                          <a:solidFill>
                            <a:srgbClr val="000000"/>
                          </a:solidFill>
                          <a:effectLst/>
                          <a:latin typeface="Calibri"/>
                        </a:rPr>
                        <a:t> </a:t>
                      </a:r>
                    </a:p>
                  </a:txBody>
                  <a:tcPr marL="5214" marR="5214" marT="521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s-MX" sz="600" b="0" i="0" u="none" strike="noStrike">
                        <a:solidFill>
                          <a:srgbClr val="000000"/>
                        </a:solidFill>
                        <a:effectLst/>
                        <a:latin typeface="Calibri"/>
                      </a:endParaRPr>
                    </a:p>
                  </a:txBody>
                  <a:tcPr marL="5214" marR="5214" marT="521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600" b="0" i="0" u="none" strike="noStrike" dirty="0">
                        <a:solidFill>
                          <a:srgbClr val="000000"/>
                        </a:solidFill>
                        <a:effectLst/>
                        <a:latin typeface="Calibri"/>
                      </a:endParaRPr>
                    </a:p>
                  </a:txBody>
                  <a:tcPr marL="5214" marR="5214" marT="5215" marB="0" anchor="b">
                    <a:lnL>
                      <a:noFill/>
                    </a:lnL>
                    <a:lnR>
                      <a:noFill/>
                    </a:lnR>
                    <a:lnT>
                      <a:noFill/>
                    </a:lnT>
                    <a:lnB>
                      <a:noFill/>
                    </a:lnB>
                  </a:tcPr>
                </a:tc>
                <a:tc>
                  <a:txBody>
                    <a:bodyPr/>
                    <a:lstStyle/>
                    <a:p>
                      <a:pPr algn="l" fontAlgn="b"/>
                      <a:r>
                        <a:rPr lang="es-MX" sz="600" b="0" i="0" u="none" strike="noStrike">
                          <a:solidFill>
                            <a:srgbClr val="000000"/>
                          </a:solidFill>
                          <a:effectLst/>
                          <a:latin typeface="Calibri"/>
                        </a:rPr>
                        <a:t> </a:t>
                      </a:r>
                    </a:p>
                  </a:txBody>
                  <a:tcPr marL="5214" marR="5214" marT="5215" marB="0" anchor="b">
                    <a:lnL>
                      <a:noFill/>
                    </a:lnL>
                    <a:lnR w="6350" cap="flat" cmpd="sng" algn="ctr">
                      <a:solidFill>
                        <a:srgbClr val="000000"/>
                      </a:solidFill>
                      <a:prstDash val="solid"/>
                      <a:round/>
                      <a:headEnd type="none" w="med" len="med"/>
                      <a:tailEnd type="none" w="med" len="med"/>
                    </a:lnR>
                    <a:lnT>
                      <a:noFill/>
                    </a:lnT>
                    <a:lnB>
                      <a:noFill/>
                    </a:lnB>
                  </a:tcPr>
                </a:tc>
              </a:tr>
              <a:tr h="124978">
                <a:tc>
                  <a:txBody>
                    <a:bodyPr/>
                    <a:lstStyle/>
                    <a:p>
                      <a:pPr algn="l" fontAlgn="b"/>
                      <a:r>
                        <a:rPr lang="es-MX" sz="600" b="0" i="0" u="none" strike="noStrike">
                          <a:solidFill>
                            <a:srgbClr val="000000"/>
                          </a:solidFill>
                          <a:effectLst/>
                          <a:latin typeface="Calibri"/>
                        </a:rPr>
                        <a:t> </a:t>
                      </a:r>
                    </a:p>
                  </a:txBody>
                  <a:tcPr marL="5214" marR="5214" marT="5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l" fontAlgn="b"/>
                      <a:endParaRPr lang="es-MX" sz="600" b="0" i="0" u="none" strike="noStrike">
                        <a:solidFill>
                          <a:srgbClr val="000000"/>
                        </a:solidFill>
                        <a:effectLst/>
                        <a:latin typeface="Calibri"/>
                      </a:endParaRPr>
                    </a:p>
                  </a:txBody>
                  <a:tcPr marL="5214" marR="5214" marT="521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600" b="0" i="0" u="none" strike="noStrike">
                        <a:solidFill>
                          <a:srgbClr val="000000"/>
                        </a:solidFill>
                        <a:effectLst/>
                        <a:latin typeface="Calibri"/>
                      </a:endParaRPr>
                    </a:p>
                  </a:txBody>
                  <a:tcPr marL="5214" marR="5214" marT="5215" marB="0" anchor="b">
                    <a:lnL>
                      <a:noFill/>
                    </a:lnL>
                    <a:lnR>
                      <a:noFill/>
                    </a:lnR>
                    <a:lnT>
                      <a:noFill/>
                    </a:lnT>
                    <a:lnB>
                      <a:noFill/>
                    </a:lnB>
                  </a:tcPr>
                </a:tc>
                <a:tc>
                  <a:txBody>
                    <a:bodyPr/>
                    <a:lstStyle/>
                    <a:p>
                      <a:pPr algn="l" fontAlgn="b"/>
                      <a:r>
                        <a:rPr lang="es-MX" sz="600" b="0" i="0" u="none" strike="noStrike">
                          <a:solidFill>
                            <a:srgbClr val="000000"/>
                          </a:solidFill>
                          <a:effectLst/>
                          <a:latin typeface="Calibri"/>
                        </a:rPr>
                        <a:t> </a:t>
                      </a:r>
                    </a:p>
                  </a:txBody>
                  <a:tcPr marL="5214" marR="5214" marT="521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s-MX" sz="600" b="0" i="0" u="none" strike="noStrike">
                        <a:solidFill>
                          <a:srgbClr val="000000"/>
                        </a:solidFill>
                        <a:effectLst/>
                        <a:latin typeface="Calibri"/>
                      </a:endParaRPr>
                    </a:p>
                  </a:txBody>
                  <a:tcPr marL="5214" marR="5214" marT="521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600" b="0" i="0" u="none" strike="noStrike">
                        <a:solidFill>
                          <a:srgbClr val="000000"/>
                        </a:solidFill>
                        <a:effectLst/>
                        <a:latin typeface="Calibri"/>
                      </a:endParaRPr>
                    </a:p>
                  </a:txBody>
                  <a:tcPr marL="5214" marR="5214" marT="5215" marB="0" anchor="b">
                    <a:lnL>
                      <a:noFill/>
                    </a:lnL>
                    <a:lnR>
                      <a:noFill/>
                    </a:lnR>
                    <a:lnT>
                      <a:noFill/>
                    </a:lnT>
                    <a:lnB>
                      <a:noFill/>
                    </a:lnB>
                  </a:tcPr>
                </a:tc>
                <a:tc>
                  <a:txBody>
                    <a:bodyPr/>
                    <a:lstStyle/>
                    <a:p>
                      <a:pPr algn="l" fontAlgn="b"/>
                      <a:r>
                        <a:rPr lang="es-MX" sz="600" b="0" i="0" u="none" strike="noStrike">
                          <a:solidFill>
                            <a:srgbClr val="000000"/>
                          </a:solidFill>
                          <a:effectLst/>
                          <a:latin typeface="Calibri"/>
                        </a:rPr>
                        <a:t> </a:t>
                      </a:r>
                    </a:p>
                  </a:txBody>
                  <a:tcPr marL="5214" marR="5214" marT="521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s-MX" sz="600" b="0" i="0" u="none" strike="noStrike">
                        <a:solidFill>
                          <a:srgbClr val="000000"/>
                        </a:solidFill>
                        <a:effectLst/>
                        <a:latin typeface="Calibri"/>
                      </a:endParaRPr>
                    </a:p>
                  </a:txBody>
                  <a:tcPr marL="5214" marR="5214" marT="521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s-MX" sz="600" b="0" i="0" u="none" strike="noStrike" dirty="0" smtClean="0">
                          <a:solidFill>
                            <a:srgbClr val="000000"/>
                          </a:solidFill>
                          <a:effectLst/>
                          <a:latin typeface="Calibri"/>
                        </a:rPr>
                        <a:t>                         </a:t>
                      </a:r>
                      <a:endParaRPr lang="es-MX" sz="600" b="0" i="0" u="none" strike="noStrike" dirty="0">
                        <a:solidFill>
                          <a:srgbClr val="000000"/>
                        </a:solidFill>
                        <a:effectLst/>
                        <a:latin typeface="Calibri"/>
                      </a:endParaRPr>
                    </a:p>
                  </a:txBody>
                  <a:tcPr marL="5214" marR="5214" marT="5215" marB="0" anchor="b">
                    <a:lnL>
                      <a:noFill/>
                    </a:lnL>
                    <a:lnR>
                      <a:noFill/>
                    </a:lnR>
                    <a:lnT>
                      <a:noFill/>
                    </a:lnT>
                    <a:lnB>
                      <a:noFill/>
                    </a:lnB>
                  </a:tcPr>
                </a:tc>
                <a:tc>
                  <a:txBody>
                    <a:bodyPr/>
                    <a:lstStyle/>
                    <a:p>
                      <a:pPr algn="l" fontAlgn="b"/>
                      <a:r>
                        <a:rPr lang="es-MX" sz="600" b="0" i="0" u="none" strike="noStrike">
                          <a:solidFill>
                            <a:srgbClr val="000000"/>
                          </a:solidFill>
                          <a:effectLst/>
                          <a:latin typeface="Calibri"/>
                        </a:rPr>
                        <a:t> </a:t>
                      </a:r>
                    </a:p>
                  </a:txBody>
                  <a:tcPr marL="5214" marR="5214" marT="5215" marB="0" anchor="b">
                    <a:lnL>
                      <a:noFill/>
                    </a:lnL>
                    <a:lnR w="6350" cap="flat" cmpd="sng" algn="ctr">
                      <a:solidFill>
                        <a:srgbClr val="000000"/>
                      </a:solidFill>
                      <a:prstDash val="solid"/>
                      <a:round/>
                      <a:headEnd type="none" w="med" len="med"/>
                      <a:tailEnd type="none" w="med" len="med"/>
                    </a:lnR>
                    <a:lnT>
                      <a:noFill/>
                    </a:lnT>
                    <a:lnB>
                      <a:noFill/>
                    </a:lnB>
                  </a:tcPr>
                </a:tc>
              </a:tr>
              <a:tr h="124978">
                <a:tc>
                  <a:txBody>
                    <a:bodyPr/>
                    <a:lstStyle/>
                    <a:p>
                      <a:pPr algn="l" fontAlgn="b"/>
                      <a:r>
                        <a:rPr lang="es-MX" sz="600" b="0" i="0" u="none" strike="noStrike">
                          <a:solidFill>
                            <a:srgbClr val="000000"/>
                          </a:solidFill>
                          <a:effectLst/>
                          <a:latin typeface="Calibri"/>
                        </a:rPr>
                        <a:t> </a:t>
                      </a:r>
                    </a:p>
                  </a:txBody>
                  <a:tcPr marL="5214" marR="5214" marT="5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l" fontAlgn="b"/>
                      <a:endParaRPr lang="es-MX" sz="600" b="0" i="0" u="none" strike="noStrike">
                        <a:solidFill>
                          <a:srgbClr val="000000"/>
                        </a:solidFill>
                        <a:effectLst/>
                        <a:latin typeface="Calibri"/>
                      </a:endParaRPr>
                    </a:p>
                  </a:txBody>
                  <a:tcPr marL="5214" marR="5214" marT="521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600" b="0" i="0" u="none" strike="noStrike">
                        <a:solidFill>
                          <a:srgbClr val="000000"/>
                        </a:solidFill>
                        <a:effectLst/>
                        <a:latin typeface="Calibri"/>
                      </a:endParaRPr>
                    </a:p>
                  </a:txBody>
                  <a:tcPr marL="5214" marR="5214" marT="5215" marB="0" anchor="b">
                    <a:lnL>
                      <a:noFill/>
                    </a:lnL>
                    <a:lnR>
                      <a:noFill/>
                    </a:lnR>
                    <a:lnT>
                      <a:noFill/>
                    </a:lnT>
                    <a:lnB>
                      <a:noFill/>
                    </a:lnB>
                  </a:tcPr>
                </a:tc>
                <a:tc>
                  <a:txBody>
                    <a:bodyPr/>
                    <a:lstStyle/>
                    <a:p>
                      <a:pPr algn="l" fontAlgn="b"/>
                      <a:r>
                        <a:rPr lang="es-MX" sz="600" b="0" i="0" u="none" strike="noStrike">
                          <a:solidFill>
                            <a:srgbClr val="000000"/>
                          </a:solidFill>
                          <a:effectLst/>
                          <a:latin typeface="Calibri"/>
                        </a:rPr>
                        <a:t> </a:t>
                      </a:r>
                    </a:p>
                  </a:txBody>
                  <a:tcPr marL="5214" marR="5214" marT="521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s-MX" sz="600" b="0" i="0" u="none" strike="noStrike">
                        <a:solidFill>
                          <a:srgbClr val="000000"/>
                        </a:solidFill>
                        <a:effectLst/>
                        <a:latin typeface="Calibri"/>
                      </a:endParaRPr>
                    </a:p>
                  </a:txBody>
                  <a:tcPr marL="5214" marR="5214" marT="521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600" b="0" i="0" u="none" strike="noStrike">
                        <a:solidFill>
                          <a:srgbClr val="000000"/>
                        </a:solidFill>
                        <a:effectLst/>
                        <a:latin typeface="Calibri"/>
                      </a:endParaRPr>
                    </a:p>
                  </a:txBody>
                  <a:tcPr marL="5214" marR="5214" marT="5215" marB="0" anchor="b">
                    <a:lnL>
                      <a:noFill/>
                    </a:lnL>
                    <a:lnR>
                      <a:noFill/>
                    </a:lnR>
                    <a:lnT>
                      <a:noFill/>
                    </a:lnT>
                    <a:lnB>
                      <a:noFill/>
                    </a:lnB>
                  </a:tcPr>
                </a:tc>
                <a:tc>
                  <a:txBody>
                    <a:bodyPr/>
                    <a:lstStyle/>
                    <a:p>
                      <a:pPr algn="l" fontAlgn="b"/>
                      <a:r>
                        <a:rPr lang="es-MX" sz="600" b="0" i="0" u="none" strike="noStrike">
                          <a:solidFill>
                            <a:srgbClr val="000000"/>
                          </a:solidFill>
                          <a:effectLst/>
                          <a:latin typeface="Calibri"/>
                        </a:rPr>
                        <a:t> </a:t>
                      </a:r>
                    </a:p>
                  </a:txBody>
                  <a:tcPr marL="5214" marR="5214" marT="521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s-MX" sz="600" b="0" i="0" u="none" strike="noStrike">
                        <a:solidFill>
                          <a:srgbClr val="000000"/>
                        </a:solidFill>
                        <a:effectLst/>
                        <a:latin typeface="Calibri"/>
                      </a:endParaRPr>
                    </a:p>
                  </a:txBody>
                  <a:tcPr marL="5214" marR="5214" marT="521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600" b="0" i="0" u="none" strike="noStrike">
                        <a:solidFill>
                          <a:srgbClr val="000000"/>
                        </a:solidFill>
                        <a:effectLst/>
                        <a:latin typeface="Calibri"/>
                      </a:endParaRPr>
                    </a:p>
                  </a:txBody>
                  <a:tcPr marL="5214" marR="5214" marT="5215" marB="0" anchor="b">
                    <a:lnL>
                      <a:noFill/>
                    </a:lnL>
                    <a:lnR>
                      <a:noFill/>
                    </a:lnR>
                    <a:lnT>
                      <a:noFill/>
                    </a:lnT>
                    <a:lnB>
                      <a:noFill/>
                    </a:lnB>
                  </a:tcPr>
                </a:tc>
                <a:tc>
                  <a:txBody>
                    <a:bodyPr/>
                    <a:lstStyle/>
                    <a:p>
                      <a:pPr algn="l" fontAlgn="b"/>
                      <a:r>
                        <a:rPr lang="es-MX" sz="600" b="0" i="0" u="none" strike="noStrike">
                          <a:solidFill>
                            <a:srgbClr val="000000"/>
                          </a:solidFill>
                          <a:effectLst/>
                          <a:latin typeface="Calibri"/>
                        </a:rPr>
                        <a:t> </a:t>
                      </a:r>
                    </a:p>
                  </a:txBody>
                  <a:tcPr marL="5214" marR="5214" marT="5215" marB="0" anchor="b">
                    <a:lnL>
                      <a:noFill/>
                    </a:lnL>
                    <a:lnR w="6350" cap="flat" cmpd="sng" algn="ctr">
                      <a:solidFill>
                        <a:srgbClr val="000000"/>
                      </a:solidFill>
                      <a:prstDash val="solid"/>
                      <a:round/>
                      <a:headEnd type="none" w="med" len="med"/>
                      <a:tailEnd type="none" w="med" len="med"/>
                    </a:lnR>
                    <a:lnT>
                      <a:noFill/>
                    </a:lnT>
                    <a:lnB>
                      <a:noFill/>
                    </a:lnB>
                  </a:tcPr>
                </a:tc>
              </a:tr>
              <a:tr h="124978">
                <a:tc>
                  <a:txBody>
                    <a:bodyPr/>
                    <a:lstStyle/>
                    <a:p>
                      <a:pPr algn="l" fontAlgn="b"/>
                      <a:r>
                        <a:rPr lang="es-MX" sz="600" b="0" i="0" u="none" strike="noStrike">
                          <a:solidFill>
                            <a:srgbClr val="000000"/>
                          </a:solidFill>
                          <a:effectLst/>
                          <a:latin typeface="Calibri"/>
                        </a:rPr>
                        <a:t> </a:t>
                      </a:r>
                    </a:p>
                  </a:txBody>
                  <a:tcPr marL="5214" marR="5214" marT="5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l" fontAlgn="b"/>
                      <a:endParaRPr lang="es-MX" sz="600" b="0" i="0" u="none" strike="noStrike">
                        <a:solidFill>
                          <a:srgbClr val="000000"/>
                        </a:solidFill>
                        <a:effectLst/>
                        <a:latin typeface="Calibri"/>
                      </a:endParaRPr>
                    </a:p>
                  </a:txBody>
                  <a:tcPr marL="5214" marR="5214" marT="521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600" b="0" i="0" u="none" strike="noStrike">
                        <a:solidFill>
                          <a:srgbClr val="000000"/>
                        </a:solidFill>
                        <a:effectLst/>
                        <a:latin typeface="Calibri"/>
                      </a:endParaRPr>
                    </a:p>
                  </a:txBody>
                  <a:tcPr marL="5214" marR="5214" marT="5215" marB="0" anchor="b">
                    <a:lnL>
                      <a:noFill/>
                    </a:lnL>
                    <a:lnR>
                      <a:noFill/>
                    </a:lnR>
                    <a:lnT>
                      <a:noFill/>
                    </a:lnT>
                    <a:lnB>
                      <a:noFill/>
                    </a:lnB>
                  </a:tcPr>
                </a:tc>
                <a:tc>
                  <a:txBody>
                    <a:bodyPr/>
                    <a:lstStyle/>
                    <a:p>
                      <a:pPr algn="l" fontAlgn="b"/>
                      <a:r>
                        <a:rPr lang="es-MX" sz="600" b="0" i="0" u="none" strike="noStrike">
                          <a:solidFill>
                            <a:srgbClr val="000000"/>
                          </a:solidFill>
                          <a:effectLst/>
                          <a:latin typeface="Calibri"/>
                        </a:rPr>
                        <a:t> </a:t>
                      </a:r>
                    </a:p>
                  </a:txBody>
                  <a:tcPr marL="5214" marR="5214" marT="521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s-MX" sz="600" b="0" i="0" u="none" strike="noStrike">
                        <a:solidFill>
                          <a:srgbClr val="000000"/>
                        </a:solidFill>
                        <a:effectLst/>
                        <a:latin typeface="Calibri"/>
                      </a:endParaRPr>
                    </a:p>
                  </a:txBody>
                  <a:tcPr marL="5214" marR="5214" marT="521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600" b="0" i="0" u="none" strike="noStrike">
                        <a:solidFill>
                          <a:srgbClr val="000000"/>
                        </a:solidFill>
                        <a:effectLst/>
                        <a:latin typeface="Calibri"/>
                      </a:endParaRPr>
                    </a:p>
                  </a:txBody>
                  <a:tcPr marL="5214" marR="5214" marT="5215" marB="0" anchor="b">
                    <a:lnL>
                      <a:noFill/>
                    </a:lnL>
                    <a:lnR>
                      <a:noFill/>
                    </a:lnR>
                    <a:lnT>
                      <a:noFill/>
                    </a:lnT>
                    <a:lnB>
                      <a:noFill/>
                    </a:lnB>
                  </a:tcPr>
                </a:tc>
                <a:tc>
                  <a:txBody>
                    <a:bodyPr/>
                    <a:lstStyle/>
                    <a:p>
                      <a:pPr algn="l" fontAlgn="b"/>
                      <a:r>
                        <a:rPr lang="es-MX" sz="600" b="0" i="0" u="none" strike="noStrike">
                          <a:solidFill>
                            <a:srgbClr val="000000"/>
                          </a:solidFill>
                          <a:effectLst/>
                          <a:latin typeface="Calibri"/>
                        </a:rPr>
                        <a:t> </a:t>
                      </a:r>
                    </a:p>
                  </a:txBody>
                  <a:tcPr marL="5214" marR="5214" marT="521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s-MX" sz="600" b="0" i="0" u="none" strike="noStrike" dirty="0">
                        <a:solidFill>
                          <a:srgbClr val="000000"/>
                        </a:solidFill>
                        <a:effectLst/>
                        <a:latin typeface="Calibri"/>
                      </a:endParaRPr>
                    </a:p>
                  </a:txBody>
                  <a:tcPr marL="5214" marR="5214" marT="521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600" b="0" i="0" u="none" strike="noStrike">
                        <a:solidFill>
                          <a:srgbClr val="000000"/>
                        </a:solidFill>
                        <a:effectLst/>
                        <a:latin typeface="Calibri"/>
                      </a:endParaRPr>
                    </a:p>
                  </a:txBody>
                  <a:tcPr marL="5214" marR="5214" marT="5215" marB="0" anchor="b">
                    <a:lnL>
                      <a:noFill/>
                    </a:lnL>
                    <a:lnR>
                      <a:noFill/>
                    </a:lnR>
                    <a:lnT>
                      <a:noFill/>
                    </a:lnT>
                    <a:lnB>
                      <a:noFill/>
                    </a:lnB>
                  </a:tcPr>
                </a:tc>
                <a:tc>
                  <a:txBody>
                    <a:bodyPr/>
                    <a:lstStyle/>
                    <a:p>
                      <a:pPr algn="l" fontAlgn="b"/>
                      <a:r>
                        <a:rPr lang="es-MX" sz="600" b="0" i="0" u="none" strike="noStrike">
                          <a:solidFill>
                            <a:srgbClr val="000000"/>
                          </a:solidFill>
                          <a:effectLst/>
                          <a:latin typeface="Calibri"/>
                        </a:rPr>
                        <a:t> </a:t>
                      </a:r>
                    </a:p>
                  </a:txBody>
                  <a:tcPr marL="5214" marR="5214" marT="5215" marB="0" anchor="b">
                    <a:lnL>
                      <a:noFill/>
                    </a:lnL>
                    <a:lnR w="6350" cap="flat" cmpd="sng" algn="ctr">
                      <a:solidFill>
                        <a:srgbClr val="000000"/>
                      </a:solidFill>
                      <a:prstDash val="solid"/>
                      <a:round/>
                      <a:headEnd type="none" w="med" len="med"/>
                      <a:tailEnd type="none" w="med" len="med"/>
                    </a:lnR>
                    <a:lnT>
                      <a:noFill/>
                    </a:lnT>
                    <a:lnB>
                      <a:noFill/>
                    </a:lnB>
                  </a:tcPr>
                </a:tc>
              </a:tr>
              <a:tr h="124978">
                <a:tc>
                  <a:txBody>
                    <a:bodyPr/>
                    <a:lstStyle/>
                    <a:p>
                      <a:pPr algn="l" fontAlgn="b"/>
                      <a:r>
                        <a:rPr lang="es-MX" sz="600" b="0" i="0" u="none" strike="noStrike">
                          <a:solidFill>
                            <a:srgbClr val="000000"/>
                          </a:solidFill>
                          <a:effectLst/>
                          <a:latin typeface="Calibri"/>
                        </a:rPr>
                        <a:t> </a:t>
                      </a:r>
                    </a:p>
                  </a:txBody>
                  <a:tcPr marL="5214" marR="5214" marT="5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l" fontAlgn="b"/>
                      <a:endParaRPr lang="es-MX" sz="600" b="0" i="0" u="none" strike="noStrike">
                        <a:solidFill>
                          <a:srgbClr val="000000"/>
                        </a:solidFill>
                        <a:effectLst/>
                        <a:latin typeface="Calibri"/>
                      </a:endParaRPr>
                    </a:p>
                  </a:txBody>
                  <a:tcPr marL="5214" marR="5214" marT="521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600" b="0" i="0" u="none" strike="noStrike">
                        <a:solidFill>
                          <a:srgbClr val="000000"/>
                        </a:solidFill>
                        <a:effectLst/>
                        <a:latin typeface="Calibri"/>
                      </a:endParaRPr>
                    </a:p>
                  </a:txBody>
                  <a:tcPr marL="5214" marR="5214" marT="5215" marB="0" anchor="b">
                    <a:lnL>
                      <a:noFill/>
                    </a:lnL>
                    <a:lnR>
                      <a:noFill/>
                    </a:lnR>
                    <a:lnT>
                      <a:noFill/>
                    </a:lnT>
                    <a:lnB>
                      <a:noFill/>
                    </a:lnB>
                  </a:tcPr>
                </a:tc>
                <a:tc>
                  <a:txBody>
                    <a:bodyPr/>
                    <a:lstStyle/>
                    <a:p>
                      <a:pPr algn="l" fontAlgn="b"/>
                      <a:r>
                        <a:rPr lang="es-MX" sz="600" b="0" i="0" u="none" strike="noStrike">
                          <a:solidFill>
                            <a:srgbClr val="000000"/>
                          </a:solidFill>
                          <a:effectLst/>
                          <a:latin typeface="Calibri"/>
                        </a:rPr>
                        <a:t> </a:t>
                      </a:r>
                    </a:p>
                  </a:txBody>
                  <a:tcPr marL="5214" marR="5214" marT="521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s-MX" sz="600" b="0" i="0" u="none" strike="noStrike">
                        <a:solidFill>
                          <a:srgbClr val="000000"/>
                        </a:solidFill>
                        <a:effectLst/>
                        <a:latin typeface="Calibri"/>
                      </a:endParaRPr>
                    </a:p>
                  </a:txBody>
                  <a:tcPr marL="5214" marR="5214" marT="521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600" b="0" i="0" u="none" strike="noStrike">
                        <a:solidFill>
                          <a:srgbClr val="000000"/>
                        </a:solidFill>
                        <a:effectLst/>
                        <a:latin typeface="Calibri"/>
                      </a:endParaRPr>
                    </a:p>
                  </a:txBody>
                  <a:tcPr marL="5214" marR="5214" marT="5215" marB="0" anchor="b">
                    <a:lnL>
                      <a:noFill/>
                    </a:lnL>
                    <a:lnR>
                      <a:noFill/>
                    </a:lnR>
                    <a:lnT>
                      <a:noFill/>
                    </a:lnT>
                    <a:lnB>
                      <a:noFill/>
                    </a:lnB>
                  </a:tcPr>
                </a:tc>
                <a:tc>
                  <a:txBody>
                    <a:bodyPr/>
                    <a:lstStyle/>
                    <a:p>
                      <a:pPr algn="l" fontAlgn="b"/>
                      <a:r>
                        <a:rPr lang="es-MX" sz="600" b="0" i="0" u="none" strike="noStrike">
                          <a:solidFill>
                            <a:srgbClr val="000000"/>
                          </a:solidFill>
                          <a:effectLst/>
                          <a:latin typeface="Calibri"/>
                        </a:rPr>
                        <a:t> </a:t>
                      </a:r>
                    </a:p>
                  </a:txBody>
                  <a:tcPr marL="5214" marR="5214" marT="521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s-MX" sz="600" b="0" i="0" u="none" strike="noStrike">
                        <a:solidFill>
                          <a:srgbClr val="000000"/>
                        </a:solidFill>
                        <a:effectLst/>
                        <a:latin typeface="Calibri"/>
                      </a:endParaRPr>
                    </a:p>
                  </a:txBody>
                  <a:tcPr marL="5214" marR="5214" marT="521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600" b="0" i="0" u="none" strike="noStrike">
                        <a:solidFill>
                          <a:srgbClr val="000000"/>
                        </a:solidFill>
                        <a:effectLst/>
                        <a:latin typeface="Calibri"/>
                      </a:endParaRPr>
                    </a:p>
                  </a:txBody>
                  <a:tcPr marL="5214" marR="5214" marT="5215" marB="0" anchor="b">
                    <a:lnL>
                      <a:noFill/>
                    </a:lnL>
                    <a:lnR>
                      <a:noFill/>
                    </a:lnR>
                    <a:lnT>
                      <a:noFill/>
                    </a:lnT>
                    <a:lnB>
                      <a:noFill/>
                    </a:lnB>
                  </a:tcPr>
                </a:tc>
                <a:tc>
                  <a:txBody>
                    <a:bodyPr/>
                    <a:lstStyle/>
                    <a:p>
                      <a:pPr algn="l" fontAlgn="b"/>
                      <a:r>
                        <a:rPr lang="es-MX" sz="600" b="0" i="0" u="none" strike="noStrike">
                          <a:solidFill>
                            <a:srgbClr val="000000"/>
                          </a:solidFill>
                          <a:effectLst/>
                          <a:latin typeface="Calibri"/>
                        </a:rPr>
                        <a:t> </a:t>
                      </a:r>
                    </a:p>
                  </a:txBody>
                  <a:tcPr marL="5214" marR="5214" marT="5215" marB="0" anchor="b">
                    <a:lnL>
                      <a:noFill/>
                    </a:lnL>
                    <a:lnR w="6350" cap="flat" cmpd="sng" algn="ctr">
                      <a:solidFill>
                        <a:srgbClr val="000000"/>
                      </a:solidFill>
                      <a:prstDash val="solid"/>
                      <a:round/>
                      <a:headEnd type="none" w="med" len="med"/>
                      <a:tailEnd type="none" w="med" len="med"/>
                    </a:lnR>
                    <a:lnT>
                      <a:noFill/>
                    </a:lnT>
                    <a:lnB>
                      <a:noFill/>
                    </a:lnB>
                  </a:tcPr>
                </a:tc>
              </a:tr>
              <a:tr h="124978">
                <a:tc>
                  <a:txBody>
                    <a:bodyPr/>
                    <a:lstStyle/>
                    <a:p>
                      <a:pPr algn="l" fontAlgn="b"/>
                      <a:r>
                        <a:rPr lang="es-MX" sz="600" b="0" i="0" u="none" strike="noStrike">
                          <a:solidFill>
                            <a:srgbClr val="000000"/>
                          </a:solidFill>
                          <a:effectLst/>
                          <a:latin typeface="Calibri"/>
                        </a:rPr>
                        <a:t> </a:t>
                      </a:r>
                    </a:p>
                  </a:txBody>
                  <a:tcPr marL="5214" marR="5214" marT="5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l" fontAlgn="b"/>
                      <a:endParaRPr lang="es-MX" sz="600" b="0" i="0" u="none" strike="noStrike">
                        <a:solidFill>
                          <a:srgbClr val="000000"/>
                        </a:solidFill>
                        <a:effectLst/>
                        <a:latin typeface="Calibri"/>
                      </a:endParaRPr>
                    </a:p>
                  </a:txBody>
                  <a:tcPr marL="5214" marR="5214" marT="521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600" b="0" i="0" u="none" strike="noStrike">
                        <a:solidFill>
                          <a:srgbClr val="000000"/>
                        </a:solidFill>
                        <a:effectLst/>
                        <a:latin typeface="Calibri"/>
                      </a:endParaRPr>
                    </a:p>
                  </a:txBody>
                  <a:tcPr marL="5214" marR="5214" marT="5215" marB="0" anchor="b">
                    <a:lnL>
                      <a:noFill/>
                    </a:lnL>
                    <a:lnR>
                      <a:noFill/>
                    </a:lnR>
                    <a:lnT>
                      <a:noFill/>
                    </a:lnT>
                    <a:lnB>
                      <a:noFill/>
                    </a:lnB>
                  </a:tcPr>
                </a:tc>
                <a:tc>
                  <a:txBody>
                    <a:bodyPr/>
                    <a:lstStyle/>
                    <a:p>
                      <a:pPr algn="l" fontAlgn="b"/>
                      <a:r>
                        <a:rPr lang="es-MX" sz="600" b="0" i="0" u="none" strike="noStrike">
                          <a:solidFill>
                            <a:srgbClr val="000000"/>
                          </a:solidFill>
                          <a:effectLst/>
                          <a:latin typeface="Calibri"/>
                        </a:rPr>
                        <a:t> </a:t>
                      </a:r>
                    </a:p>
                  </a:txBody>
                  <a:tcPr marL="5214" marR="5214" marT="521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s-MX" sz="600" b="0" i="0" u="none" strike="noStrike">
                        <a:solidFill>
                          <a:srgbClr val="000000"/>
                        </a:solidFill>
                        <a:effectLst/>
                        <a:latin typeface="Calibri"/>
                      </a:endParaRPr>
                    </a:p>
                  </a:txBody>
                  <a:tcPr marL="5214" marR="5214" marT="521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600" b="0" i="0" u="none" strike="noStrike">
                        <a:solidFill>
                          <a:srgbClr val="000000"/>
                        </a:solidFill>
                        <a:effectLst/>
                        <a:latin typeface="Calibri"/>
                      </a:endParaRPr>
                    </a:p>
                  </a:txBody>
                  <a:tcPr marL="5214" marR="5214" marT="5215" marB="0" anchor="b">
                    <a:lnL>
                      <a:noFill/>
                    </a:lnL>
                    <a:lnR>
                      <a:noFill/>
                    </a:lnR>
                    <a:lnT>
                      <a:noFill/>
                    </a:lnT>
                    <a:lnB>
                      <a:noFill/>
                    </a:lnB>
                  </a:tcPr>
                </a:tc>
                <a:tc>
                  <a:txBody>
                    <a:bodyPr/>
                    <a:lstStyle/>
                    <a:p>
                      <a:pPr algn="l" fontAlgn="b"/>
                      <a:r>
                        <a:rPr lang="es-MX" sz="600" b="0" i="0" u="none" strike="noStrike" dirty="0">
                          <a:solidFill>
                            <a:srgbClr val="000000"/>
                          </a:solidFill>
                          <a:effectLst/>
                          <a:latin typeface="Calibri"/>
                        </a:rPr>
                        <a:t> </a:t>
                      </a:r>
                    </a:p>
                  </a:txBody>
                  <a:tcPr marL="5214" marR="5214" marT="521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s-MX" sz="600" b="0" i="0" u="none" strike="noStrike">
                        <a:solidFill>
                          <a:srgbClr val="000000"/>
                        </a:solidFill>
                        <a:effectLst/>
                        <a:latin typeface="Calibri"/>
                      </a:endParaRPr>
                    </a:p>
                  </a:txBody>
                  <a:tcPr marL="5214" marR="5214" marT="521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600" b="0" i="0" u="none" strike="noStrike">
                        <a:solidFill>
                          <a:srgbClr val="000000"/>
                        </a:solidFill>
                        <a:effectLst/>
                        <a:latin typeface="Calibri"/>
                      </a:endParaRPr>
                    </a:p>
                  </a:txBody>
                  <a:tcPr marL="5214" marR="5214" marT="5215" marB="0" anchor="b">
                    <a:lnL>
                      <a:noFill/>
                    </a:lnL>
                    <a:lnR>
                      <a:noFill/>
                    </a:lnR>
                    <a:lnT>
                      <a:noFill/>
                    </a:lnT>
                    <a:lnB>
                      <a:noFill/>
                    </a:lnB>
                  </a:tcPr>
                </a:tc>
                <a:tc>
                  <a:txBody>
                    <a:bodyPr/>
                    <a:lstStyle/>
                    <a:p>
                      <a:pPr algn="l" fontAlgn="b"/>
                      <a:r>
                        <a:rPr lang="es-MX" sz="600" b="0" i="0" u="none" strike="noStrike">
                          <a:solidFill>
                            <a:srgbClr val="000000"/>
                          </a:solidFill>
                          <a:effectLst/>
                          <a:latin typeface="Calibri"/>
                        </a:rPr>
                        <a:t> </a:t>
                      </a:r>
                    </a:p>
                  </a:txBody>
                  <a:tcPr marL="5214" marR="5214" marT="5215" marB="0" anchor="b">
                    <a:lnL>
                      <a:noFill/>
                    </a:lnL>
                    <a:lnR w="6350" cap="flat" cmpd="sng" algn="ctr">
                      <a:solidFill>
                        <a:srgbClr val="000000"/>
                      </a:solidFill>
                      <a:prstDash val="solid"/>
                      <a:round/>
                      <a:headEnd type="none" w="med" len="med"/>
                      <a:tailEnd type="none" w="med" len="med"/>
                    </a:lnR>
                    <a:lnT>
                      <a:noFill/>
                    </a:lnT>
                    <a:lnB>
                      <a:noFill/>
                    </a:lnB>
                  </a:tcPr>
                </a:tc>
              </a:tr>
              <a:tr h="124978">
                <a:tc>
                  <a:txBody>
                    <a:bodyPr/>
                    <a:lstStyle/>
                    <a:p>
                      <a:pPr algn="l" fontAlgn="b"/>
                      <a:r>
                        <a:rPr lang="es-MX" sz="600" b="0" i="0" u="none" strike="noStrike">
                          <a:solidFill>
                            <a:srgbClr val="000000"/>
                          </a:solidFill>
                          <a:effectLst/>
                          <a:latin typeface="Calibri"/>
                        </a:rPr>
                        <a:t> </a:t>
                      </a:r>
                    </a:p>
                  </a:txBody>
                  <a:tcPr marL="5214" marR="5214" marT="5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l" fontAlgn="b"/>
                      <a:endParaRPr lang="es-MX" sz="600" b="0" i="0" u="none" strike="noStrike">
                        <a:solidFill>
                          <a:srgbClr val="000000"/>
                        </a:solidFill>
                        <a:effectLst/>
                        <a:latin typeface="Calibri"/>
                      </a:endParaRPr>
                    </a:p>
                  </a:txBody>
                  <a:tcPr marL="5214" marR="5214" marT="521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600" b="0" i="0" u="none" strike="noStrike">
                        <a:solidFill>
                          <a:srgbClr val="000000"/>
                        </a:solidFill>
                        <a:effectLst/>
                        <a:latin typeface="Calibri"/>
                      </a:endParaRPr>
                    </a:p>
                  </a:txBody>
                  <a:tcPr marL="5214" marR="5214" marT="5215" marB="0" anchor="b">
                    <a:lnL>
                      <a:noFill/>
                    </a:lnL>
                    <a:lnR>
                      <a:noFill/>
                    </a:lnR>
                    <a:lnT>
                      <a:noFill/>
                    </a:lnT>
                    <a:lnB>
                      <a:noFill/>
                    </a:lnB>
                  </a:tcPr>
                </a:tc>
                <a:tc>
                  <a:txBody>
                    <a:bodyPr/>
                    <a:lstStyle/>
                    <a:p>
                      <a:pPr algn="l" fontAlgn="b"/>
                      <a:r>
                        <a:rPr lang="es-MX" sz="600" b="0" i="0" u="none" strike="noStrike">
                          <a:solidFill>
                            <a:srgbClr val="000000"/>
                          </a:solidFill>
                          <a:effectLst/>
                          <a:latin typeface="Calibri"/>
                        </a:rPr>
                        <a:t> </a:t>
                      </a:r>
                    </a:p>
                  </a:txBody>
                  <a:tcPr marL="5214" marR="5214" marT="521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s-MX" sz="600" b="0" i="0" u="none" strike="noStrike">
                        <a:solidFill>
                          <a:srgbClr val="000000"/>
                        </a:solidFill>
                        <a:effectLst/>
                        <a:latin typeface="Calibri"/>
                      </a:endParaRPr>
                    </a:p>
                  </a:txBody>
                  <a:tcPr marL="5214" marR="5214" marT="521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600" b="0" i="0" u="none" strike="noStrike">
                        <a:solidFill>
                          <a:srgbClr val="000000"/>
                        </a:solidFill>
                        <a:effectLst/>
                        <a:latin typeface="Calibri"/>
                      </a:endParaRPr>
                    </a:p>
                  </a:txBody>
                  <a:tcPr marL="5214" marR="5214" marT="5215" marB="0" anchor="b">
                    <a:lnL>
                      <a:noFill/>
                    </a:lnL>
                    <a:lnR>
                      <a:noFill/>
                    </a:lnR>
                    <a:lnT>
                      <a:noFill/>
                    </a:lnT>
                    <a:lnB>
                      <a:noFill/>
                    </a:lnB>
                  </a:tcPr>
                </a:tc>
                <a:tc>
                  <a:txBody>
                    <a:bodyPr/>
                    <a:lstStyle/>
                    <a:p>
                      <a:pPr algn="l" fontAlgn="b"/>
                      <a:r>
                        <a:rPr lang="es-MX" sz="600" b="0" i="0" u="none" strike="noStrike">
                          <a:solidFill>
                            <a:srgbClr val="000000"/>
                          </a:solidFill>
                          <a:effectLst/>
                          <a:latin typeface="Calibri"/>
                        </a:rPr>
                        <a:t> </a:t>
                      </a:r>
                    </a:p>
                  </a:txBody>
                  <a:tcPr marL="5214" marR="5214" marT="521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s-MX" sz="600" b="0" i="0" u="none" strike="noStrike">
                        <a:solidFill>
                          <a:srgbClr val="000000"/>
                        </a:solidFill>
                        <a:effectLst/>
                        <a:latin typeface="Calibri"/>
                      </a:endParaRPr>
                    </a:p>
                  </a:txBody>
                  <a:tcPr marL="5214" marR="5214" marT="521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600" b="0" i="0" u="none" strike="noStrike">
                        <a:solidFill>
                          <a:srgbClr val="000000"/>
                        </a:solidFill>
                        <a:effectLst/>
                        <a:latin typeface="Calibri"/>
                      </a:endParaRPr>
                    </a:p>
                  </a:txBody>
                  <a:tcPr marL="5214" marR="5214" marT="5215" marB="0" anchor="b">
                    <a:lnL>
                      <a:noFill/>
                    </a:lnL>
                    <a:lnR>
                      <a:noFill/>
                    </a:lnR>
                    <a:lnT>
                      <a:noFill/>
                    </a:lnT>
                    <a:lnB>
                      <a:noFill/>
                    </a:lnB>
                  </a:tcPr>
                </a:tc>
                <a:tc>
                  <a:txBody>
                    <a:bodyPr/>
                    <a:lstStyle/>
                    <a:p>
                      <a:pPr algn="l" fontAlgn="b"/>
                      <a:r>
                        <a:rPr lang="es-MX" sz="600" b="0" i="0" u="none" strike="noStrike">
                          <a:solidFill>
                            <a:srgbClr val="000000"/>
                          </a:solidFill>
                          <a:effectLst/>
                          <a:latin typeface="Calibri"/>
                        </a:rPr>
                        <a:t> </a:t>
                      </a:r>
                    </a:p>
                  </a:txBody>
                  <a:tcPr marL="5214" marR="5214" marT="5215" marB="0" anchor="b">
                    <a:lnL>
                      <a:noFill/>
                    </a:lnL>
                    <a:lnR w="6350" cap="flat" cmpd="sng" algn="ctr">
                      <a:solidFill>
                        <a:srgbClr val="000000"/>
                      </a:solidFill>
                      <a:prstDash val="solid"/>
                      <a:round/>
                      <a:headEnd type="none" w="med" len="med"/>
                      <a:tailEnd type="none" w="med" len="med"/>
                    </a:lnR>
                    <a:lnT>
                      <a:noFill/>
                    </a:lnT>
                    <a:lnB>
                      <a:noFill/>
                    </a:lnB>
                  </a:tcPr>
                </a:tc>
              </a:tr>
              <a:tr h="124978">
                <a:tc>
                  <a:txBody>
                    <a:bodyPr/>
                    <a:lstStyle/>
                    <a:p>
                      <a:pPr algn="l" fontAlgn="b"/>
                      <a:r>
                        <a:rPr lang="es-MX" sz="600" b="0" i="0" u="none" strike="noStrike">
                          <a:solidFill>
                            <a:srgbClr val="000000"/>
                          </a:solidFill>
                          <a:effectLst/>
                          <a:latin typeface="Calibri"/>
                        </a:rPr>
                        <a:t> </a:t>
                      </a:r>
                    </a:p>
                  </a:txBody>
                  <a:tcPr marL="5214" marR="5214" marT="5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l" fontAlgn="b"/>
                      <a:endParaRPr lang="es-MX" sz="600" b="0" i="0" u="none" strike="noStrike">
                        <a:solidFill>
                          <a:srgbClr val="000000"/>
                        </a:solidFill>
                        <a:effectLst/>
                        <a:latin typeface="Calibri"/>
                      </a:endParaRPr>
                    </a:p>
                  </a:txBody>
                  <a:tcPr marL="5214" marR="5214" marT="521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600" b="0" i="0" u="none" strike="noStrike">
                        <a:solidFill>
                          <a:srgbClr val="000000"/>
                        </a:solidFill>
                        <a:effectLst/>
                        <a:latin typeface="Calibri"/>
                      </a:endParaRPr>
                    </a:p>
                  </a:txBody>
                  <a:tcPr marL="5214" marR="5214" marT="5215" marB="0" anchor="b">
                    <a:lnL>
                      <a:noFill/>
                    </a:lnL>
                    <a:lnR>
                      <a:noFill/>
                    </a:lnR>
                    <a:lnT>
                      <a:noFill/>
                    </a:lnT>
                    <a:lnB>
                      <a:noFill/>
                    </a:lnB>
                  </a:tcPr>
                </a:tc>
                <a:tc>
                  <a:txBody>
                    <a:bodyPr/>
                    <a:lstStyle/>
                    <a:p>
                      <a:pPr algn="l" fontAlgn="b"/>
                      <a:r>
                        <a:rPr lang="es-MX" sz="600" b="0" i="0" u="none" strike="noStrike">
                          <a:solidFill>
                            <a:srgbClr val="000000"/>
                          </a:solidFill>
                          <a:effectLst/>
                          <a:latin typeface="Calibri"/>
                        </a:rPr>
                        <a:t> </a:t>
                      </a:r>
                    </a:p>
                  </a:txBody>
                  <a:tcPr marL="5214" marR="5214" marT="521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s-MX" sz="600" b="0" i="0" u="none" strike="noStrike">
                        <a:solidFill>
                          <a:srgbClr val="000000"/>
                        </a:solidFill>
                        <a:effectLst/>
                        <a:latin typeface="Calibri"/>
                      </a:endParaRPr>
                    </a:p>
                  </a:txBody>
                  <a:tcPr marL="5214" marR="5214" marT="521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600" b="0" i="0" u="none" strike="noStrike" dirty="0">
                        <a:solidFill>
                          <a:srgbClr val="000000"/>
                        </a:solidFill>
                        <a:effectLst/>
                        <a:latin typeface="Calibri"/>
                      </a:endParaRPr>
                    </a:p>
                  </a:txBody>
                  <a:tcPr marL="5214" marR="5214" marT="5215" marB="0" anchor="b">
                    <a:lnL>
                      <a:noFill/>
                    </a:lnL>
                    <a:lnR>
                      <a:noFill/>
                    </a:lnR>
                    <a:lnT>
                      <a:noFill/>
                    </a:lnT>
                    <a:lnB>
                      <a:noFill/>
                    </a:lnB>
                  </a:tcPr>
                </a:tc>
                <a:tc>
                  <a:txBody>
                    <a:bodyPr/>
                    <a:lstStyle/>
                    <a:p>
                      <a:pPr algn="l" fontAlgn="b"/>
                      <a:r>
                        <a:rPr lang="es-MX" sz="600" b="0" i="0" u="none" strike="noStrike">
                          <a:solidFill>
                            <a:srgbClr val="000000"/>
                          </a:solidFill>
                          <a:effectLst/>
                          <a:latin typeface="Calibri"/>
                        </a:rPr>
                        <a:t> </a:t>
                      </a:r>
                    </a:p>
                  </a:txBody>
                  <a:tcPr marL="5214" marR="5214" marT="521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s-MX" sz="600" b="0" i="0" u="none" strike="noStrike">
                        <a:solidFill>
                          <a:srgbClr val="000000"/>
                        </a:solidFill>
                        <a:effectLst/>
                        <a:latin typeface="Calibri"/>
                      </a:endParaRPr>
                    </a:p>
                  </a:txBody>
                  <a:tcPr marL="5214" marR="5214" marT="521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600" b="0" i="0" u="none" strike="noStrike">
                        <a:solidFill>
                          <a:srgbClr val="000000"/>
                        </a:solidFill>
                        <a:effectLst/>
                        <a:latin typeface="Calibri"/>
                      </a:endParaRPr>
                    </a:p>
                  </a:txBody>
                  <a:tcPr marL="5214" marR="5214" marT="5215" marB="0" anchor="b">
                    <a:lnL>
                      <a:noFill/>
                    </a:lnL>
                    <a:lnR>
                      <a:noFill/>
                    </a:lnR>
                    <a:lnT>
                      <a:noFill/>
                    </a:lnT>
                    <a:lnB>
                      <a:noFill/>
                    </a:lnB>
                  </a:tcPr>
                </a:tc>
                <a:tc>
                  <a:txBody>
                    <a:bodyPr/>
                    <a:lstStyle/>
                    <a:p>
                      <a:pPr algn="l" fontAlgn="b"/>
                      <a:r>
                        <a:rPr lang="es-MX" sz="600" b="0" i="0" u="none" strike="noStrike">
                          <a:solidFill>
                            <a:srgbClr val="000000"/>
                          </a:solidFill>
                          <a:effectLst/>
                          <a:latin typeface="Calibri"/>
                        </a:rPr>
                        <a:t> </a:t>
                      </a:r>
                    </a:p>
                  </a:txBody>
                  <a:tcPr marL="5214" marR="5214" marT="5215" marB="0" anchor="b">
                    <a:lnL>
                      <a:noFill/>
                    </a:lnL>
                    <a:lnR w="6350" cap="flat" cmpd="sng" algn="ctr">
                      <a:solidFill>
                        <a:srgbClr val="000000"/>
                      </a:solidFill>
                      <a:prstDash val="solid"/>
                      <a:round/>
                      <a:headEnd type="none" w="med" len="med"/>
                      <a:tailEnd type="none" w="med" len="med"/>
                    </a:lnR>
                    <a:lnT>
                      <a:noFill/>
                    </a:lnT>
                    <a:lnB>
                      <a:noFill/>
                    </a:lnB>
                  </a:tcPr>
                </a:tc>
              </a:tr>
              <a:tr h="124978">
                <a:tc>
                  <a:txBody>
                    <a:bodyPr/>
                    <a:lstStyle/>
                    <a:p>
                      <a:pPr algn="l" fontAlgn="b"/>
                      <a:r>
                        <a:rPr lang="es-MX" sz="600" b="0" i="0" u="none" strike="noStrike">
                          <a:solidFill>
                            <a:srgbClr val="000000"/>
                          </a:solidFill>
                          <a:effectLst/>
                          <a:latin typeface="Calibri"/>
                        </a:rPr>
                        <a:t> </a:t>
                      </a:r>
                    </a:p>
                  </a:txBody>
                  <a:tcPr marL="5214" marR="5214" marT="5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l" fontAlgn="b"/>
                      <a:endParaRPr lang="es-MX" sz="600" b="0" i="0" u="none" strike="noStrike">
                        <a:solidFill>
                          <a:srgbClr val="000000"/>
                        </a:solidFill>
                        <a:effectLst/>
                        <a:latin typeface="Calibri"/>
                      </a:endParaRPr>
                    </a:p>
                  </a:txBody>
                  <a:tcPr marL="5214" marR="5214" marT="521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600" b="0" i="0" u="none" strike="noStrike">
                        <a:solidFill>
                          <a:srgbClr val="000000"/>
                        </a:solidFill>
                        <a:effectLst/>
                        <a:latin typeface="Calibri"/>
                      </a:endParaRPr>
                    </a:p>
                  </a:txBody>
                  <a:tcPr marL="5214" marR="5214" marT="5215" marB="0" anchor="b">
                    <a:lnL>
                      <a:noFill/>
                    </a:lnL>
                    <a:lnR>
                      <a:noFill/>
                    </a:lnR>
                    <a:lnT>
                      <a:noFill/>
                    </a:lnT>
                    <a:lnB>
                      <a:noFill/>
                    </a:lnB>
                  </a:tcPr>
                </a:tc>
                <a:tc>
                  <a:txBody>
                    <a:bodyPr/>
                    <a:lstStyle/>
                    <a:p>
                      <a:pPr algn="l" fontAlgn="b"/>
                      <a:r>
                        <a:rPr lang="es-MX" sz="600" b="0" i="0" u="none" strike="noStrike">
                          <a:solidFill>
                            <a:srgbClr val="000000"/>
                          </a:solidFill>
                          <a:effectLst/>
                          <a:latin typeface="Calibri"/>
                        </a:rPr>
                        <a:t> </a:t>
                      </a:r>
                    </a:p>
                  </a:txBody>
                  <a:tcPr marL="5214" marR="5214" marT="521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s-MX" sz="600" b="0" i="0" u="none" strike="noStrike">
                        <a:solidFill>
                          <a:srgbClr val="000000"/>
                        </a:solidFill>
                        <a:effectLst/>
                        <a:latin typeface="Calibri"/>
                      </a:endParaRPr>
                    </a:p>
                  </a:txBody>
                  <a:tcPr marL="5214" marR="5214" marT="521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600" b="0" i="0" u="none" strike="noStrike">
                        <a:solidFill>
                          <a:srgbClr val="000000"/>
                        </a:solidFill>
                        <a:effectLst/>
                        <a:latin typeface="Calibri"/>
                      </a:endParaRPr>
                    </a:p>
                  </a:txBody>
                  <a:tcPr marL="5214" marR="5214" marT="5215" marB="0" anchor="b">
                    <a:lnL>
                      <a:noFill/>
                    </a:lnL>
                    <a:lnR>
                      <a:noFill/>
                    </a:lnR>
                    <a:lnT>
                      <a:noFill/>
                    </a:lnT>
                    <a:lnB>
                      <a:noFill/>
                    </a:lnB>
                  </a:tcPr>
                </a:tc>
                <a:tc>
                  <a:txBody>
                    <a:bodyPr/>
                    <a:lstStyle/>
                    <a:p>
                      <a:pPr algn="l" fontAlgn="b"/>
                      <a:r>
                        <a:rPr lang="es-MX" sz="600" b="0" i="0" u="none" strike="noStrike" dirty="0">
                          <a:solidFill>
                            <a:srgbClr val="000000"/>
                          </a:solidFill>
                          <a:effectLst/>
                          <a:latin typeface="Calibri"/>
                        </a:rPr>
                        <a:t> </a:t>
                      </a:r>
                    </a:p>
                  </a:txBody>
                  <a:tcPr marL="5214" marR="5214" marT="521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s-MX" sz="600" b="0" i="0" u="none" strike="noStrike" dirty="0">
                        <a:solidFill>
                          <a:srgbClr val="000000"/>
                        </a:solidFill>
                        <a:effectLst/>
                        <a:latin typeface="Calibri"/>
                      </a:endParaRPr>
                    </a:p>
                  </a:txBody>
                  <a:tcPr marL="5214" marR="5214" marT="521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600" b="0" i="0" u="none" strike="noStrike">
                        <a:solidFill>
                          <a:srgbClr val="000000"/>
                        </a:solidFill>
                        <a:effectLst/>
                        <a:latin typeface="Calibri"/>
                      </a:endParaRPr>
                    </a:p>
                  </a:txBody>
                  <a:tcPr marL="5214" marR="5214" marT="5215" marB="0" anchor="b">
                    <a:lnL>
                      <a:noFill/>
                    </a:lnL>
                    <a:lnR>
                      <a:noFill/>
                    </a:lnR>
                    <a:lnT>
                      <a:noFill/>
                    </a:lnT>
                    <a:lnB>
                      <a:noFill/>
                    </a:lnB>
                  </a:tcPr>
                </a:tc>
                <a:tc>
                  <a:txBody>
                    <a:bodyPr/>
                    <a:lstStyle/>
                    <a:p>
                      <a:pPr algn="l" fontAlgn="b"/>
                      <a:r>
                        <a:rPr lang="es-MX" sz="600" b="0" i="0" u="none" strike="noStrike">
                          <a:solidFill>
                            <a:srgbClr val="000000"/>
                          </a:solidFill>
                          <a:effectLst/>
                          <a:latin typeface="Calibri"/>
                        </a:rPr>
                        <a:t> </a:t>
                      </a:r>
                    </a:p>
                  </a:txBody>
                  <a:tcPr marL="5214" marR="5214" marT="5215" marB="0" anchor="b">
                    <a:lnL>
                      <a:noFill/>
                    </a:lnL>
                    <a:lnR w="6350" cap="flat" cmpd="sng" algn="ctr">
                      <a:solidFill>
                        <a:srgbClr val="000000"/>
                      </a:solidFill>
                      <a:prstDash val="solid"/>
                      <a:round/>
                      <a:headEnd type="none" w="med" len="med"/>
                      <a:tailEnd type="none" w="med" len="med"/>
                    </a:lnR>
                    <a:lnT>
                      <a:noFill/>
                    </a:lnT>
                    <a:lnB>
                      <a:noFill/>
                    </a:lnB>
                  </a:tcPr>
                </a:tc>
              </a:tr>
              <a:tr h="124978">
                <a:tc>
                  <a:txBody>
                    <a:bodyPr/>
                    <a:lstStyle/>
                    <a:p>
                      <a:pPr algn="l" fontAlgn="b"/>
                      <a:r>
                        <a:rPr lang="es-MX" sz="600" b="0" i="0" u="none" strike="noStrike">
                          <a:solidFill>
                            <a:srgbClr val="000000"/>
                          </a:solidFill>
                          <a:effectLst/>
                          <a:latin typeface="Calibri"/>
                        </a:rPr>
                        <a:t> </a:t>
                      </a:r>
                    </a:p>
                  </a:txBody>
                  <a:tcPr marL="5214" marR="5214" marT="5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l" fontAlgn="b"/>
                      <a:endParaRPr lang="es-MX" sz="600" b="0" i="0" u="none" strike="noStrike">
                        <a:solidFill>
                          <a:srgbClr val="000000"/>
                        </a:solidFill>
                        <a:effectLst/>
                        <a:latin typeface="Calibri"/>
                      </a:endParaRPr>
                    </a:p>
                  </a:txBody>
                  <a:tcPr marL="5214" marR="5214" marT="521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600" b="0" i="0" u="none" strike="noStrike">
                        <a:solidFill>
                          <a:srgbClr val="000000"/>
                        </a:solidFill>
                        <a:effectLst/>
                        <a:latin typeface="Calibri"/>
                      </a:endParaRPr>
                    </a:p>
                  </a:txBody>
                  <a:tcPr marL="5214" marR="5214" marT="5215" marB="0" anchor="b">
                    <a:lnL>
                      <a:noFill/>
                    </a:lnL>
                    <a:lnR>
                      <a:noFill/>
                    </a:lnR>
                    <a:lnT>
                      <a:noFill/>
                    </a:lnT>
                    <a:lnB>
                      <a:noFill/>
                    </a:lnB>
                  </a:tcPr>
                </a:tc>
                <a:tc>
                  <a:txBody>
                    <a:bodyPr/>
                    <a:lstStyle/>
                    <a:p>
                      <a:pPr algn="l" fontAlgn="b"/>
                      <a:r>
                        <a:rPr lang="es-MX" sz="600" b="0" i="0" u="none" strike="noStrike">
                          <a:solidFill>
                            <a:srgbClr val="000000"/>
                          </a:solidFill>
                          <a:effectLst/>
                          <a:latin typeface="Calibri"/>
                        </a:rPr>
                        <a:t> </a:t>
                      </a:r>
                    </a:p>
                  </a:txBody>
                  <a:tcPr marL="5214" marR="5214" marT="521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s-MX" sz="600" b="0" i="0" u="none" strike="noStrike">
                        <a:solidFill>
                          <a:srgbClr val="000000"/>
                        </a:solidFill>
                        <a:effectLst/>
                        <a:latin typeface="Calibri"/>
                      </a:endParaRPr>
                    </a:p>
                  </a:txBody>
                  <a:tcPr marL="5214" marR="5214" marT="521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600" b="0" i="0" u="none" strike="noStrike">
                        <a:solidFill>
                          <a:srgbClr val="000000"/>
                        </a:solidFill>
                        <a:effectLst/>
                        <a:latin typeface="Calibri"/>
                      </a:endParaRPr>
                    </a:p>
                  </a:txBody>
                  <a:tcPr marL="5214" marR="5214" marT="5215" marB="0" anchor="b">
                    <a:lnL>
                      <a:noFill/>
                    </a:lnL>
                    <a:lnR>
                      <a:noFill/>
                    </a:lnR>
                    <a:lnT>
                      <a:noFill/>
                    </a:lnT>
                    <a:lnB>
                      <a:noFill/>
                    </a:lnB>
                  </a:tcPr>
                </a:tc>
                <a:tc>
                  <a:txBody>
                    <a:bodyPr/>
                    <a:lstStyle/>
                    <a:p>
                      <a:pPr algn="l" fontAlgn="b"/>
                      <a:r>
                        <a:rPr lang="es-MX" sz="600" b="0" i="0" u="none" strike="noStrike">
                          <a:solidFill>
                            <a:srgbClr val="000000"/>
                          </a:solidFill>
                          <a:effectLst/>
                          <a:latin typeface="Calibri"/>
                        </a:rPr>
                        <a:t> </a:t>
                      </a:r>
                    </a:p>
                  </a:txBody>
                  <a:tcPr marL="5214" marR="5214" marT="521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s-MX" sz="600" b="0" i="0" u="none" strike="noStrike">
                        <a:solidFill>
                          <a:srgbClr val="000000"/>
                        </a:solidFill>
                        <a:effectLst/>
                        <a:latin typeface="Calibri"/>
                      </a:endParaRPr>
                    </a:p>
                  </a:txBody>
                  <a:tcPr marL="5214" marR="5214" marT="521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600" b="0" i="0" u="none" strike="noStrike">
                        <a:solidFill>
                          <a:srgbClr val="000000"/>
                        </a:solidFill>
                        <a:effectLst/>
                        <a:latin typeface="Calibri"/>
                      </a:endParaRPr>
                    </a:p>
                  </a:txBody>
                  <a:tcPr marL="5214" marR="5214" marT="5215" marB="0" anchor="b">
                    <a:lnL>
                      <a:noFill/>
                    </a:lnL>
                    <a:lnR>
                      <a:noFill/>
                    </a:lnR>
                    <a:lnT>
                      <a:noFill/>
                    </a:lnT>
                    <a:lnB>
                      <a:noFill/>
                    </a:lnB>
                  </a:tcPr>
                </a:tc>
                <a:tc>
                  <a:txBody>
                    <a:bodyPr/>
                    <a:lstStyle/>
                    <a:p>
                      <a:pPr algn="l" fontAlgn="b"/>
                      <a:r>
                        <a:rPr lang="es-MX" sz="600" b="0" i="0" u="none" strike="noStrike">
                          <a:solidFill>
                            <a:srgbClr val="000000"/>
                          </a:solidFill>
                          <a:effectLst/>
                          <a:latin typeface="Calibri"/>
                        </a:rPr>
                        <a:t> </a:t>
                      </a:r>
                    </a:p>
                  </a:txBody>
                  <a:tcPr marL="5214" marR="5214" marT="5215" marB="0" anchor="b">
                    <a:lnL>
                      <a:noFill/>
                    </a:lnL>
                    <a:lnR w="6350" cap="flat" cmpd="sng" algn="ctr">
                      <a:solidFill>
                        <a:srgbClr val="000000"/>
                      </a:solidFill>
                      <a:prstDash val="solid"/>
                      <a:round/>
                      <a:headEnd type="none" w="med" len="med"/>
                      <a:tailEnd type="none" w="med" len="med"/>
                    </a:lnR>
                    <a:lnT>
                      <a:noFill/>
                    </a:lnT>
                    <a:lnB>
                      <a:noFill/>
                    </a:lnB>
                  </a:tcPr>
                </a:tc>
              </a:tr>
              <a:tr h="124978">
                <a:tc>
                  <a:txBody>
                    <a:bodyPr/>
                    <a:lstStyle/>
                    <a:p>
                      <a:pPr algn="l" fontAlgn="b"/>
                      <a:r>
                        <a:rPr lang="es-MX" sz="600" b="0" i="0" u="none" strike="noStrike">
                          <a:solidFill>
                            <a:srgbClr val="000000"/>
                          </a:solidFill>
                          <a:effectLst/>
                          <a:latin typeface="Calibri"/>
                        </a:rPr>
                        <a:t> </a:t>
                      </a:r>
                    </a:p>
                  </a:txBody>
                  <a:tcPr marL="5214" marR="5214" marT="5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l" fontAlgn="b"/>
                      <a:endParaRPr lang="es-MX" sz="600" b="0" i="0" u="none" strike="noStrike">
                        <a:solidFill>
                          <a:srgbClr val="000000"/>
                        </a:solidFill>
                        <a:effectLst/>
                        <a:latin typeface="Calibri"/>
                      </a:endParaRPr>
                    </a:p>
                  </a:txBody>
                  <a:tcPr marL="5214" marR="5214" marT="521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600" b="0" i="0" u="none" strike="noStrike">
                        <a:solidFill>
                          <a:srgbClr val="000000"/>
                        </a:solidFill>
                        <a:effectLst/>
                        <a:latin typeface="Calibri"/>
                      </a:endParaRPr>
                    </a:p>
                  </a:txBody>
                  <a:tcPr marL="5214" marR="5214" marT="5215" marB="0" anchor="b">
                    <a:lnL>
                      <a:noFill/>
                    </a:lnL>
                    <a:lnR>
                      <a:noFill/>
                    </a:lnR>
                    <a:lnT>
                      <a:noFill/>
                    </a:lnT>
                    <a:lnB>
                      <a:noFill/>
                    </a:lnB>
                  </a:tcPr>
                </a:tc>
                <a:tc>
                  <a:txBody>
                    <a:bodyPr/>
                    <a:lstStyle/>
                    <a:p>
                      <a:pPr algn="l" fontAlgn="b"/>
                      <a:r>
                        <a:rPr lang="es-MX" sz="600" b="0" i="0" u="none" strike="noStrike">
                          <a:solidFill>
                            <a:srgbClr val="000000"/>
                          </a:solidFill>
                          <a:effectLst/>
                          <a:latin typeface="Calibri"/>
                        </a:rPr>
                        <a:t> </a:t>
                      </a:r>
                    </a:p>
                  </a:txBody>
                  <a:tcPr marL="5214" marR="5214" marT="521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s-MX" sz="600" b="0" i="0" u="none" strike="noStrike">
                        <a:solidFill>
                          <a:srgbClr val="000000"/>
                        </a:solidFill>
                        <a:effectLst/>
                        <a:latin typeface="Calibri"/>
                      </a:endParaRPr>
                    </a:p>
                  </a:txBody>
                  <a:tcPr marL="5214" marR="5214" marT="521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600" b="0" i="0" u="none" strike="noStrike">
                        <a:solidFill>
                          <a:srgbClr val="000000"/>
                        </a:solidFill>
                        <a:effectLst/>
                        <a:latin typeface="Calibri"/>
                      </a:endParaRPr>
                    </a:p>
                  </a:txBody>
                  <a:tcPr marL="5214" marR="5214" marT="5215" marB="0" anchor="b">
                    <a:lnL>
                      <a:noFill/>
                    </a:lnL>
                    <a:lnR>
                      <a:noFill/>
                    </a:lnR>
                    <a:lnT>
                      <a:noFill/>
                    </a:lnT>
                    <a:lnB>
                      <a:noFill/>
                    </a:lnB>
                  </a:tcPr>
                </a:tc>
                <a:tc>
                  <a:txBody>
                    <a:bodyPr/>
                    <a:lstStyle/>
                    <a:p>
                      <a:pPr algn="l" fontAlgn="b"/>
                      <a:r>
                        <a:rPr lang="es-MX" sz="600" b="0" i="0" u="none" strike="noStrike">
                          <a:solidFill>
                            <a:srgbClr val="000000"/>
                          </a:solidFill>
                          <a:effectLst/>
                          <a:latin typeface="Calibri"/>
                        </a:rPr>
                        <a:t> </a:t>
                      </a:r>
                    </a:p>
                  </a:txBody>
                  <a:tcPr marL="5214" marR="5214" marT="521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s-MX" sz="600" b="0" i="0" u="none" strike="noStrike">
                        <a:solidFill>
                          <a:srgbClr val="000000"/>
                        </a:solidFill>
                        <a:effectLst/>
                        <a:latin typeface="Calibri"/>
                      </a:endParaRPr>
                    </a:p>
                  </a:txBody>
                  <a:tcPr marL="5214" marR="5214" marT="521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600" b="0" i="0" u="none" strike="noStrike">
                        <a:solidFill>
                          <a:srgbClr val="000000"/>
                        </a:solidFill>
                        <a:effectLst/>
                        <a:latin typeface="Calibri"/>
                      </a:endParaRPr>
                    </a:p>
                  </a:txBody>
                  <a:tcPr marL="5214" marR="5214" marT="5215" marB="0" anchor="b">
                    <a:lnL>
                      <a:noFill/>
                    </a:lnL>
                    <a:lnR>
                      <a:noFill/>
                    </a:lnR>
                    <a:lnT>
                      <a:noFill/>
                    </a:lnT>
                    <a:lnB>
                      <a:noFill/>
                    </a:lnB>
                  </a:tcPr>
                </a:tc>
                <a:tc>
                  <a:txBody>
                    <a:bodyPr/>
                    <a:lstStyle/>
                    <a:p>
                      <a:pPr algn="l" fontAlgn="b"/>
                      <a:r>
                        <a:rPr lang="es-MX" sz="600" b="0" i="0" u="none" strike="noStrike">
                          <a:solidFill>
                            <a:srgbClr val="000000"/>
                          </a:solidFill>
                          <a:effectLst/>
                          <a:latin typeface="Calibri"/>
                        </a:rPr>
                        <a:t> </a:t>
                      </a:r>
                    </a:p>
                  </a:txBody>
                  <a:tcPr marL="5214" marR="5214" marT="5215" marB="0" anchor="b">
                    <a:lnL>
                      <a:noFill/>
                    </a:lnL>
                    <a:lnR w="6350" cap="flat" cmpd="sng" algn="ctr">
                      <a:solidFill>
                        <a:srgbClr val="000000"/>
                      </a:solidFill>
                      <a:prstDash val="solid"/>
                      <a:round/>
                      <a:headEnd type="none" w="med" len="med"/>
                      <a:tailEnd type="none" w="med" len="med"/>
                    </a:lnR>
                    <a:lnT>
                      <a:noFill/>
                    </a:lnT>
                    <a:lnB>
                      <a:noFill/>
                    </a:lnB>
                  </a:tcPr>
                </a:tc>
              </a:tr>
              <a:tr h="124978">
                <a:tc>
                  <a:txBody>
                    <a:bodyPr/>
                    <a:lstStyle/>
                    <a:p>
                      <a:pPr algn="l" fontAlgn="b"/>
                      <a:r>
                        <a:rPr lang="es-MX" sz="600" b="0" i="0" u="none" strike="noStrike" dirty="0">
                          <a:solidFill>
                            <a:srgbClr val="000000"/>
                          </a:solidFill>
                          <a:effectLst/>
                          <a:latin typeface="Calibri"/>
                        </a:rPr>
                        <a:t> </a:t>
                      </a:r>
                    </a:p>
                  </a:txBody>
                  <a:tcPr marL="5214" marR="5214" marT="5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l" fontAlgn="b"/>
                      <a:endParaRPr lang="es-MX" sz="600" b="0" i="0" u="none" strike="noStrike">
                        <a:solidFill>
                          <a:srgbClr val="000000"/>
                        </a:solidFill>
                        <a:effectLst/>
                        <a:latin typeface="Calibri"/>
                      </a:endParaRPr>
                    </a:p>
                  </a:txBody>
                  <a:tcPr marL="5214" marR="5214" marT="521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600" b="0" i="0" u="none" strike="noStrike">
                        <a:solidFill>
                          <a:srgbClr val="000000"/>
                        </a:solidFill>
                        <a:effectLst/>
                        <a:latin typeface="Calibri"/>
                      </a:endParaRPr>
                    </a:p>
                  </a:txBody>
                  <a:tcPr marL="5214" marR="5214" marT="5215" marB="0" anchor="b">
                    <a:lnL>
                      <a:noFill/>
                    </a:lnL>
                    <a:lnR>
                      <a:noFill/>
                    </a:lnR>
                    <a:lnT>
                      <a:noFill/>
                    </a:lnT>
                    <a:lnB>
                      <a:noFill/>
                    </a:lnB>
                  </a:tcPr>
                </a:tc>
                <a:tc>
                  <a:txBody>
                    <a:bodyPr/>
                    <a:lstStyle/>
                    <a:p>
                      <a:pPr algn="l" fontAlgn="b"/>
                      <a:r>
                        <a:rPr lang="es-MX" sz="600" b="0" i="0" u="none" strike="noStrike">
                          <a:solidFill>
                            <a:srgbClr val="000000"/>
                          </a:solidFill>
                          <a:effectLst/>
                          <a:latin typeface="Calibri"/>
                        </a:rPr>
                        <a:t> </a:t>
                      </a:r>
                    </a:p>
                  </a:txBody>
                  <a:tcPr marL="5214" marR="5214" marT="521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s-MX" sz="600" b="0" i="0" u="none" strike="noStrike">
                        <a:solidFill>
                          <a:srgbClr val="000000"/>
                        </a:solidFill>
                        <a:effectLst/>
                        <a:latin typeface="Calibri"/>
                      </a:endParaRPr>
                    </a:p>
                  </a:txBody>
                  <a:tcPr marL="5214" marR="5214" marT="521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600" b="0" i="0" u="none" strike="noStrike">
                        <a:solidFill>
                          <a:srgbClr val="000000"/>
                        </a:solidFill>
                        <a:effectLst/>
                        <a:latin typeface="Calibri"/>
                      </a:endParaRPr>
                    </a:p>
                  </a:txBody>
                  <a:tcPr marL="5214" marR="5214" marT="5215" marB="0" anchor="b">
                    <a:lnL>
                      <a:noFill/>
                    </a:lnL>
                    <a:lnR>
                      <a:noFill/>
                    </a:lnR>
                    <a:lnT>
                      <a:noFill/>
                    </a:lnT>
                    <a:lnB>
                      <a:noFill/>
                    </a:lnB>
                  </a:tcPr>
                </a:tc>
                <a:tc>
                  <a:txBody>
                    <a:bodyPr/>
                    <a:lstStyle/>
                    <a:p>
                      <a:pPr algn="l" fontAlgn="b"/>
                      <a:r>
                        <a:rPr lang="es-MX" sz="600" b="0" i="0" u="none" strike="noStrike">
                          <a:solidFill>
                            <a:srgbClr val="000000"/>
                          </a:solidFill>
                          <a:effectLst/>
                          <a:latin typeface="Calibri"/>
                        </a:rPr>
                        <a:t> </a:t>
                      </a:r>
                    </a:p>
                  </a:txBody>
                  <a:tcPr marL="5214" marR="5214" marT="521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s-MX" sz="600" b="0" i="0" u="none" strike="noStrike">
                        <a:solidFill>
                          <a:srgbClr val="000000"/>
                        </a:solidFill>
                        <a:effectLst/>
                        <a:latin typeface="Calibri"/>
                      </a:endParaRPr>
                    </a:p>
                  </a:txBody>
                  <a:tcPr marL="5214" marR="5214" marT="521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600" b="0" i="0" u="none" strike="noStrike">
                        <a:solidFill>
                          <a:srgbClr val="000000"/>
                        </a:solidFill>
                        <a:effectLst/>
                        <a:latin typeface="Calibri"/>
                      </a:endParaRPr>
                    </a:p>
                  </a:txBody>
                  <a:tcPr marL="5214" marR="5214" marT="5215" marB="0" anchor="b">
                    <a:lnL>
                      <a:noFill/>
                    </a:lnL>
                    <a:lnR>
                      <a:noFill/>
                    </a:lnR>
                    <a:lnT>
                      <a:noFill/>
                    </a:lnT>
                    <a:lnB>
                      <a:noFill/>
                    </a:lnB>
                  </a:tcPr>
                </a:tc>
                <a:tc>
                  <a:txBody>
                    <a:bodyPr/>
                    <a:lstStyle/>
                    <a:p>
                      <a:pPr algn="l" fontAlgn="b"/>
                      <a:r>
                        <a:rPr lang="es-MX" sz="600" b="0" i="0" u="none" strike="noStrike">
                          <a:solidFill>
                            <a:srgbClr val="000000"/>
                          </a:solidFill>
                          <a:effectLst/>
                          <a:latin typeface="Calibri"/>
                        </a:rPr>
                        <a:t> </a:t>
                      </a:r>
                    </a:p>
                  </a:txBody>
                  <a:tcPr marL="5214" marR="5214" marT="5215" marB="0" anchor="b">
                    <a:lnL>
                      <a:noFill/>
                    </a:lnL>
                    <a:lnR w="6350" cap="flat" cmpd="sng" algn="ctr">
                      <a:solidFill>
                        <a:srgbClr val="000000"/>
                      </a:solidFill>
                      <a:prstDash val="solid"/>
                      <a:round/>
                      <a:headEnd type="none" w="med" len="med"/>
                      <a:tailEnd type="none" w="med" len="med"/>
                    </a:lnR>
                    <a:lnT>
                      <a:noFill/>
                    </a:lnT>
                    <a:lnB>
                      <a:noFill/>
                    </a:lnB>
                  </a:tcPr>
                </a:tc>
              </a:tr>
              <a:tr h="124978">
                <a:tc>
                  <a:txBody>
                    <a:bodyPr/>
                    <a:lstStyle/>
                    <a:p>
                      <a:pPr algn="l" fontAlgn="b"/>
                      <a:r>
                        <a:rPr lang="es-MX" sz="600" b="0" i="0" u="none" strike="noStrike">
                          <a:solidFill>
                            <a:srgbClr val="000000"/>
                          </a:solidFill>
                          <a:effectLst/>
                          <a:latin typeface="Calibri"/>
                        </a:rPr>
                        <a:t> </a:t>
                      </a:r>
                    </a:p>
                  </a:txBody>
                  <a:tcPr marL="5214" marR="5214" marT="5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l" fontAlgn="b"/>
                      <a:endParaRPr lang="es-MX" sz="600" b="0" i="0" u="none" strike="noStrike">
                        <a:solidFill>
                          <a:srgbClr val="000000"/>
                        </a:solidFill>
                        <a:effectLst/>
                        <a:latin typeface="Calibri"/>
                      </a:endParaRPr>
                    </a:p>
                  </a:txBody>
                  <a:tcPr marL="5214" marR="5214" marT="521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600" b="0" i="0" u="none" strike="noStrike">
                        <a:solidFill>
                          <a:srgbClr val="000000"/>
                        </a:solidFill>
                        <a:effectLst/>
                        <a:latin typeface="Calibri"/>
                      </a:endParaRPr>
                    </a:p>
                  </a:txBody>
                  <a:tcPr marL="5214" marR="5214" marT="5215" marB="0" anchor="b">
                    <a:lnL>
                      <a:noFill/>
                    </a:lnL>
                    <a:lnR>
                      <a:noFill/>
                    </a:lnR>
                    <a:lnT>
                      <a:noFill/>
                    </a:lnT>
                    <a:lnB>
                      <a:noFill/>
                    </a:lnB>
                  </a:tcPr>
                </a:tc>
                <a:tc>
                  <a:txBody>
                    <a:bodyPr/>
                    <a:lstStyle/>
                    <a:p>
                      <a:pPr algn="l" fontAlgn="b"/>
                      <a:r>
                        <a:rPr lang="es-MX" sz="600" b="0" i="0" u="none" strike="noStrike">
                          <a:solidFill>
                            <a:srgbClr val="000000"/>
                          </a:solidFill>
                          <a:effectLst/>
                          <a:latin typeface="Calibri"/>
                        </a:rPr>
                        <a:t> </a:t>
                      </a:r>
                    </a:p>
                  </a:txBody>
                  <a:tcPr marL="5214" marR="5214" marT="521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s-MX" sz="600" b="0" i="0" u="none" strike="noStrike">
                        <a:solidFill>
                          <a:srgbClr val="000000"/>
                        </a:solidFill>
                        <a:effectLst/>
                        <a:latin typeface="Calibri"/>
                      </a:endParaRPr>
                    </a:p>
                  </a:txBody>
                  <a:tcPr marL="5214" marR="5214" marT="521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600" b="0" i="0" u="none" strike="noStrike">
                        <a:solidFill>
                          <a:srgbClr val="000000"/>
                        </a:solidFill>
                        <a:effectLst/>
                        <a:latin typeface="Calibri"/>
                      </a:endParaRPr>
                    </a:p>
                  </a:txBody>
                  <a:tcPr marL="5214" marR="5214" marT="5215" marB="0" anchor="b">
                    <a:lnL>
                      <a:noFill/>
                    </a:lnL>
                    <a:lnR>
                      <a:noFill/>
                    </a:lnR>
                    <a:lnT>
                      <a:noFill/>
                    </a:lnT>
                    <a:lnB>
                      <a:noFill/>
                    </a:lnB>
                  </a:tcPr>
                </a:tc>
                <a:tc>
                  <a:txBody>
                    <a:bodyPr/>
                    <a:lstStyle/>
                    <a:p>
                      <a:pPr algn="l" fontAlgn="b"/>
                      <a:r>
                        <a:rPr lang="es-MX" sz="600" b="0" i="0" u="none" strike="noStrike">
                          <a:solidFill>
                            <a:srgbClr val="000000"/>
                          </a:solidFill>
                          <a:effectLst/>
                          <a:latin typeface="Calibri"/>
                        </a:rPr>
                        <a:t> </a:t>
                      </a:r>
                    </a:p>
                  </a:txBody>
                  <a:tcPr marL="5214" marR="5214" marT="521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s-MX" sz="600" b="0" i="0" u="none" strike="noStrike">
                        <a:solidFill>
                          <a:srgbClr val="000000"/>
                        </a:solidFill>
                        <a:effectLst/>
                        <a:latin typeface="Calibri"/>
                      </a:endParaRPr>
                    </a:p>
                  </a:txBody>
                  <a:tcPr marL="5214" marR="5214" marT="521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600" b="0" i="0" u="none" strike="noStrike">
                        <a:solidFill>
                          <a:srgbClr val="000000"/>
                        </a:solidFill>
                        <a:effectLst/>
                        <a:latin typeface="Calibri"/>
                      </a:endParaRPr>
                    </a:p>
                  </a:txBody>
                  <a:tcPr marL="5214" marR="5214" marT="5215" marB="0" anchor="b">
                    <a:lnL>
                      <a:noFill/>
                    </a:lnL>
                    <a:lnR>
                      <a:noFill/>
                    </a:lnR>
                    <a:lnT>
                      <a:noFill/>
                    </a:lnT>
                    <a:lnB>
                      <a:noFill/>
                    </a:lnB>
                  </a:tcPr>
                </a:tc>
                <a:tc>
                  <a:txBody>
                    <a:bodyPr/>
                    <a:lstStyle/>
                    <a:p>
                      <a:pPr algn="l" fontAlgn="b"/>
                      <a:r>
                        <a:rPr lang="es-MX" sz="600" b="0" i="0" u="none" strike="noStrike">
                          <a:solidFill>
                            <a:srgbClr val="000000"/>
                          </a:solidFill>
                          <a:effectLst/>
                          <a:latin typeface="Calibri"/>
                        </a:rPr>
                        <a:t> </a:t>
                      </a:r>
                    </a:p>
                  </a:txBody>
                  <a:tcPr marL="5214" marR="5214" marT="5215" marB="0" anchor="b">
                    <a:lnL>
                      <a:noFill/>
                    </a:lnL>
                    <a:lnR w="6350" cap="flat" cmpd="sng" algn="ctr">
                      <a:solidFill>
                        <a:srgbClr val="000000"/>
                      </a:solidFill>
                      <a:prstDash val="solid"/>
                      <a:round/>
                      <a:headEnd type="none" w="med" len="med"/>
                      <a:tailEnd type="none" w="med" len="med"/>
                    </a:lnR>
                    <a:lnT>
                      <a:noFill/>
                    </a:lnT>
                    <a:lnB>
                      <a:noFill/>
                    </a:lnB>
                  </a:tcPr>
                </a:tc>
              </a:tr>
              <a:tr h="124978">
                <a:tc>
                  <a:txBody>
                    <a:bodyPr/>
                    <a:lstStyle/>
                    <a:p>
                      <a:pPr algn="l" fontAlgn="b"/>
                      <a:r>
                        <a:rPr lang="es-MX" sz="600" b="0" i="0" u="none" strike="noStrike">
                          <a:solidFill>
                            <a:srgbClr val="000000"/>
                          </a:solidFill>
                          <a:effectLst/>
                          <a:latin typeface="Calibri"/>
                        </a:rPr>
                        <a:t> </a:t>
                      </a:r>
                    </a:p>
                  </a:txBody>
                  <a:tcPr marL="5214" marR="5214" marT="5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l" fontAlgn="b"/>
                      <a:endParaRPr lang="es-MX" sz="600" b="0" i="0" u="none" strike="noStrike">
                        <a:solidFill>
                          <a:srgbClr val="000000"/>
                        </a:solidFill>
                        <a:effectLst/>
                        <a:latin typeface="Calibri"/>
                      </a:endParaRPr>
                    </a:p>
                  </a:txBody>
                  <a:tcPr marL="5214" marR="5214" marT="521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600" b="0" i="0" u="none" strike="noStrike">
                        <a:solidFill>
                          <a:srgbClr val="000000"/>
                        </a:solidFill>
                        <a:effectLst/>
                        <a:latin typeface="Calibri"/>
                      </a:endParaRPr>
                    </a:p>
                  </a:txBody>
                  <a:tcPr marL="5214" marR="5214" marT="5215" marB="0" anchor="b">
                    <a:lnL>
                      <a:noFill/>
                    </a:lnL>
                    <a:lnR>
                      <a:noFill/>
                    </a:lnR>
                    <a:lnT>
                      <a:noFill/>
                    </a:lnT>
                    <a:lnB>
                      <a:noFill/>
                    </a:lnB>
                  </a:tcPr>
                </a:tc>
                <a:tc>
                  <a:txBody>
                    <a:bodyPr/>
                    <a:lstStyle/>
                    <a:p>
                      <a:pPr algn="l" fontAlgn="b"/>
                      <a:r>
                        <a:rPr lang="es-MX" sz="600" b="0" i="0" u="none" strike="noStrike">
                          <a:solidFill>
                            <a:srgbClr val="000000"/>
                          </a:solidFill>
                          <a:effectLst/>
                          <a:latin typeface="Calibri"/>
                        </a:rPr>
                        <a:t> </a:t>
                      </a:r>
                    </a:p>
                  </a:txBody>
                  <a:tcPr marL="5214" marR="5214" marT="521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s-MX" sz="600" b="0" i="0" u="none" strike="noStrike">
                        <a:solidFill>
                          <a:srgbClr val="000000"/>
                        </a:solidFill>
                        <a:effectLst/>
                        <a:latin typeface="Calibri"/>
                      </a:endParaRPr>
                    </a:p>
                  </a:txBody>
                  <a:tcPr marL="5214" marR="5214" marT="521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600" b="0" i="0" u="none" strike="noStrike">
                        <a:solidFill>
                          <a:srgbClr val="000000"/>
                        </a:solidFill>
                        <a:effectLst/>
                        <a:latin typeface="Calibri"/>
                      </a:endParaRPr>
                    </a:p>
                  </a:txBody>
                  <a:tcPr marL="5214" marR="5214" marT="5215" marB="0" anchor="b">
                    <a:lnL>
                      <a:noFill/>
                    </a:lnL>
                    <a:lnR>
                      <a:noFill/>
                    </a:lnR>
                    <a:lnT>
                      <a:noFill/>
                    </a:lnT>
                    <a:lnB>
                      <a:noFill/>
                    </a:lnB>
                  </a:tcPr>
                </a:tc>
                <a:tc>
                  <a:txBody>
                    <a:bodyPr/>
                    <a:lstStyle/>
                    <a:p>
                      <a:pPr algn="l" fontAlgn="b"/>
                      <a:r>
                        <a:rPr lang="es-MX" sz="600" b="0" i="0" u="none" strike="noStrike">
                          <a:solidFill>
                            <a:srgbClr val="000000"/>
                          </a:solidFill>
                          <a:effectLst/>
                          <a:latin typeface="Calibri"/>
                        </a:rPr>
                        <a:t> </a:t>
                      </a:r>
                    </a:p>
                  </a:txBody>
                  <a:tcPr marL="5214" marR="5214" marT="521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s-MX" sz="600" b="0" i="0" u="none" strike="noStrike">
                        <a:solidFill>
                          <a:srgbClr val="000000"/>
                        </a:solidFill>
                        <a:effectLst/>
                        <a:latin typeface="Calibri"/>
                      </a:endParaRPr>
                    </a:p>
                  </a:txBody>
                  <a:tcPr marL="5214" marR="5214" marT="521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600" b="0" i="0" u="none" strike="noStrike" dirty="0">
                        <a:solidFill>
                          <a:srgbClr val="000000"/>
                        </a:solidFill>
                        <a:effectLst/>
                        <a:latin typeface="Calibri"/>
                      </a:endParaRPr>
                    </a:p>
                  </a:txBody>
                  <a:tcPr marL="5214" marR="5214" marT="5215" marB="0" anchor="b">
                    <a:lnL>
                      <a:noFill/>
                    </a:lnL>
                    <a:lnR>
                      <a:noFill/>
                    </a:lnR>
                    <a:lnT>
                      <a:noFill/>
                    </a:lnT>
                    <a:lnB>
                      <a:noFill/>
                    </a:lnB>
                  </a:tcPr>
                </a:tc>
                <a:tc>
                  <a:txBody>
                    <a:bodyPr/>
                    <a:lstStyle/>
                    <a:p>
                      <a:pPr algn="l" fontAlgn="b"/>
                      <a:r>
                        <a:rPr lang="es-MX" sz="600" b="0" i="0" u="none" strike="noStrike">
                          <a:solidFill>
                            <a:srgbClr val="000000"/>
                          </a:solidFill>
                          <a:effectLst/>
                          <a:latin typeface="Calibri"/>
                        </a:rPr>
                        <a:t> </a:t>
                      </a:r>
                    </a:p>
                  </a:txBody>
                  <a:tcPr marL="5214" marR="5214" marT="5215" marB="0" anchor="b">
                    <a:lnL>
                      <a:noFill/>
                    </a:lnL>
                    <a:lnR w="6350" cap="flat" cmpd="sng" algn="ctr">
                      <a:solidFill>
                        <a:srgbClr val="000000"/>
                      </a:solidFill>
                      <a:prstDash val="solid"/>
                      <a:round/>
                      <a:headEnd type="none" w="med" len="med"/>
                      <a:tailEnd type="none" w="med" len="med"/>
                    </a:lnR>
                    <a:lnT>
                      <a:noFill/>
                    </a:lnT>
                    <a:lnB>
                      <a:noFill/>
                    </a:lnB>
                  </a:tcPr>
                </a:tc>
              </a:tr>
              <a:tr h="124978">
                <a:tc>
                  <a:txBody>
                    <a:bodyPr/>
                    <a:lstStyle/>
                    <a:p>
                      <a:pPr algn="l" fontAlgn="b"/>
                      <a:r>
                        <a:rPr lang="es-MX" sz="600" b="0" i="0" u="none" strike="noStrike">
                          <a:solidFill>
                            <a:srgbClr val="000000"/>
                          </a:solidFill>
                          <a:effectLst/>
                          <a:latin typeface="Calibri"/>
                        </a:rPr>
                        <a:t> </a:t>
                      </a:r>
                    </a:p>
                  </a:txBody>
                  <a:tcPr marL="5214" marR="5214" marT="5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l" fontAlgn="b"/>
                      <a:endParaRPr lang="es-MX" sz="600" b="0" i="0" u="none" strike="noStrike">
                        <a:solidFill>
                          <a:srgbClr val="000000"/>
                        </a:solidFill>
                        <a:effectLst/>
                        <a:latin typeface="Calibri"/>
                      </a:endParaRPr>
                    </a:p>
                  </a:txBody>
                  <a:tcPr marL="5214" marR="5214" marT="521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600" b="0" i="0" u="none" strike="noStrike">
                        <a:solidFill>
                          <a:srgbClr val="000000"/>
                        </a:solidFill>
                        <a:effectLst/>
                        <a:latin typeface="Calibri"/>
                      </a:endParaRPr>
                    </a:p>
                  </a:txBody>
                  <a:tcPr marL="5214" marR="5214" marT="5215" marB="0" anchor="b">
                    <a:lnL>
                      <a:noFill/>
                    </a:lnL>
                    <a:lnR>
                      <a:noFill/>
                    </a:lnR>
                    <a:lnT>
                      <a:noFill/>
                    </a:lnT>
                    <a:lnB>
                      <a:noFill/>
                    </a:lnB>
                  </a:tcPr>
                </a:tc>
                <a:tc>
                  <a:txBody>
                    <a:bodyPr/>
                    <a:lstStyle/>
                    <a:p>
                      <a:pPr algn="l" fontAlgn="b"/>
                      <a:r>
                        <a:rPr lang="es-MX" sz="600" b="0" i="0" u="none" strike="noStrike">
                          <a:solidFill>
                            <a:srgbClr val="000000"/>
                          </a:solidFill>
                          <a:effectLst/>
                          <a:latin typeface="Calibri"/>
                        </a:rPr>
                        <a:t> </a:t>
                      </a:r>
                    </a:p>
                  </a:txBody>
                  <a:tcPr marL="5214" marR="5214" marT="521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s-MX" sz="600" b="0" i="0" u="none" strike="noStrike">
                        <a:solidFill>
                          <a:srgbClr val="000000"/>
                        </a:solidFill>
                        <a:effectLst/>
                        <a:latin typeface="Calibri"/>
                      </a:endParaRPr>
                    </a:p>
                  </a:txBody>
                  <a:tcPr marL="5214" marR="5214" marT="521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600" b="0" i="0" u="none" strike="noStrike">
                        <a:solidFill>
                          <a:srgbClr val="000000"/>
                        </a:solidFill>
                        <a:effectLst/>
                        <a:latin typeface="Calibri"/>
                      </a:endParaRPr>
                    </a:p>
                  </a:txBody>
                  <a:tcPr marL="5214" marR="5214" marT="5215" marB="0" anchor="b">
                    <a:lnL>
                      <a:noFill/>
                    </a:lnL>
                    <a:lnR>
                      <a:noFill/>
                    </a:lnR>
                    <a:lnT>
                      <a:noFill/>
                    </a:lnT>
                    <a:lnB>
                      <a:noFill/>
                    </a:lnB>
                  </a:tcPr>
                </a:tc>
                <a:tc>
                  <a:txBody>
                    <a:bodyPr/>
                    <a:lstStyle/>
                    <a:p>
                      <a:pPr algn="l" fontAlgn="b"/>
                      <a:r>
                        <a:rPr lang="es-MX" sz="600" b="0" i="0" u="none" strike="noStrike">
                          <a:solidFill>
                            <a:srgbClr val="000000"/>
                          </a:solidFill>
                          <a:effectLst/>
                          <a:latin typeface="Calibri"/>
                        </a:rPr>
                        <a:t> </a:t>
                      </a:r>
                    </a:p>
                  </a:txBody>
                  <a:tcPr marL="5214" marR="5214" marT="521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s-MX" sz="600" b="0" i="0" u="none" strike="noStrike" dirty="0">
                        <a:solidFill>
                          <a:srgbClr val="000000"/>
                        </a:solidFill>
                        <a:effectLst/>
                        <a:latin typeface="Calibri"/>
                      </a:endParaRPr>
                    </a:p>
                  </a:txBody>
                  <a:tcPr marL="5214" marR="5214" marT="521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600" b="0" i="0" u="none" strike="noStrike">
                        <a:solidFill>
                          <a:srgbClr val="000000"/>
                        </a:solidFill>
                        <a:effectLst/>
                        <a:latin typeface="Calibri"/>
                      </a:endParaRPr>
                    </a:p>
                  </a:txBody>
                  <a:tcPr marL="5214" marR="5214" marT="5215" marB="0" anchor="b">
                    <a:lnL>
                      <a:noFill/>
                    </a:lnL>
                    <a:lnR>
                      <a:noFill/>
                    </a:lnR>
                    <a:lnT>
                      <a:noFill/>
                    </a:lnT>
                    <a:lnB>
                      <a:noFill/>
                    </a:lnB>
                  </a:tcPr>
                </a:tc>
                <a:tc>
                  <a:txBody>
                    <a:bodyPr/>
                    <a:lstStyle/>
                    <a:p>
                      <a:pPr algn="l" fontAlgn="b"/>
                      <a:r>
                        <a:rPr lang="es-MX" sz="600" b="0" i="0" u="none" strike="noStrike">
                          <a:solidFill>
                            <a:srgbClr val="000000"/>
                          </a:solidFill>
                          <a:effectLst/>
                          <a:latin typeface="Calibri"/>
                        </a:rPr>
                        <a:t> </a:t>
                      </a:r>
                    </a:p>
                  </a:txBody>
                  <a:tcPr marL="5214" marR="5214" marT="5215" marB="0" anchor="b">
                    <a:lnL>
                      <a:noFill/>
                    </a:lnL>
                    <a:lnR w="6350" cap="flat" cmpd="sng" algn="ctr">
                      <a:solidFill>
                        <a:srgbClr val="000000"/>
                      </a:solidFill>
                      <a:prstDash val="solid"/>
                      <a:round/>
                      <a:headEnd type="none" w="med" len="med"/>
                      <a:tailEnd type="none" w="med" len="med"/>
                    </a:lnR>
                    <a:lnT>
                      <a:noFill/>
                    </a:lnT>
                    <a:lnB>
                      <a:noFill/>
                    </a:lnB>
                  </a:tcPr>
                </a:tc>
              </a:tr>
              <a:tr h="124978">
                <a:tc>
                  <a:txBody>
                    <a:bodyPr/>
                    <a:lstStyle/>
                    <a:p>
                      <a:pPr algn="l" fontAlgn="b"/>
                      <a:r>
                        <a:rPr lang="es-MX" sz="600" b="0" i="0" u="none" strike="noStrike">
                          <a:solidFill>
                            <a:srgbClr val="000000"/>
                          </a:solidFill>
                          <a:effectLst/>
                          <a:latin typeface="Calibri"/>
                        </a:rPr>
                        <a:t> </a:t>
                      </a:r>
                    </a:p>
                  </a:txBody>
                  <a:tcPr marL="5214" marR="5214" marT="5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l" fontAlgn="b"/>
                      <a:endParaRPr lang="es-MX" sz="600" b="0" i="0" u="none" strike="noStrike">
                        <a:solidFill>
                          <a:srgbClr val="000000"/>
                        </a:solidFill>
                        <a:effectLst/>
                        <a:latin typeface="Calibri"/>
                      </a:endParaRPr>
                    </a:p>
                  </a:txBody>
                  <a:tcPr marL="5214" marR="5214" marT="521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600" b="0" i="0" u="none" strike="noStrike">
                        <a:solidFill>
                          <a:srgbClr val="000000"/>
                        </a:solidFill>
                        <a:effectLst/>
                        <a:latin typeface="Calibri"/>
                      </a:endParaRPr>
                    </a:p>
                  </a:txBody>
                  <a:tcPr marL="5214" marR="5214" marT="5215" marB="0" anchor="b">
                    <a:lnL>
                      <a:noFill/>
                    </a:lnL>
                    <a:lnR>
                      <a:noFill/>
                    </a:lnR>
                    <a:lnT>
                      <a:noFill/>
                    </a:lnT>
                    <a:lnB>
                      <a:noFill/>
                    </a:lnB>
                  </a:tcPr>
                </a:tc>
                <a:tc>
                  <a:txBody>
                    <a:bodyPr/>
                    <a:lstStyle/>
                    <a:p>
                      <a:pPr algn="l" fontAlgn="b"/>
                      <a:r>
                        <a:rPr lang="es-MX" sz="600" b="0" i="0" u="none" strike="noStrike">
                          <a:solidFill>
                            <a:srgbClr val="000000"/>
                          </a:solidFill>
                          <a:effectLst/>
                          <a:latin typeface="Calibri"/>
                        </a:rPr>
                        <a:t> </a:t>
                      </a:r>
                    </a:p>
                  </a:txBody>
                  <a:tcPr marL="5214" marR="5214" marT="521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s-MX" sz="600" b="0" i="0" u="none" strike="noStrike">
                        <a:solidFill>
                          <a:srgbClr val="000000"/>
                        </a:solidFill>
                        <a:effectLst/>
                        <a:latin typeface="Calibri"/>
                      </a:endParaRPr>
                    </a:p>
                  </a:txBody>
                  <a:tcPr marL="5214" marR="5214" marT="521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600" b="0" i="0" u="none" strike="noStrike" dirty="0">
                        <a:solidFill>
                          <a:srgbClr val="000000"/>
                        </a:solidFill>
                        <a:effectLst/>
                        <a:latin typeface="Calibri"/>
                      </a:endParaRPr>
                    </a:p>
                  </a:txBody>
                  <a:tcPr marL="5214" marR="5214" marT="5215" marB="0" anchor="b">
                    <a:lnL>
                      <a:noFill/>
                    </a:lnL>
                    <a:lnR>
                      <a:noFill/>
                    </a:lnR>
                    <a:lnT>
                      <a:noFill/>
                    </a:lnT>
                    <a:lnB>
                      <a:noFill/>
                    </a:lnB>
                  </a:tcPr>
                </a:tc>
                <a:tc>
                  <a:txBody>
                    <a:bodyPr/>
                    <a:lstStyle/>
                    <a:p>
                      <a:pPr algn="l" fontAlgn="b"/>
                      <a:r>
                        <a:rPr lang="es-MX" sz="600" b="0" i="0" u="none" strike="noStrike">
                          <a:solidFill>
                            <a:srgbClr val="000000"/>
                          </a:solidFill>
                          <a:effectLst/>
                          <a:latin typeface="Calibri"/>
                        </a:rPr>
                        <a:t> </a:t>
                      </a:r>
                    </a:p>
                  </a:txBody>
                  <a:tcPr marL="5214" marR="5214" marT="521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s-MX" sz="600" b="0" i="0" u="none" strike="noStrike" dirty="0">
                        <a:solidFill>
                          <a:srgbClr val="000000"/>
                        </a:solidFill>
                        <a:effectLst/>
                        <a:latin typeface="Calibri"/>
                      </a:endParaRPr>
                    </a:p>
                  </a:txBody>
                  <a:tcPr marL="5214" marR="5214" marT="521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600" b="0" i="0" u="none" strike="noStrike">
                        <a:solidFill>
                          <a:srgbClr val="000000"/>
                        </a:solidFill>
                        <a:effectLst/>
                        <a:latin typeface="Calibri"/>
                      </a:endParaRPr>
                    </a:p>
                  </a:txBody>
                  <a:tcPr marL="5214" marR="5214" marT="5215" marB="0" anchor="b">
                    <a:lnL>
                      <a:noFill/>
                    </a:lnL>
                    <a:lnR>
                      <a:noFill/>
                    </a:lnR>
                    <a:lnT>
                      <a:noFill/>
                    </a:lnT>
                    <a:lnB>
                      <a:noFill/>
                    </a:lnB>
                  </a:tcPr>
                </a:tc>
                <a:tc>
                  <a:txBody>
                    <a:bodyPr/>
                    <a:lstStyle/>
                    <a:p>
                      <a:pPr algn="l" fontAlgn="b"/>
                      <a:r>
                        <a:rPr lang="es-MX" sz="600" b="0" i="0" u="none" strike="noStrike">
                          <a:solidFill>
                            <a:srgbClr val="000000"/>
                          </a:solidFill>
                          <a:effectLst/>
                          <a:latin typeface="Calibri"/>
                        </a:rPr>
                        <a:t> </a:t>
                      </a:r>
                    </a:p>
                  </a:txBody>
                  <a:tcPr marL="5214" marR="5214" marT="5215" marB="0" anchor="b">
                    <a:lnL>
                      <a:noFill/>
                    </a:lnL>
                    <a:lnR w="6350" cap="flat" cmpd="sng" algn="ctr">
                      <a:solidFill>
                        <a:srgbClr val="000000"/>
                      </a:solidFill>
                      <a:prstDash val="solid"/>
                      <a:round/>
                      <a:headEnd type="none" w="med" len="med"/>
                      <a:tailEnd type="none" w="med" len="med"/>
                    </a:lnR>
                    <a:lnT>
                      <a:noFill/>
                    </a:lnT>
                    <a:lnB>
                      <a:noFill/>
                    </a:lnB>
                  </a:tcPr>
                </a:tc>
              </a:tr>
              <a:tr h="124978">
                <a:tc>
                  <a:txBody>
                    <a:bodyPr/>
                    <a:lstStyle/>
                    <a:p>
                      <a:pPr algn="l" fontAlgn="b"/>
                      <a:r>
                        <a:rPr lang="es-MX" sz="600" b="0" i="0" u="none" strike="noStrike">
                          <a:solidFill>
                            <a:srgbClr val="000000"/>
                          </a:solidFill>
                          <a:effectLst/>
                          <a:latin typeface="Calibri"/>
                        </a:rPr>
                        <a:t> </a:t>
                      </a:r>
                    </a:p>
                  </a:txBody>
                  <a:tcPr marL="5214" marR="5214" marT="5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l" fontAlgn="b"/>
                      <a:endParaRPr lang="es-MX" sz="600" b="0" i="0" u="none" strike="noStrike">
                        <a:solidFill>
                          <a:srgbClr val="000000"/>
                        </a:solidFill>
                        <a:effectLst/>
                        <a:latin typeface="Calibri"/>
                      </a:endParaRPr>
                    </a:p>
                  </a:txBody>
                  <a:tcPr marL="5214" marR="5214" marT="521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600" b="0" i="0" u="none" strike="noStrike">
                        <a:solidFill>
                          <a:srgbClr val="000000"/>
                        </a:solidFill>
                        <a:effectLst/>
                        <a:latin typeface="Calibri"/>
                      </a:endParaRPr>
                    </a:p>
                  </a:txBody>
                  <a:tcPr marL="5214" marR="5214" marT="5215" marB="0" anchor="b">
                    <a:lnL>
                      <a:noFill/>
                    </a:lnL>
                    <a:lnR>
                      <a:noFill/>
                    </a:lnR>
                    <a:lnT>
                      <a:noFill/>
                    </a:lnT>
                    <a:lnB>
                      <a:noFill/>
                    </a:lnB>
                  </a:tcPr>
                </a:tc>
                <a:tc>
                  <a:txBody>
                    <a:bodyPr/>
                    <a:lstStyle/>
                    <a:p>
                      <a:pPr algn="l" fontAlgn="b"/>
                      <a:r>
                        <a:rPr lang="es-MX" sz="600" b="0" i="0" u="none" strike="noStrike">
                          <a:solidFill>
                            <a:srgbClr val="000000"/>
                          </a:solidFill>
                          <a:effectLst/>
                          <a:latin typeface="Calibri"/>
                        </a:rPr>
                        <a:t> </a:t>
                      </a:r>
                    </a:p>
                  </a:txBody>
                  <a:tcPr marL="5214" marR="5214" marT="521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s-MX" sz="600" b="0" i="0" u="none" strike="noStrike">
                        <a:solidFill>
                          <a:srgbClr val="000000"/>
                        </a:solidFill>
                        <a:effectLst/>
                        <a:latin typeface="Calibri"/>
                      </a:endParaRPr>
                    </a:p>
                  </a:txBody>
                  <a:tcPr marL="5214" marR="5214" marT="521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600" b="0" i="0" u="none" strike="noStrike">
                        <a:solidFill>
                          <a:srgbClr val="000000"/>
                        </a:solidFill>
                        <a:effectLst/>
                        <a:latin typeface="Calibri"/>
                      </a:endParaRPr>
                    </a:p>
                  </a:txBody>
                  <a:tcPr marL="5214" marR="5214" marT="5215" marB="0" anchor="b">
                    <a:lnL>
                      <a:noFill/>
                    </a:lnL>
                    <a:lnR>
                      <a:noFill/>
                    </a:lnR>
                    <a:lnT>
                      <a:noFill/>
                    </a:lnT>
                    <a:lnB>
                      <a:noFill/>
                    </a:lnB>
                  </a:tcPr>
                </a:tc>
                <a:tc>
                  <a:txBody>
                    <a:bodyPr/>
                    <a:lstStyle/>
                    <a:p>
                      <a:pPr algn="l" fontAlgn="b"/>
                      <a:r>
                        <a:rPr lang="es-MX" sz="600" b="0" i="0" u="none" strike="noStrike">
                          <a:solidFill>
                            <a:srgbClr val="000000"/>
                          </a:solidFill>
                          <a:effectLst/>
                          <a:latin typeface="Calibri"/>
                        </a:rPr>
                        <a:t> </a:t>
                      </a:r>
                    </a:p>
                  </a:txBody>
                  <a:tcPr marL="5214" marR="5214" marT="521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s-MX" sz="600" b="0" i="0" u="none" strike="noStrike">
                        <a:solidFill>
                          <a:srgbClr val="000000"/>
                        </a:solidFill>
                        <a:effectLst/>
                        <a:latin typeface="Calibri"/>
                      </a:endParaRPr>
                    </a:p>
                  </a:txBody>
                  <a:tcPr marL="5214" marR="5214" marT="521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600" b="0" i="0" u="none" strike="noStrike">
                        <a:solidFill>
                          <a:srgbClr val="000000"/>
                        </a:solidFill>
                        <a:effectLst/>
                        <a:latin typeface="Calibri"/>
                      </a:endParaRPr>
                    </a:p>
                  </a:txBody>
                  <a:tcPr marL="5214" marR="5214" marT="5215" marB="0" anchor="b">
                    <a:lnL>
                      <a:noFill/>
                    </a:lnL>
                    <a:lnR>
                      <a:noFill/>
                    </a:lnR>
                    <a:lnT>
                      <a:noFill/>
                    </a:lnT>
                    <a:lnB>
                      <a:noFill/>
                    </a:lnB>
                  </a:tcPr>
                </a:tc>
                <a:tc>
                  <a:txBody>
                    <a:bodyPr/>
                    <a:lstStyle/>
                    <a:p>
                      <a:pPr algn="l" fontAlgn="b"/>
                      <a:r>
                        <a:rPr lang="es-MX" sz="600" b="0" i="0" u="none" strike="noStrike">
                          <a:solidFill>
                            <a:srgbClr val="000000"/>
                          </a:solidFill>
                          <a:effectLst/>
                          <a:latin typeface="Calibri"/>
                        </a:rPr>
                        <a:t> </a:t>
                      </a:r>
                    </a:p>
                  </a:txBody>
                  <a:tcPr marL="5214" marR="5214" marT="5215" marB="0" anchor="b">
                    <a:lnL>
                      <a:noFill/>
                    </a:lnL>
                    <a:lnR w="6350" cap="flat" cmpd="sng" algn="ctr">
                      <a:solidFill>
                        <a:srgbClr val="000000"/>
                      </a:solidFill>
                      <a:prstDash val="solid"/>
                      <a:round/>
                      <a:headEnd type="none" w="med" len="med"/>
                      <a:tailEnd type="none" w="med" len="med"/>
                    </a:lnR>
                    <a:lnT>
                      <a:noFill/>
                    </a:lnT>
                    <a:lnB>
                      <a:noFill/>
                    </a:lnB>
                  </a:tcPr>
                </a:tc>
              </a:tr>
              <a:tr h="124978">
                <a:tc>
                  <a:txBody>
                    <a:bodyPr/>
                    <a:lstStyle/>
                    <a:p>
                      <a:pPr algn="l" fontAlgn="b"/>
                      <a:r>
                        <a:rPr lang="es-MX" sz="600" b="0" i="0" u="none" strike="noStrike">
                          <a:solidFill>
                            <a:srgbClr val="000000"/>
                          </a:solidFill>
                          <a:effectLst/>
                          <a:latin typeface="Calibri"/>
                        </a:rPr>
                        <a:t> </a:t>
                      </a:r>
                    </a:p>
                  </a:txBody>
                  <a:tcPr marL="5214" marR="5214" marT="5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l" fontAlgn="b"/>
                      <a:endParaRPr lang="es-MX" sz="600" b="0" i="0" u="none" strike="noStrike">
                        <a:solidFill>
                          <a:srgbClr val="000000"/>
                        </a:solidFill>
                        <a:effectLst/>
                        <a:latin typeface="Calibri"/>
                      </a:endParaRPr>
                    </a:p>
                  </a:txBody>
                  <a:tcPr marL="5214" marR="5214" marT="521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600" b="0" i="0" u="none" strike="noStrike">
                        <a:solidFill>
                          <a:srgbClr val="000000"/>
                        </a:solidFill>
                        <a:effectLst/>
                        <a:latin typeface="Calibri"/>
                      </a:endParaRPr>
                    </a:p>
                  </a:txBody>
                  <a:tcPr marL="5214" marR="5214" marT="5215" marB="0" anchor="b">
                    <a:lnL>
                      <a:noFill/>
                    </a:lnL>
                    <a:lnR>
                      <a:noFill/>
                    </a:lnR>
                    <a:lnT>
                      <a:noFill/>
                    </a:lnT>
                    <a:lnB>
                      <a:noFill/>
                    </a:lnB>
                  </a:tcPr>
                </a:tc>
                <a:tc>
                  <a:txBody>
                    <a:bodyPr/>
                    <a:lstStyle/>
                    <a:p>
                      <a:pPr algn="l" fontAlgn="b"/>
                      <a:r>
                        <a:rPr lang="es-MX" sz="600" b="0" i="0" u="none" strike="noStrike">
                          <a:solidFill>
                            <a:srgbClr val="000000"/>
                          </a:solidFill>
                          <a:effectLst/>
                          <a:latin typeface="Calibri"/>
                        </a:rPr>
                        <a:t> </a:t>
                      </a:r>
                    </a:p>
                  </a:txBody>
                  <a:tcPr marL="5214" marR="5214" marT="521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s-MX" sz="600" b="0" i="0" u="none" strike="noStrike">
                        <a:solidFill>
                          <a:srgbClr val="000000"/>
                        </a:solidFill>
                        <a:effectLst/>
                        <a:latin typeface="Calibri"/>
                      </a:endParaRPr>
                    </a:p>
                  </a:txBody>
                  <a:tcPr marL="5214" marR="5214" marT="521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600" b="0" i="0" u="none" strike="noStrike">
                        <a:solidFill>
                          <a:srgbClr val="000000"/>
                        </a:solidFill>
                        <a:effectLst/>
                        <a:latin typeface="Calibri"/>
                      </a:endParaRPr>
                    </a:p>
                  </a:txBody>
                  <a:tcPr marL="5214" marR="5214" marT="5215" marB="0" anchor="b">
                    <a:lnL>
                      <a:noFill/>
                    </a:lnL>
                    <a:lnR>
                      <a:noFill/>
                    </a:lnR>
                    <a:lnT>
                      <a:noFill/>
                    </a:lnT>
                    <a:lnB>
                      <a:noFill/>
                    </a:lnB>
                  </a:tcPr>
                </a:tc>
                <a:tc>
                  <a:txBody>
                    <a:bodyPr/>
                    <a:lstStyle/>
                    <a:p>
                      <a:pPr algn="l" fontAlgn="b"/>
                      <a:r>
                        <a:rPr lang="es-MX" sz="600" b="0" i="0" u="none" strike="noStrike">
                          <a:solidFill>
                            <a:srgbClr val="000000"/>
                          </a:solidFill>
                          <a:effectLst/>
                          <a:latin typeface="Calibri"/>
                        </a:rPr>
                        <a:t> </a:t>
                      </a:r>
                    </a:p>
                  </a:txBody>
                  <a:tcPr marL="5214" marR="5214" marT="521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s-MX" sz="600" b="0" i="0" u="none" strike="noStrike">
                        <a:solidFill>
                          <a:srgbClr val="000000"/>
                        </a:solidFill>
                        <a:effectLst/>
                        <a:latin typeface="Calibri"/>
                      </a:endParaRPr>
                    </a:p>
                  </a:txBody>
                  <a:tcPr marL="5214" marR="5214" marT="521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600" b="0" i="0" u="none" strike="noStrike">
                        <a:solidFill>
                          <a:srgbClr val="000000"/>
                        </a:solidFill>
                        <a:effectLst/>
                        <a:latin typeface="Calibri"/>
                      </a:endParaRPr>
                    </a:p>
                  </a:txBody>
                  <a:tcPr marL="5214" marR="5214" marT="5215" marB="0" anchor="b">
                    <a:lnL>
                      <a:noFill/>
                    </a:lnL>
                    <a:lnR>
                      <a:noFill/>
                    </a:lnR>
                    <a:lnT>
                      <a:noFill/>
                    </a:lnT>
                    <a:lnB>
                      <a:noFill/>
                    </a:lnB>
                  </a:tcPr>
                </a:tc>
                <a:tc>
                  <a:txBody>
                    <a:bodyPr/>
                    <a:lstStyle/>
                    <a:p>
                      <a:pPr algn="l" fontAlgn="b"/>
                      <a:r>
                        <a:rPr lang="es-MX" sz="600" b="0" i="0" u="none" strike="noStrike">
                          <a:solidFill>
                            <a:srgbClr val="000000"/>
                          </a:solidFill>
                          <a:effectLst/>
                          <a:latin typeface="Calibri"/>
                        </a:rPr>
                        <a:t> </a:t>
                      </a:r>
                    </a:p>
                  </a:txBody>
                  <a:tcPr marL="5214" marR="5214" marT="5215" marB="0" anchor="b">
                    <a:lnL>
                      <a:noFill/>
                    </a:lnL>
                    <a:lnR w="6350" cap="flat" cmpd="sng" algn="ctr">
                      <a:solidFill>
                        <a:srgbClr val="000000"/>
                      </a:solidFill>
                      <a:prstDash val="solid"/>
                      <a:round/>
                      <a:headEnd type="none" w="med" len="med"/>
                      <a:tailEnd type="none" w="med" len="med"/>
                    </a:lnR>
                    <a:lnT>
                      <a:noFill/>
                    </a:lnT>
                    <a:lnB>
                      <a:noFill/>
                    </a:lnB>
                  </a:tcPr>
                </a:tc>
              </a:tr>
              <a:tr h="124978">
                <a:tc>
                  <a:txBody>
                    <a:bodyPr/>
                    <a:lstStyle/>
                    <a:p>
                      <a:pPr algn="l" fontAlgn="b"/>
                      <a:r>
                        <a:rPr lang="es-MX" sz="600" b="0" i="0" u="none" strike="noStrike">
                          <a:solidFill>
                            <a:srgbClr val="000000"/>
                          </a:solidFill>
                          <a:effectLst/>
                          <a:latin typeface="Calibri"/>
                        </a:rPr>
                        <a:t> </a:t>
                      </a:r>
                    </a:p>
                  </a:txBody>
                  <a:tcPr marL="5214" marR="5214" marT="5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l" fontAlgn="b"/>
                      <a:endParaRPr lang="es-MX" sz="600" b="0" i="0" u="none" strike="noStrike">
                        <a:solidFill>
                          <a:srgbClr val="000000"/>
                        </a:solidFill>
                        <a:effectLst/>
                        <a:latin typeface="Calibri"/>
                      </a:endParaRPr>
                    </a:p>
                  </a:txBody>
                  <a:tcPr marL="5214" marR="5214" marT="521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600" b="0" i="0" u="none" strike="noStrike">
                        <a:solidFill>
                          <a:srgbClr val="000000"/>
                        </a:solidFill>
                        <a:effectLst/>
                        <a:latin typeface="Calibri"/>
                      </a:endParaRPr>
                    </a:p>
                  </a:txBody>
                  <a:tcPr marL="5214" marR="5214" marT="5215" marB="0" anchor="b">
                    <a:lnL>
                      <a:noFill/>
                    </a:lnL>
                    <a:lnR>
                      <a:noFill/>
                    </a:lnR>
                    <a:lnT>
                      <a:noFill/>
                    </a:lnT>
                    <a:lnB>
                      <a:noFill/>
                    </a:lnB>
                  </a:tcPr>
                </a:tc>
                <a:tc>
                  <a:txBody>
                    <a:bodyPr/>
                    <a:lstStyle/>
                    <a:p>
                      <a:pPr algn="l" fontAlgn="b"/>
                      <a:r>
                        <a:rPr lang="es-MX" sz="600" b="0" i="0" u="none" strike="noStrike">
                          <a:solidFill>
                            <a:srgbClr val="000000"/>
                          </a:solidFill>
                          <a:effectLst/>
                          <a:latin typeface="Calibri"/>
                        </a:rPr>
                        <a:t> </a:t>
                      </a:r>
                    </a:p>
                  </a:txBody>
                  <a:tcPr marL="5214" marR="5214" marT="521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s-MX" sz="600" b="0" i="0" u="none" strike="noStrike">
                        <a:solidFill>
                          <a:srgbClr val="000000"/>
                        </a:solidFill>
                        <a:effectLst/>
                        <a:latin typeface="Calibri"/>
                      </a:endParaRPr>
                    </a:p>
                  </a:txBody>
                  <a:tcPr marL="5214" marR="5214" marT="521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600" b="0" i="0" u="none" strike="noStrike">
                        <a:solidFill>
                          <a:srgbClr val="000000"/>
                        </a:solidFill>
                        <a:effectLst/>
                        <a:latin typeface="Calibri"/>
                      </a:endParaRPr>
                    </a:p>
                  </a:txBody>
                  <a:tcPr marL="5214" marR="5214" marT="5215" marB="0" anchor="b">
                    <a:lnL>
                      <a:noFill/>
                    </a:lnL>
                    <a:lnR>
                      <a:noFill/>
                    </a:lnR>
                    <a:lnT>
                      <a:noFill/>
                    </a:lnT>
                    <a:lnB>
                      <a:noFill/>
                    </a:lnB>
                  </a:tcPr>
                </a:tc>
                <a:tc>
                  <a:txBody>
                    <a:bodyPr/>
                    <a:lstStyle/>
                    <a:p>
                      <a:pPr algn="l" fontAlgn="b"/>
                      <a:r>
                        <a:rPr lang="es-MX" sz="600" b="0" i="0" u="none" strike="noStrike">
                          <a:solidFill>
                            <a:srgbClr val="000000"/>
                          </a:solidFill>
                          <a:effectLst/>
                          <a:latin typeface="Calibri"/>
                        </a:rPr>
                        <a:t> </a:t>
                      </a:r>
                    </a:p>
                  </a:txBody>
                  <a:tcPr marL="5214" marR="5214" marT="521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s-MX" sz="600" b="0" i="0" u="none" strike="noStrike">
                        <a:solidFill>
                          <a:srgbClr val="000000"/>
                        </a:solidFill>
                        <a:effectLst/>
                        <a:latin typeface="Calibri"/>
                      </a:endParaRPr>
                    </a:p>
                  </a:txBody>
                  <a:tcPr marL="5214" marR="5214" marT="521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600" b="0" i="0" u="none" strike="noStrike">
                        <a:solidFill>
                          <a:srgbClr val="000000"/>
                        </a:solidFill>
                        <a:effectLst/>
                        <a:latin typeface="Calibri"/>
                      </a:endParaRPr>
                    </a:p>
                  </a:txBody>
                  <a:tcPr marL="5214" marR="5214" marT="5215" marB="0" anchor="b">
                    <a:lnL>
                      <a:noFill/>
                    </a:lnL>
                    <a:lnR>
                      <a:noFill/>
                    </a:lnR>
                    <a:lnT>
                      <a:noFill/>
                    </a:lnT>
                    <a:lnB>
                      <a:noFill/>
                    </a:lnB>
                  </a:tcPr>
                </a:tc>
                <a:tc>
                  <a:txBody>
                    <a:bodyPr/>
                    <a:lstStyle/>
                    <a:p>
                      <a:pPr algn="l" fontAlgn="b"/>
                      <a:r>
                        <a:rPr lang="es-MX" sz="600" b="0" i="0" u="none" strike="noStrike">
                          <a:solidFill>
                            <a:srgbClr val="000000"/>
                          </a:solidFill>
                          <a:effectLst/>
                          <a:latin typeface="Calibri"/>
                        </a:rPr>
                        <a:t> </a:t>
                      </a:r>
                    </a:p>
                  </a:txBody>
                  <a:tcPr marL="5214" marR="5214" marT="5215" marB="0" anchor="b">
                    <a:lnL>
                      <a:noFill/>
                    </a:lnL>
                    <a:lnR w="6350" cap="flat" cmpd="sng" algn="ctr">
                      <a:solidFill>
                        <a:srgbClr val="000000"/>
                      </a:solidFill>
                      <a:prstDash val="solid"/>
                      <a:round/>
                      <a:headEnd type="none" w="med" len="med"/>
                      <a:tailEnd type="none" w="med" len="med"/>
                    </a:lnR>
                    <a:lnT>
                      <a:noFill/>
                    </a:lnT>
                    <a:lnB>
                      <a:noFill/>
                    </a:lnB>
                  </a:tcPr>
                </a:tc>
              </a:tr>
              <a:tr h="124978">
                <a:tc>
                  <a:txBody>
                    <a:bodyPr/>
                    <a:lstStyle/>
                    <a:p>
                      <a:pPr algn="l" fontAlgn="b"/>
                      <a:r>
                        <a:rPr lang="es-MX" sz="600" b="0" i="0" u="none" strike="noStrike">
                          <a:solidFill>
                            <a:srgbClr val="000000"/>
                          </a:solidFill>
                          <a:effectLst/>
                          <a:latin typeface="Calibri"/>
                        </a:rPr>
                        <a:t> </a:t>
                      </a:r>
                    </a:p>
                  </a:txBody>
                  <a:tcPr marL="5214" marR="5214" marT="5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l" fontAlgn="b"/>
                      <a:endParaRPr lang="es-MX" sz="600" b="0" i="0" u="none" strike="noStrike">
                        <a:solidFill>
                          <a:srgbClr val="000000"/>
                        </a:solidFill>
                        <a:effectLst/>
                        <a:latin typeface="Calibri"/>
                      </a:endParaRPr>
                    </a:p>
                  </a:txBody>
                  <a:tcPr marL="5214" marR="5214" marT="521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600" b="0" i="0" u="none" strike="noStrike">
                        <a:solidFill>
                          <a:srgbClr val="000000"/>
                        </a:solidFill>
                        <a:effectLst/>
                        <a:latin typeface="Calibri"/>
                      </a:endParaRPr>
                    </a:p>
                  </a:txBody>
                  <a:tcPr marL="5214" marR="5214" marT="5215" marB="0" anchor="b">
                    <a:lnL>
                      <a:noFill/>
                    </a:lnL>
                    <a:lnR>
                      <a:noFill/>
                    </a:lnR>
                    <a:lnT>
                      <a:noFill/>
                    </a:lnT>
                    <a:lnB>
                      <a:noFill/>
                    </a:lnB>
                  </a:tcPr>
                </a:tc>
                <a:tc>
                  <a:txBody>
                    <a:bodyPr/>
                    <a:lstStyle/>
                    <a:p>
                      <a:pPr algn="l" fontAlgn="b"/>
                      <a:r>
                        <a:rPr lang="es-MX" sz="600" b="0" i="0" u="none" strike="noStrike">
                          <a:solidFill>
                            <a:srgbClr val="000000"/>
                          </a:solidFill>
                          <a:effectLst/>
                          <a:latin typeface="Calibri"/>
                        </a:rPr>
                        <a:t> </a:t>
                      </a:r>
                    </a:p>
                  </a:txBody>
                  <a:tcPr marL="5214" marR="5214" marT="521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s-MX" sz="600" b="0" i="0" u="none" strike="noStrike">
                        <a:solidFill>
                          <a:srgbClr val="000000"/>
                        </a:solidFill>
                        <a:effectLst/>
                        <a:latin typeface="Calibri"/>
                      </a:endParaRPr>
                    </a:p>
                  </a:txBody>
                  <a:tcPr marL="5214" marR="5214" marT="521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600" b="0" i="0" u="none" strike="noStrike">
                        <a:solidFill>
                          <a:srgbClr val="000000"/>
                        </a:solidFill>
                        <a:effectLst/>
                        <a:latin typeface="Calibri"/>
                      </a:endParaRPr>
                    </a:p>
                  </a:txBody>
                  <a:tcPr marL="5214" marR="5214" marT="5215" marB="0" anchor="b">
                    <a:lnL>
                      <a:noFill/>
                    </a:lnL>
                    <a:lnR>
                      <a:noFill/>
                    </a:lnR>
                    <a:lnT>
                      <a:noFill/>
                    </a:lnT>
                    <a:lnB>
                      <a:noFill/>
                    </a:lnB>
                  </a:tcPr>
                </a:tc>
                <a:tc>
                  <a:txBody>
                    <a:bodyPr/>
                    <a:lstStyle/>
                    <a:p>
                      <a:pPr algn="l" fontAlgn="b"/>
                      <a:r>
                        <a:rPr lang="es-MX" sz="600" b="0" i="0" u="none" strike="noStrike">
                          <a:solidFill>
                            <a:srgbClr val="000000"/>
                          </a:solidFill>
                          <a:effectLst/>
                          <a:latin typeface="Calibri"/>
                        </a:rPr>
                        <a:t> </a:t>
                      </a:r>
                    </a:p>
                  </a:txBody>
                  <a:tcPr marL="5214" marR="5214" marT="521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s-MX" sz="600" b="0" i="0" u="none" strike="noStrike">
                        <a:solidFill>
                          <a:srgbClr val="000000"/>
                        </a:solidFill>
                        <a:effectLst/>
                        <a:latin typeface="Calibri"/>
                      </a:endParaRPr>
                    </a:p>
                  </a:txBody>
                  <a:tcPr marL="5214" marR="5214" marT="521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600" b="0" i="0" u="none" strike="noStrike">
                        <a:solidFill>
                          <a:srgbClr val="000000"/>
                        </a:solidFill>
                        <a:effectLst/>
                        <a:latin typeface="Calibri"/>
                      </a:endParaRPr>
                    </a:p>
                  </a:txBody>
                  <a:tcPr marL="5214" marR="5214" marT="5215" marB="0" anchor="b">
                    <a:lnL>
                      <a:noFill/>
                    </a:lnL>
                    <a:lnR>
                      <a:noFill/>
                    </a:lnR>
                    <a:lnT>
                      <a:noFill/>
                    </a:lnT>
                    <a:lnB>
                      <a:noFill/>
                    </a:lnB>
                  </a:tcPr>
                </a:tc>
                <a:tc>
                  <a:txBody>
                    <a:bodyPr/>
                    <a:lstStyle/>
                    <a:p>
                      <a:pPr algn="l" fontAlgn="b"/>
                      <a:r>
                        <a:rPr lang="es-MX" sz="600" b="0" i="0" u="none" strike="noStrike">
                          <a:solidFill>
                            <a:srgbClr val="000000"/>
                          </a:solidFill>
                          <a:effectLst/>
                          <a:latin typeface="Calibri"/>
                        </a:rPr>
                        <a:t> </a:t>
                      </a:r>
                    </a:p>
                  </a:txBody>
                  <a:tcPr marL="5214" marR="5214" marT="5215" marB="0" anchor="b">
                    <a:lnL>
                      <a:noFill/>
                    </a:lnL>
                    <a:lnR w="6350" cap="flat" cmpd="sng" algn="ctr">
                      <a:solidFill>
                        <a:srgbClr val="000000"/>
                      </a:solidFill>
                      <a:prstDash val="solid"/>
                      <a:round/>
                      <a:headEnd type="none" w="med" len="med"/>
                      <a:tailEnd type="none" w="med" len="med"/>
                    </a:lnR>
                    <a:lnT>
                      <a:noFill/>
                    </a:lnT>
                    <a:lnB>
                      <a:noFill/>
                    </a:lnB>
                  </a:tcPr>
                </a:tc>
              </a:tr>
              <a:tr h="124978">
                <a:tc>
                  <a:txBody>
                    <a:bodyPr/>
                    <a:lstStyle/>
                    <a:p>
                      <a:pPr algn="l" fontAlgn="b"/>
                      <a:r>
                        <a:rPr lang="es-MX" sz="600" b="0" i="0" u="none" strike="noStrike">
                          <a:solidFill>
                            <a:srgbClr val="000000"/>
                          </a:solidFill>
                          <a:effectLst/>
                          <a:latin typeface="Calibri"/>
                        </a:rPr>
                        <a:t> </a:t>
                      </a:r>
                    </a:p>
                  </a:txBody>
                  <a:tcPr marL="5214" marR="5214" marT="5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l" fontAlgn="b"/>
                      <a:endParaRPr lang="es-MX" sz="600" b="0" i="0" u="none" strike="noStrike">
                        <a:solidFill>
                          <a:srgbClr val="000000"/>
                        </a:solidFill>
                        <a:effectLst/>
                        <a:latin typeface="Calibri"/>
                      </a:endParaRPr>
                    </a:p>
                  </a:txBody>
                  <a:tcPr marL="5214" marR="5214" marT="521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600" b="0" i="0" u="none" strike="noStrike">
                        <a:solidFill>
                          <a:srgbClr val="000000"/>
                        </a:solidFill>
                        <a:effectLst/>
                        <a:latin typeface="Calibri"/>
                      </a:endParaRPr>
                    </a:p>
                  </a:txBody>
                  <a:tcPr marL="5214" marR="5214" marT="5215" marB="0" anchor="b">
                    <a:lnL>
                      <a:noFill/>
                    </a:lnL>
                    <a:lnR>
                      <a:noFill/>
                    </a:lnR>
                    <a:lnT>
                      <a:noFill/>
                    </a:lnT>
                    <a:lnB>
                      <a:noFill/>
                    </a:lnB>
                  </a:tcPr>
                </a:tc>
                <a:tc>
                  <a:txBody>
                    <a:bodyPr/>
                    <a:lstStyle/>
                    <a:p>
                      <a:pPr algn="l" fontAlgn="b"/>
                      <a:r>
                        <a:rPr lang="es-MX" sz="600" b="0" i="0" u="none" strike="noStrike">
                          <a:solidFill>
                            <a:srgbClr val="000000"/>
                          </a:solidFill>
                          <a:effectLst/>
                          <a:latin typeface="Calibri"/>
                        </a:rPr>
                        <a:t> </a:t>
                      </a:r>
                    </a:p>
                  </a:txBody>
                  <a:tcPr marL="5214" marR="5214" marT="521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s-MX" sz="600" b="0" i="0" u="none" strike="noStrike">
                        <a:solidFill>
                          <a:srgbClr val="000000"/>
                        </a:solidFill>
                        <a:effectLst/>
                        <a:latin typeface="Calibri"/>
                      </a:endParaRPr>
                    </a:p>
                  </a:txBody>
                  <a:tcPr marL="5214" marR="5214" marT="521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600" b="0" i="0" u="none" strike="noStrike">
                        <a:solidFill>
                          <a:srgbClr val="000000"/>
                        </a:solidFill>
                        <a:effectLst/>
                        <a:latin typeface="Calibri"/>
                      </a:endParaRPr>
                    </a:p>
                  </a:txBody>
                  <a:tcPr marL="5214" marR="5214" marT="5215" marB="0" anchor="b">
                    <a:lnL>
                      <a:noFill/>
                    </a:lnL>
                    <a:lnR>
                      <a:noFill/>
                    </a:lnR>
                    <a:lnT>
                      <a:noFill/>
                    </a:lnT>
                    <a:lnB>
                      <a:noFill/>
                    </a:lnB>
                  </a:tcPr>
                </a:tc>
                <a:tc>
                  <a:txBody>
                    <a:bodyPr/>
                    <a:lstStyle/>
                    <a:p>
                      <a:pPr algn="l" fontAlgn="b"/>
                      <a:r>
                        <a:rPr lang="es-MX" sz="600" b="0" i="0" u="none" strike="noStrike">
                          <a:solidFill>
                            <a:srgbClr val="000000"/>
                          </a:solidFill>
                          <a:effectLst/>
                          <a:latin typeface="Calibri"/>
                        </a:rPr>
                        <a:t> </a:t>
                      </a:r>
                    </a:p>
                  </a:txBody>
                  <a:tcPr marL="5214" marR="5214" marT="521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s-MX" sz="600" b="0" i="0" u="none" strike="noStrike">
                        <a:solidFill>
                          <a:srgbClr val="000000"/>
                        </a:solidFill>
                        <a:effectLst/>
                        <a:latin typeface="Calibri"/>
                      </a:endParaRPr>
                    </a:p>
                  </a:txBody>
                  <a:tcPr marL="5214" marR="5214" marT="521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600" b="0" i="0" u="none" strike="noStrike">
                        <a:solidFill>
                          <a:srgbClr val="000000"/>
                        </a:solidFill>
                        <a:effectLst/>
                        <a:latin typeface="Calibri"/>
                      </a:endParaRPr>
                    </a:p>
                  </a:txBody>
                  <a:tcPr marL="5214" marR="5214" marT="5215" marB="0" anchor="b">
                    <a:lnL>
                      <a:noFill/>
                    </a:lnL>
                    <a:lnR>
                      <a:noFill/>
                    </a:lnR>
                    <a:lnT>
                      <a:noFill/>
                    </a:lnT>
                    <a:lnB>
                      <a:noFill/>
                    </a:lnB>
                  </a:tcPr>
                </a:tc>
                <a:tc>
                  <a:txBody>
                    <a:bodyPr/>
                    <a:lstStyle/>
                    <a:p>
                      <a:pPr algn="l" fontAlgn="b"/>
                      <a:r>
                        <a:rPr lang="es-MX" sz="600" b="0" i="0" u="none" strike="noStrike">
                          <a:solidFill>
                            <a:srgbClr val="000000"/>
                          </a:solidFill>
                          <a:effectLst/>
                          <a:latin typeface="Calibri"/>
                        </a:rPr>
                        <a:t> </a:t>
                      </a:r>
                    </a:p>
                  </a:txBody>
                  <a:tcPr marL="5214" marR="5214" marT="5215" marB="0" anchor="b">
                    <a:lnL>
                      <a:noFill/>
                    </a:lnL>
                    <a:lnR w="6350" cap="flat" cmpd="sng" algn="ctr">
                      <a:solidFill>
                        <a:srgbClr val="000000"/>
                      </a:solidFill>
                      <a:prstDash val="solid"/>
                      <a:round/>
                      <a:headEnd type="none" w="med" len="med"/>
                      <a:tailEnd type="none" w="med" len="med"/>
                    </a:lnR>
                    <a:lnT>
                      <a:noFill/>
                    </a:lnT>
                    <a:lnB>
                      <a:noFill/>
                    </a:lnB>
                  </a:tcPr>
                </a:tc>
              </a:tr>
              <a:tr h="124978">
                <a:tc>
                  <a:txBody>
                    <a:bodyPr/>
                    <a:lstStyle/>
                    <a:p>
                      <a:pPr algn="l" fontAlgn="b"/>
                      <a:r>
                        <a:rPr lang="es-MX" sz="600" b="0" i="0" u="none" strike="noStrike">
                          <a:solidFill>
                            <a:srgbClr val="000000"/>
                          </a:solidFill>
                          <a:effectLst/>
                          <a:latin typeface="Calibri"/>
                        </a:rPr>
                        <a:t> </a:t>
                      </a:r>
                    </a:p>
                  </a:txBody>
                  <a:tcPr marL="5214" marR="5214" marT="52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2F2F2"/>
                    </a:solidFill>
                  </a:tcPr>
                </a:tc>
                <a:tc>
                  <a:txBody>
                    <a:bodyPr/>
                    <a:lstStyle/>
                    <a:p>
                      <a:pPr algn="l" fontAlgn="b"/>
                      <a:endParaRPr lang="es-MX" sz="600" b="0" i="0" u="none" strike="noStrike">
                        <a:solidFill>
                          <a:srgbClr val="000000"/>
                        </a:solidFill>
                        <a:effectLst/>
                        <a:latin typeface="Calibri"/>
                      </a:endParaRPr>
                    </a:p>
                  </a:txBody>
                  <a:tcPr marL="5214" marR="5214" marT="521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600" b="0" i="0" u="none" strike="noStrike">
                        <a:solidFill>
                          <a:srgbClr val="000000"/>
                        </a:solidFill>
                        <a:effectLst/>
                        <a:latin typeface="Calibri"/>
                      </a:endParaRPr>
                    </a:p>
                  </a:txBody>
                  <a:tcPr marL="5214" marR="5214" marT="5215" marB="0" anchor="b">
                    <a:lnL>
                      <a:noFill/>
                    </a:lnL>
                    <a:lnR>
                      <a:noFill/>
                    </a:lnR>
                    <a:lnT>
                      <a:noFill/>
                    </a:lnT>
                    <a:lnB>
                      <a:noFill/>
                    </a:lnB>
                  </a:tcPr>
                </a:tc>
                <a:tc>
                  <a:txBody>
                    <a:bodyPr/>
                    <a:lstStyle/>
                    <a:p>
                      <a:pPr algn="l" fontAlgn="b"/>
                      <a:r>
                        <a:rPr lang="es-MX" sz="600" b="0" i="0" u="none" strike="noStrike">
                          <a:solidFill>
                            <a:srgbClr val="000000"/>
                          </a:solidFill>
                          <a:effectLst/>
                          <a:latin typeface="Calibri"/>
                        </a:rPr>
                        <a:t> </a:t>
                      </a:r>
                    </a:p>
                  </a:txBody>
                  <a:tcPr marL="5214" marR="5214" marT="521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s-MX" sz="600" b="0" i="0" u="none" strike="noStrike">
                        <a:solidFill>
                          <a:srgbClr val="000000"/>
                        </a:solidFill>
                        <a:effectLst/>
                        <a:latin typeface="Calibri"/>
                      </a:endParaRPr>
                    </a:p>
                  </a:txBody>
                  <a:tcPr marL="5214" marR="5214" marT="521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600" b="0" i="0" u="none" strike="noStrike">
                        <a:solidFill>
                          <a:srgbClr val="000000"/>
                        </a:solidFill>
                        <a:effectLst/>
                        <a:latin typeface="Calibri"/>
                      </a:endParaRPr>
                    </a:p>
                  </a:txBody>
                  <a:tcPr marL="5214" marR="5214" marT="5215" marB="0" anchor="b">
                    <a:lnL>
                      <a:noFill/>
                    </a:lnL>
                    <a:lnR>
                      <a:noFill/>
                    </a:lnR>
                    <a:lnT>
                      <a:noFill/>
                    </a:lnT>
                    <a:lnB>
                      <a:noFill/>
                    </a:lnB>
                  </a:tcPr>
                </a:tc>
                <a:tc>
                  <a:txBody>
                    <a:bodyPr/>
                    <a:lstStyle/>
                    <a:p>
                      <a:pPr algn="l" fontAlgn="b"/>
                      <a:r>
                        <a:rPr lang="es-MX" sz="600" b="0" i="0" u="none" strike="noStrike">
                          <a:solidFill>
                            <a:srgbClr val="000000"/>
                          </a:solidFill>
                          <a:effectLst/>
                          <a:latin typeface="Calibri"/>
                        </a:rPr>
                        <a:t> </a:t>
                      </a:r>
                    </a:p>
                  </a:txBody>
                  <a:tcPr marL="5214" marR="5214" marT="521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s-MX" sz="600" b="0" i="0" u="none" strike="noStrike">
                        <a:solidFill>
                          <a:srgbClr val="000000"/>
                        </a:solidFill>
                        <a:effectLst/>
                        <a:latin typeface="Calibri"/>
                      </a:endParaRPr>
                    </a:p>
                  </a:txBody>
                  <a:tcPr marL="5214" marR="5214" marT="521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600" b="0" i="0" u="none" strike="noStrike">
                        <a:solidFill>
                          <a:srgbClr val="000000"/>
                        </a:solidFill>
                        <a:effectLst/>
                        <a:latin typeface="Calibri"/>
                      </a:endParaRPr>
                    </a:p>
                  </a:txBody>
                  <a:tcPr marL="5214" marR="5214" marT="5215" marB="0" anchor="b">
                    <a:lnL>
                      <a:noFill/>
                    </a:lnL>
                    <a:lnR>
                      <a:noFill/>
                    </a:lnR>
                    <a:lnT>
                      <a:noFill/>
                    </a:lnT>
                    <a:lnB>
                      <a:noFill/>
                    </a:lnB>
                  </a:tcPr>
                </a:tc>
                <a:tc>
                  <a:txBody>
                    <a:bodyPr/>
                    <a:lstStyle/>
                    <a:p>
                      <a:pPr algn="l" fontAlgn="b"/>
                      <a:r>
                        <a:rPr lang="es-MX" sz="600" b="0" i="0" u="none" strike="noStrike" dirty="0">
                          <a:solidFill>
                            <a:srgbClr val="000000"/>
                          </a:solidFill>
                          <a:effectLst/>
                          <a:latin typeface="Calibri"/>
                        </a:rPr>
                        <a:t> </a:t>
                      </a:r>
                    </a:p>
                  </a:txBody>
                  <a:tcPr marL="5214" marR="5214" marT="5215" marB="0" anchor="b">
                    <a:lnL>
                      <a:noFill/>
                    </a:lnL>
                    <a:lnR w="6350" cap="flat" cmpd="sng" algn="ctr">
                      <a:solidFill>
                        <a:srgbClr val="000000"/>
                      </a:solidFill>
                      <a:prstDash val="solid"/>
                      <a:round/>
                      <a:headEnd type="none" w="med" len="med"/>
                      <a:tailEnd type="none" w="med" len="med"/>
                    </a:lnR>
                    <a:lnT>
                      <a:noFill/>
                    </a:lnT>
                    <a:lnB>
                      <a:noFill/>
                    </a:lnB>
                  </a:tcPr>
                </a:tc>
              </a:tr>
            </a:tbl>
          </a:graphicData>
        </a:graphic>
      </p:graphicFrame>
      <p:sp>
        <p:nvSpPr>
          <p:cNvPr id="18" name="57 Proceso"/>
          <p:cNvSpPr/>
          <p:nvPr/>
        </p:nvSpPr>
        <p:spPr>
          <a:xfrm>
            <a:off x="1295400" y="2466975"/>
            <a:ext cx="1905000" cy="533400"/>
          </a:xfrm>
          <a:prstGeom prst="flowChartProcess">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eaLnBrk="0" hangingPunct="0">
              <a:defRPr/>
            </a:pPr>
            <a:r>
              <a:rPr lang="es-MX" sz="1200" b="1" dirty="0" smtClean="0">
                <a:solidFill>
                  <a:schemeClr val="tx1"/>
                </a:solidFill>
              </a:rPr>
              <a:t>Se presenta al MSA</a:t>
            </a:r>
            <a:endParaRPr lang="es-MX" sz="1200" b="1" dirty="0">
              <a:solidFill>
                <a:schemeClr val="tx1"/>
              </a:solidFill>
            </a:endParaRPr>
          </a:p>
        </p:txBody>
      </p:sp>
      <p:sp>
        <p:nvSpPr>
          <p:cNvPr id="19" name="57 Proceso"/>
          <p:cNvSpPr/>
          <p:nvPr/>
        </p:nvSpPr>
        <p:spPr>
          <a:xfrm>
            <a:off x="3962400" y="2438400"/>
            <a:ext cx="1905000" cy="533400"/>
          </a:xfrm>
          <a:prstGeom prst="flowChartProcess">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eaLnBrk="0" hangingPunct="0">
              <a:defRPr/>
            </a:pPr>
            <a:r>
              <a:rPr lang="es-MX" sz="1200" b="1" dirty="0" smtClean="0">
                <a:solidFill>
                  <a:schemeClr val="tx1"/>
                </a:solidFill>
              </a:rPr>
              <a:t>Modula el pedimento y/o remesa</a:t>
            </a:r>
            <a:endParaRPr lang="es-MX" sz="1200" b="1" dirty="0">
              <a:solidFill>
                <a:schemeClr val="tx1"/>
              </a:solidFill>
            </a:endParaRPr>
          </a:p>
        </p:txBody>
      </p:sp>
      <p:sp>
        <p:nvSpPr>
          <p:cNvPr id="20" name="57 Proceso"/>
          <p:cNvSpPr/>
          <p:nvPr/>
        </p:nvSpPr>
        <p:spPr>
          <a:xfrm>
            <a:off x="6781800" y="2438400"/>
            <a:ext cx="1905000" cy="533400"/>
          </a:xfrm>
          <a:prstGeom prst="flowChartProcess">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eaLnBrk="0" hangingPunct="0">
              <a:defRPr/>
            </a:pPr>
            <a:r>
              <a:rPr lang="es-MX" sz="1200" b="1" dirty="0" smtClean="0">
                <a:solidFill>
                  <a:schemeClr val="tx1"/>
                </a:solidFill>
              </a:rPr>
              <a:t>Otorga resultado de selección</a:t>
            </a:r>
            <a:endParaRPr lang="es-MX" sz="1200" b="1" dirty="0">
              <a:solidFill>
                <a:schemeClr val="tx1"/>
              </a:solidFill>
            </a:endParaRPr>
          </a:p>
        </p:txBody>
      </p:sp>
      <p:sp>
        <p:nvSpPr>
          <p:cNvPr id="21" name="4 Decisión"/>
          <p:cNvSpPr/>
          <p:nvPr/>
        </p:nvSpPr>
        <p:spPr>
          <a:xfrm>
            <a:off x="6715125" y="3300413"/>
            <a:ext cx="1962150" cy="914400"/>
          </a:xfrm>
          <a:prstGeom prst="flowChartDecision">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eaLnBrk="0" hangingPunct="0">
              <a:defRPr/>
            </a:pPr>
            <a:r>
              <a:rPr lang="es-MX" sz="1200" b="1" dirty="0" smtClean="0">
                <a:solidFill>
                  <a:schemeClr val="tx1"/>
                </a:solidFill>
              </a:rPr>
              <a:t>Resultado selección?</a:t>
            </a:r>
            <a:endParaRPr lang="es-MX" sz="1200" b="1" dirty="0">
              <a:solidFill>
                <a:schemeClr val="tx1"/>
              </a:solidFill>
            </a:endParaRPr>
          </a:p>
        </p:txBody>
      </p:sp>
      <p:sp>
        <p:nvSpPr>
          <p:cNvPr id="22" name="57 Proceso"/>
          <p:cNvSpPr/>
          <p:nvPr/>
        </p:nvSpPr>
        <p:spPr>
          <a:xfrm>
            <a:off x="1295400" y="3543300"/>
            <a:ext cx="1905000" cy="533400"/>
          </a:xfrm>
          <a:prstGeom prst="flowChartProcess">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eaLnBrk="0" hangingPunct="0">
              <a:defRPr/>
            </a:pPr>
            <a:r>
              <a:rPr lang="es-MX" sz="1200" b="1" dirty="0" smtClean="0">
                <a:solidFill>
                  <a:schemeClr val="tx1"/>
                </a:solidFill>
              </a:rPr>
              <a:t>Se libera el pedimento o la remesa con la </a:t>
            </a:r>
            <a:r>
              <a:rPr lang="es-MX" sz="1200" b="1" dirty="0" err="1" smtClean="0">
                <a:solidFill>
                  <a:schemeClr val="tx1"/>
                </a:solidFill>
              </a:rPr>
              <a:t>mcía</a:t>
            </a:r>
            <a:r>
              <a:rPr lang="es-MX" sz="1200" b="1" dirty="0" smtClean="0">
                <a:solidFill>
                  <a:schemeClr val="tx1"/>
                </a:solidFill>
              </a:rPr>
              <a:t>.</a:t>
            </a:r>
            <a:endParaRPr lang="es-MX" sz="1200" b="1" dirty="0">
              <a:solidFill>
                <a:schemeClr val="tx1"/>
              </a:solidFill>
            </a:endParaRPr>
          </a:p>
        </p:txBody>
      </p:sp>
      <p:sp>
        <p:nvSpPr>
          <p:cNvPr id="23" name="57 Proceso"/>
          <p:cNvSpPr/>
          <p:nvPr/>
        </p:nvSpPr>
        <p:spPr>
          <a:xfrm>
            <a:off x="3962400" y="4065588"/>
            <a:ext cx="1905000" cy="533400"/>
          </a:xfrm>
          <a:prstGeom prst="flowChartProcess">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eaLnBrk="0" hangingPunct="0">
              <a:defRPr/>
            </a:pPr>
            <a:r>
              <a:rPr lang="es-MX" sz="1200" b="1" dirty="0" err="1" smtClean="0">
                <a:solidFill>
                  <a:schemeClr val="tx1"/>
                </a:solidFill>
              </a:rPr>
              <a:t>Revsión</a:t>
            </a:r>
            <a:r>
              <a:rPr lang="es-MX" sz="1200" b="1" dirty="0" smtClean="0">
                <a:solidFill>
                  <a:schemeClr val="tx1"/>
                </a:solidFill>
              </a:rPr>
              <a:t> de la </a:t>
            </a:r>
            <a:r>
              <a:rPr lang="es-MX" sz="1200" b="1" dirty="0" err="1" smtClean="0">
                <a:solidFill>
                  <a:schemeClr val="tx1"/>
                </a:solidFill>
              </a:rPr>
              <a:t>mcía</a:t>
            </a:r>
            <a:r>
              <a:rPr lang="es-MX" sz="1200" b="1" dirty="0" smtClean="0">
                <a:solidFill>
                  <a:schemeClr val="tx1"/>
                </a:solidFill>
              </a:rPr>
              <a:t>.</a:t>
            </a:r>
            <a:endParaRPr lang="es-MX" sz="1200" b="1" dirty="0">
              <a:solidFill>
                <a:schemeClr val="tx1"/>
              </a:solidFill>
            </a:endParaRPr>
          </a:p>
        </p:txBody>
      </p:sp>
      <p:sp>
        <p:nvSpPr>
          <p:cNvPr id="24" name="57 Proceso"/>
          <p:cNvSpPr/>
          <p:nvPr/>
        </p:nvSpPr>
        <p:spPr>
          <a:xfrm>
            <a:off x="3962400" y="4800600"/>
            <a:ext cx="1905000" cy="533400"/>
          </a:xfrm>
          <a:prstGeom prst="flowChartProcess">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eaLnBrk="0" hangingPunct="0">
              <a:defRPr/>
            </a:pPr>
            <a:r>
              <a:rPr lang="es-MX" sz="1200" b="1" dirty="0" err="1" smtClean="0">
                <a:solidFill>
                  <a:schemeClr val="tx1"/>
                </a:solidFill>
              </a:rPr>
              <a:t>SolicIta</a:t>
            </a:r>
            <a:r>
              <a:rPr lang="es-MX" sz="1200" b="1" dirty="0" smtClean="0">
                <a:solidFill>
                  <a:schemeClr val="tx1"/>
                </a:solidFill>
              </a:rPr>
              <a:t> Información del COVE al SAAI</a:t>
            </a:r>
            <a:endParaRPr lang="es-MX" sz="1200" b="1" dirty="0">
              <a:solidFill>
                <a:schemeClr val="tx1"/>
              </a:solidFill>
            </a:endParaRPr>
          </a:p>
        </p:txBody>
      </p:sp>
      <p:sp>
        <p:nvSpPr>
          <p:cNvPr id="25" name="57 Proceso"/>
          <p:cNvSpPr/>
          <p:nvPr/>
        </p:nvSpPr>
        <p:spPr>
          <a:xfrm>
            <a:off x="6713538" y="4800600"/>
            <a:ext cx="1905000" cy="533400"/>
          </a:xfrm>
          <a:prstGeom prst="flowChartProcess">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eaLnBrk="0" hangingPunct="0">
              <a:defRPr/>
            </a:pPr>
            <a:r>
              <a:rPr lang="es-MX" sz="1200" b="1" dirty="0" smtClean="0">
                <a:solidFill>
                  <a:schemeClr val="tx1"/>
                </a:solidFill>
              </a:rPr>
              <a:t>Entrega información del COVE</a:t>
            </a:r>
            <a:endParaRPr lang="es-MX" sz="1200" b="1" dirty="0">
              <a:solidFill>
                <a:schemeClr val="tx1"/>
              </a:solidFill>
            </a:endParaRPr>
          </a:p>
        </p:txBody>
      </p:sp>
      <p:sp>
        <p:nvSpPr>
          <p:cNvPr id="26" name="57 Proceso"/>
          <p:cNvSpPr/>
          <p:nvPr/>
        </p:nvSpPr>
        <p:spPr>
          <a:xfrm>
            <a:off x="3929063" y="5513388"/>
            <a:ext cx="1941512" cy="701675"/>
          </a:xfrm>
          <a:prstGeom prst="flowChartProcess">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eaLnBrk="0" hangingPunct="0">
              <a:defRPr/>
            </a:pPr>
            <a:r>
              <a:rPr lang="es-MX" sz="1200" b="1" dirty="0" smtClean="0">
                <a:solidFill>
                  <a:schemeClr val="tx1"/>
                </a:solidFill>
              </a:rPr>
              <a:t>Visualiza la información y concluye el reconocimiento</a:t>
            </a:r>
            <a:endParaRPr lang="es-MX" sz="1200" b="1" dirty="0">
              <a:solidFill>
                <a:schemeClr val="tx1"/>
              </a:solidFill>
            </a:endParaRPr>
          </a:p>
        </p:txBody>
      </p:sp>
      <p:cxnSp>
        <p:nvCxnSpPr>
          <p:cNvPr id="27" name="10 Conector recto de flecha"/>
          <p:cNvCxnSpPr>
            <a:endCxn id="19" idx="1"/>
          </p:cNvCxnSpPr>
          <p:nvPr/>
        </p:nvCxnSpPr>
        <p:spPr>
          <a:xfrm>
            <a:off x="3200400" y="2705100"/>
            <a:ext cx="7620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10 Conector recto de flecha"/>
          <p:cNvCxnSpPr>
            <a:endCxn id="20" idx="1"/>
          </p:cNvCxnSpPr>
          <p:nvPr/>
        </p:nvCxnSpPr>
        <p:spPr>
          <a:xfrm>
            <a:off x="5867400" y="2705100"/>
            <a:ext cx="914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10 Conector recto de flecha"/>
          <p:cNvCxnSpPr>
            <a:endCxn id="21" idx="0"/>
          </p:cNvCxnSpPr>
          <p:nvPr/>
        </p:nvCxnSpPr>
        <p:spPr>
          <a:xfrm>
            <a:off x="7681913" y="2919413"/>
            <a:ext cx="14287" cy="3810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10 Conector recto de flecha"/>
          <p:cNvCxnSpPr>
            <a:stCxn id="21" idx="1"/>
          </p:cNvCxnSpPr>
          <p:nvPr/>
        </p:nvCxnSpPr>
        <p:spPr>
          <a:xfrm flipH="1">
            <a:off x="3201988" y="3757613"/>
            <a:ext cx="3513137"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47 Conector recto"/>
          <p:cNvCxnSpPr/>
          <p:nvPr/>
        </p:nvCxnSpPr>
        <p:spPr>
          <a:xfrm>
            <a:off x="7704138" y="4267200"/>
            <a:ext cx="0" cy="179388"/>
          </a:xfrm>
          <a:prstGeom prst="line">
            <a:avLst/>
          </a:prstGeom>
          <a:ln w="25400"/>
        </p:spPr>
        <p:style>
          <a:lnRef idx="1">
            <a:schemeClr val="dk1"/>
          </a:lnRef>
          <a:fillRef idx="0">
            <a:schemeClr val="dk1"/>
          </a:fillRef>
          <a:effectRef idx="0">
            <a:schemeClr val="dk1"/>
          </a:effectRef>
          <a:fontRef idx="minor">
            <a:schemeClr val="tx1"/>
          </a:fontRef>
        </p:style>
      </p:cxnSp>
      <p:cxnSp>
        <p:nvCxnSpPr>
          <p:cNvPr id="32" name="10 Conector recto de flecha"/>
          <p:cNvCxnSpPr/>
          <p:nvPr/>
        </p:nvCxnSpPr>
        <p:spPr>
          <a:xfrm flipH="1">
            <a:off x="5867400" y="4440238"/>
            <a:ext cx="1836738"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47 Conector recto"/>
          <p:cNvCxnSpPr/>
          <p:nvPr/>
        </p:nvCxnSpPr>
        <p:spPr>
          <a:xfrm>
            <a:off x="4911725" y="4610100"/>
            <a:ext cx="0" cy="190500"/>
          </a:xfrm>
          <a:prstGeom prst="line">
            <a:avLst/>
          </a:prstGeom>
          <a:ln w="25400"/>
        </p:spPr>
        <p:style>
          <a:lnRef idx="1">
            <a:schemeClr val="dk1"/>
          </a:lnRef>
          <a:fillRef idx="0">
            <a:schemeClr val="dk1"/>
          </a:fillRef>
          <a:effectRef idx="0">
            <a:schemeClr val="dk1"/>
          </a:effectRef>
          <a:fontRef idx="minor">
            <a:schemeClr val="tx1"/>
          </a:fontRef>
        </p:style>
      </p:cxnSp>
      <p:cxnSp>
        <p:nvCxnSpPr>
          <p:cNvPr id="34" name="47 Conector recto"/>
          <p:cNvCxnSpPr/>
          <p:nvPr/>
        </p:nvCxnSpPr>
        <p:spPr>
          <a:xfrm flipH="1">
            <a:off x="7734300" y="5334000"/>
            <a:ext cx="0" cy="446088"/>
          </a:xfrm>
          <a:prstGeom prst="line">
            <a:avLst/>
          </a:prstGeom>
          <a:ln w="25400"/>
        </p:spPr>
        <p:style>
          <a:lnRef idx="1">
            <a:schemeClr val="dk1"/>
          </a:lnRef>
          <a:fillRef idx="0">
            <a:schemeClr val="dk1"/>
          </a:fillRef>
          <a:effectRef idx="0">
            <a:schemeClr val="dk1"/>
          </a:effectRef>
          <a:fontRef idx="minor">
            <a:schemeClr val="tx1"/>
          </a:fontRef>
        </p:style>
      </p:cxnSp>
      <p:cxnSp>
        <p:nvCxnSpPr>
          <p:cNvPr id="35" name="10 Conector recto de flecha"/>
          <p:cNvCxnSpPr/>
          <p:nvPr/>
        </p:nvCxnSpPr>
        <p:spPr>
          <a:xfrm>
            <a:off x="5870575" y="5051425"/>
            <a:ext cx="842963"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10 Conector recto de flecha"/>
          <p:cNvCxnSpPr/>
          <p:nvPr/>
        </p:nvCxnSpPr>
        <p:spPr>
          <a:xfrm flipH="1">
            <a:off x="5870575" y="5780088"/>
            <a:ext cx="1863725"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7" name="36 CuadroTexto"/>
          <p:cNvSpPr txBox="1">
            <a:spLocks noChangeArrowheads="1"/>
          </p:cNvSpPr>
          <p:nvPr/>
        </p:nvSpPr>
        <p:spPr bwMode="auto">
          <a:xfrm>
            <a:off x="4538663" y="3440113"/>
            <a:ext cx="838200" cy="246062"/>
          </a:xfrm>
          <a:prstGeom prst="rect">
            <a:avLst/>
          </a:prstGeom>
          <a:noFill/>
          <a:ln w="9525">
            <a:noFill/>
            <a:miter lim="800000"/>
            <a:headEnd/>
            <a:tailEnd/>
          </a:ln>
        </p:spPr>
        <p:txBody>
          <a:bodyPr>
            <a:spAutoFit/>
          </a:bodyPr>
          <a:lstStyle/>
          <a:p>
            <a:pPr algn="ctr" eaLnBrk="0" hangingPunct="0"/>
            <a:r>
              <a:rPr lang="es-MX" sz="1000" b="1">
                <a:solidFill>
                  <a:srgbClr val="00B050"/>
                </a:solidFill>
              </a:rPr>
              <a:t>VERDE</a:t>
            </a:r>
          </a:p>
        </p:txBody>
      </p:sp>
      <p:sp>
        <p:nvSpPr>
          <p:cNvPr id="38" name="37 CuadroTexto"/>
          <p:cNvSpPr txBox="1">
            <a:spLocks noChangeArrowheads="1"/>
          </p:cNvSpPr>
          <p:nvPr/>
        </p:nvSpPr>
        <p:spPr bwMode="auto">
          <a:xfrm>
            <a:off x="7767638" y="4233863"/>
            <a:ext cx="762000" cy="246062"/>
          </a:xfrm>
          <a:prstGeom prst="rect">
            <a:avLst/>
          </a:prstGeom>
          <a:noFill/>
          <a:ln w="9525">
            <a:noFill/>
            <a:miter lim="800000"/>
            <a:headEnd/>
            <a:tailEnd/>
          </a:ln>
        </p:spPr>
        <p:txBody>
          <a:bodyPr>
            <a:spAutoFit/>
          </a:bodyPr>
          <a:lstStyle/>
          <a:p>
            <a:pPr algn="ctr" eaLnBrk="0" hangingPunct="0"/>
            <a:r>
              <a:rPr lang="es-MX" sz="1000" b="1">
                <a:solidFill>
                  <a:srgbClr val="FF0000"/>
                </a:solidFill>
              </a:rPr>
              <a:t>ROJO</a:t>
            </a:r>
          </a:p>
        </p:txBody>
      </p:sp>
      <p:pic>
        <p:nvPicPr>
          <p:cNvPr id="39" name="Picture 2"/>
          <p:cNvPicPr>
            <a:picLocks noChangeAspect="1" noChangeArrowheads="1"/>
          </p:cNvPicPr>
          <p:nvPr/>
        </p:nvPicPr>
        <p:blipFill>
          <a:blip r:embed="rId2" cstate="print"/>
          <a:srcRect/>
          <a:stretch>
            <a:fillRect/>
          </a:stretch>
        </p:blipFill>
        <p:spPr bwMode="auto">
          <a:xfrm>
            <a:off x="6588125" y="333375"/>
            <a:ext cx="676275" cy="596900"/>
          </a:xfrm>
          <a:prstGeom prst="rect">
            <a:avLst/>
          </a:prstGeom>
          <a:noFill/>
          <a:ln w="9525">
            <a:noFill/>
            <a:miter lim="800000"/>
            <a:headEnd/>
            <a:tailEnd/>
          </a:ln>
        </p:spPr>
      </p:pic>
      <p:sp>
        <p:nvSpPr>
          <p:cNvPr id="40" name="Rectangle 2"/>
          <p:cNvSpPr txBox="1">
            <a:spLocks noChangeArrowheads="1"/>
          </p:cNvSpPr>
          <p:nvPr/>
        </p:nvSpPr>
        <p:spPr>
          <a:xfrm>
            <a:off x="0" y="0"/>
            <a:ext cx="9144000" cy="704850"/>
          </a:xfrm>
          <a:prstGeom prst="rect">
            <a:avLst/>
          </a:prstGeom>
        </p:spPr>
        <p:txBody>
          <a:bodyPr/>
          <a:lstStyle/>
          <a:p>
            <a:pPr algn="ctr" eaLnBrk="0" hangingPunct="0">
              <a:defRPr/>
            </a:pPr>
            <a:r>
              <a:rPr lang="es-MX" sz="2400" kern="0" dirty="0">
                <a:solidFill>
                  <a:srgbClr val="00478E"/>
                </a:solidFill>
                <a:effectLst>
                  <a:outerShdw blurRad="38100" dist="38100" dir="2700000" algn="tl">
                    <a:srgbClr val="C0C0C0"/>
                  </a:outerShdw>
                </a:effectLst>
                <a:latin typeface="Century Gothic" pitchFamily="34" charset="0"/>
                <a:cs typeface="+mn-cs"/>
              </a:rPr>
              <a:t>Almanza Villarreal Agencia Aduanal, S.C.</a:t>
            </a:r>
          </a:p>
          <a:p>
            <a:pPr algn="ctr" eaLnBrk="0" hangingPunct="0">
              <a:defRPr/>
            </a:pPr>
            <a:endParaRPr lang="es-MX" sz="2400" kern="0" dirty="0">
              <a:solidFill>
                <a:srgbClr val="00478E"/>
              </a:solidFill>
              <a:effectLst>
                <a:outerShdw blurRad="38100" dist="38100" dir="2700000" algn="tl">
                  <a:srgbClr val="C0C0C0"/>
                </a:outerShdw>
              </a:effectLst>
              <a:latin typeface="Century Gothic" pitchFamily="34" charset="0"/>
              <a:ea typeface="+mj-ea"/>
              <a:cs typeface="+mj-cs"/>
            </a:endParaRPr>
          </a:p>
          <a:p>
            <a:pPr algn="ctr" eaLnBrk="0" hangingPunct="0">
              <a:defRPr/>
            </a:pPr>
            <a:endParaRPr lang="es-MX" sz="2400" kern="0" dirty="0">
              <a:solidFill>
                <a:srgbClr val="00478E"/>
              </a:solidFill>
              <a:effectLst>
                <a:outerShdw blurRad="38100" dist="38100" dir="2700000" algn="tl">
                  <a:srgbClr val="C0C0C0"/>
                </a:outerShdw>
              </a:effectLst>
              <a:latin typeface="Century Gothic" pitchFamily="34" charset="0"/>
              <a:ea typeface="+mj-ea"/>
              <a:cs typeface="+mj-cs"/>
            </a:endParaRPr>
          </a:p>
        </p:txBody>
      </p:sp>
      <p:pic>
        <p:nvPicPr>
          <p:cNvPr id="27074" name="Picture 2"/>
          <p:cNvPicPr>
            <a:picLocks noChangeAspect="1" noChangeArrowheads="1"/>
          </p:cNvPicPr>
          <p:nvPr/>
        </p:nvPicPr>
        <p:blipFill>
          <a:blip r:embed="rId3" cstate="print"/>
          <a:srcRect l="11581" t="74219" r="71324" b="16016"/>
          <a:stretch>
            <a:fillRect/>
          </a:stretch>
        </p:blipFill>
        <p:spPr bwMode="auto">
          <a:xfrm>
            <a:off x="0" y="6143625"/>
            <a:ext cx="2214563" cy="714375"/>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par>
                                <p:cTn id="8" presetID="47"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1000"/>
                                        <p:tgtEl>
                                          <p:spTgt spid="12"/>
                                        </p:tgtEl>
                                      </p:cBhvr>
                                    </p:animEffect>
                                    <p:anim calcmode="lin" valueType="num">
                                      <p:cBhvr>
                                        <p:cTn id="11" dur="1000" fill="hold"/>
                                        <p:tgtEl>
                                          <p:spTgt spid="12"/>
                                        </p:tgtEl>
                                        <p:attrNameLst>
                                          <p:attrName>ppt_x</p:attrName>
                                        </p:attrNameLst>
                                      </p:cBhvr>
                                      <p:tavLst>
                                        <p:tav tm="0">
                                          <p:val>
                                            <p:strVal val="#ppt_x"/>
                                          </p:val>
                                        </p:tav>
                                        <p:tav tm="100000">
                                          <p:val>
                                            <p:strVal val="#ppt_x"/>
                                          </p:val>
                                        </p:tav>
                                      </p:tavLst>
                                    </p:anim>
                                    <p:anim calcmode="lin" valueType="num">
                                      <p:cBhvr>
                                        <p:cTn id="12" dur="1000" fill="hold"/>
                                        <p:tgtEl>
                                          <p:spTgt spid="12"/>
                                        </p:tgtEl>
                                        <p:attrNameLst>
                                          <p:attrName>ppt_y</p:attrName>
                                        </p:attrNameLst>
                                      </p:cBhvr>
                                      <p:tavLst>
                                        <p:tav tm="0">
                                          <p:val>
                                            <p:strVal val="#ppt_y-.1"/>
                                          </p:val>
                                        </p:tav>
                                        <p:tav tm="100000">
                                          <p:val>
                                            <p:strVal val="#ppt_y"/>
                                          </p:val>
                                        </p:tav>
                                      </p:tavLst>
                                    </p:anim>
                                  </p:childTnLst>
                                </p:cTn>
                              </p:par>
                            </p:childTnLst>
                          </p:cTn>
                        </p:par>
                        <p:par>
                          <p:cTn id="13" fill="hold" nodeType="afterGroup">
                            <p:stCondLst>
                              <p:cond delay="1000"/>
                            </p:stCondLst>
                            <p:childTnLst>
                              <p:par>
                                <p:cTn id="14" presetID="45"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2000"/>
                                        <p:tgtEl>
                                          <p:spTgt spid="39"/>
                                        </p:tgtEl>
                                      </p:cBhvr>
                                    </p:animEffect>
                                    <p:anim calcmode="lin" valueType="num">
                                      <p:cBhvr>
                                        <p:cTn id="17" dur="2000" fill="hold"/>
                                        <p:tgtEl>
                                          <p:spTgt spid="39"/>
                                        </p:tgtEl>
                                        <p:attrNameLst>
                                          <p:attrName>ppt_w</p:attrName>
                                        </p:attrNameLst>
                                      </p:cBhvr>
                                      <p:tavLst>
                                        <p:tav tm="0" fmla="#ppt_w*sin(2.5*pi*$)">
                                          <p:val>
                                            <p:fltVal val="0"/>
                                          </p:val>
                                        </p:tav>
                                        <p:tav tm="100000">
                                          <p:val>
                                            <p:fltVal val="1"/>
                                          </p:val>
                                        </p:tav>
                                      </p:tavLst>
                                    </p:anim>
                                    <p:anim calcmode="lin" valueType="num">
                                      <p:cBhvr>
                                        <p:cTn id="18" dur="2000" fill="hold"/>
                                        <p:tgtEl>
                                          <p:spTgt spid="39"/>
                                        </p:tgtEl>
                                        <p:attrNameLst>
                                          <p:attrName>ppt_h</p:attrName>
                                        </p:attrNameLst>
                                      </p:cBhvr>
                                      <p:tavLst>
                                        <p:tav tm="0">
                                          <p:val>
                                            <p:strVal val="#ppt_h"/>
                                          </p:val>
                                        </p:tav>
                                        <p:tav tm="100000">
                                          <p:val>
                                            <p:strVal val="#ppt_h"/>
                                          </p:val>
                                        </p:tav>
                                      </p:tavLst>
                                    </p:anim>
                                  </p:childTnLst>
                                </p:cTn>
                              </p:par>
                            </p:childTnLst>
                          </p:cTn>
                        </p:par>
                        <p:par>
                          <p:cTn id="19" fill="hold" nodeType="afterGroup">
                            <p:stCondLst>
                              <p:cond delay="3000"/>
                            </p:stCondLst>
                            <p:childTnLst>
                              <p:par>
                                <p:cTn id="20" presetID="53" presetClass="entr" presetSubtype="16"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nodeType="afterGroup">
                            <p:stCondLst>
                              <p:cond delay="3500"/>
                            </p:stCondLst>
                            <p:childTnLst>
                              <p:par>
                                <p:cTn id="26" presetID="53" presetClass="entr" presetSubtype="16" fill="hold"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500" fill="hold"/>
                                        <p:tgtEl>
                                          <p:spTgt spid="27"/>
                                        </p:tgtEl>
                                        <p:attrNameLst>
                                          <p:attrName>ppt_w</p:attrName>
                                        </p:attrNameLst>
                                      </p:cBhvr>
                                      <p:tavLst>
                                        <p:tav tm="0">
                                          <p:val>
                                            <p:fltVal val="0"/>
                                          </p:val>
                                        </p:tav>
                                        <p:tav tm="100000">
                                          <p:val>
                                            <p:strVal val="#ppt_w"/>
                                          </p:val>
                                        </p:tav>
                                      </p:tavLst>
                                    </p:anim>
                                    <p:anim calcmode="lin" valueType="num">
                                      <p:cBhvr>
                                        <p:cTn id="29" dur="500" fill="hold"/>
                                        <p:tgtEl>
                                          <p:spTgt spid="27"/>
                                        </p:tgtEl>
                                        <p:attrNameLst>
                                          <p:attrName>ppt_h</p:attrName>
                                        </p:attrNameLst>
                                      </p:cBhvr>
                                      <p:tavLst>
                                        <p:tav tm="0">
                                          <p:val>
                                            <p:fltVal val="0"/>
                                          </p:val>
                                        </p:tav>
                                        <p:tav tm="100000">
                                          <p:val>
                                            <p:strVal val="#ppt_h"/>
                                          </p:val>
                                        </p:tav>
                                      </p:tavLst>
                                    </p:anim>
                                    <p:animEffect transition="in" filter="fade">
                                      <p:cBhvr>
                                        <p:cTn id="30" dur="500"/>
                                        <p:tgtEl>
                                          <p:spTgt spid="27"/>
                                        </p:tgtEl>
                                      </p:cBhvr>
                                    </p:animEffect>
                                  </p:childTnLst>
                                </p:cTn>
                              </p:par>
                            </p:childTnLst>
                          </p:cTn>
                        </p:par>
                        <p:par>
                          <p:cTn id="31" fill="hold" nodeType="afterGroup">
                            <p:stCondLst>
                              <p:cond delay="4000"/>
                            </p:stCondLst>
                            <p:childTnLst>
                              <p:par>
                                <p:cTn id="32" presetID="53" presetClass="entr" presetSubtype="16" fill="hold" grpId="0" nodeType="afterEffect">
                                  <p:stCondLst>
                                    <p:cond delay="0"/>
                                  </p:stCondLst>
                                  <p:childTnLst>
                                    <p:set>
                                      <p:cBhvr>
                                        <p:cTn id="33" dur="1" fill="hold">
                                          <p:stCondLst>
                                            <p:cond delay="0"/>
                                          </p:stCondLst>
                                        </p:cTn>
                                        <p:tgtEl>
                                          <p:spTgt spid="19"/>
                                        </p:tgtEl>
                                        <p:attrNameLst>
                                          <p:attrName>style.visibility</p:attrName>
                                        </p:attrNameLst>
                                      </p:cBhvr>
                                      <p:to>
                                        <p:strVal val="visible"/>
                                      </p:to>
                                    </p:set>
                                    <p:anim calcmode="lin" valueType="num">
                                      <p:cBhvr>
                                        <p:cTn id="34" dur="500" fill="hold"/>
                                        <p:tgtEl>
                                          <p:spTgt spid="19"/>
                                        </p:tgtEl>
                                        <p:attrNameLst>
                                          <p:attrName>ppt_w</p:attrName>
                                        </p:attrNameLst>
                                      </p:cBhvr>
                                      <p:tavLst>
                                        <p:tav tm="0">
                                          <p:val>
                                            <p:fltVal val="0"/>
                                          </p:val>
                                        </p:tav>
                                        <p:tav tm="100000">
                                          <p:val>
                                            <p:strVal val="#ppt_w"/>
                                          </p:val>
                                        </p:tav>
                                      </p:tavLst>
                                    </p:anim>
                                    <p:anim calcmode="lin" valueType="num">
                                      <p:cBhvr>
                                        <p:cTn id="35" dur="500" fill="hold"/>
                                        <p:tgtEl>
                                          <p:spTgt spid="19"/>
                                        </p:tgtEl>
                                        <p:attrNameLst>
                                          <p:attrName>ppt_h</p:attrName>
                                        </p:attrNameLst>
                                      </p:cBhvr>
                                      <p:tavLst>
                                        <p:tav tm="0">
                                          <p:val>
                                            <p:fltVal val="0"/>
                                          </p:val>
                                        </p:tav>
                                        <p:tav tm="100000">
                                          <p:val>
                                            <p:strVal val="#ppt_h"/>
                                          </p:val>
                                        </p:tav>
                                      </p:tavLst>
                                    </p:anim>
                                    <p:animEffect transition="in" filter="fade">
                                      <p:cBhvr>
                                        <p:cTn id="36" dur="500"/>
                                        <p:tgtEl>
                                          <p:spTgt spid="19"/>
                                        </p:tgtEl>
                                      </p:cBhvr>
                                    </p:animEffect>
                                  </p:childTnLst>
                                </p:cTn>
                              </p:par>
                            </p:childTnLst>
                          </p:cTn>
                        </p:par>
                        <p:par>
                          <p:cTn id="37" fill="hold" nodeType="afterGroup">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8"/>
                                        </p:tgtEl>
                                        <p:attrNameLst>
                                          <p:attrName>style.visibility</p:attrName>
                                        </p:attrNameLst>
                                      </p:cBhvr>
                                      <p:to>
                                        <p:strVal val="visible"/>
                                      </p:to>
                                    </p:set>
                                    <p:anim calcmode="lin" valueType="num">
                                      <p:cBhvr>
                                        <p:cTn id="40" dur="500" fill="hold"/>
                                        <p:tgtEl>
                                          <p:spTgt spid="28"/>
                                        </p:tgtEl>
                                        <p:attrNameLst>
                                          <p:attrName>ppt_w</p:attrName>
                                        </p:attrNameLst>
                                      </p:cBhvr>
                                      <p:tavLst>
                                        <p:tav tm="0">
                                          <p:val>
                                            <p:fltVal val="0"/>
                                          </p:val>
                                        </p:tav>
                                        <p:tav tm="100000">
                                          <p:val>
                                            <p:strVal val="#ppt_w"/>
                                          </p:val>
                                        </p:tav>
                                      </p:tavLst>
                                    </p:anim>
                                    <p:anim calcmode="lin" valueType="num">
                                      <p:cBhvr>
                                        <p:cTn id="41" dur="500" fill="hold"/>
                                        <p:tgtEl>
                                          <p:spTgt spid="28"/>
                                        </p:tgtEl>
                                        <p:attrNameLst>
                                          <p:attrName>ppt_h</p:attrName>
                                        </p:attrNameLst>
                                      </p:cBhvr>
                                      <p:tavLst>
                                        <p:tav tm="0">
                                          <p:val>
                                            <p:fltVal val="0"/>
                                          </p:val>
                                        </p:tav>
                                        <p:tav tm="100000">
                                          <p:val>
                                            <p:strVal val="#ppt_h"/>
                                          </p:val>
                                        </p:tav>
                                      </p:tavLst>
                                    </p:anim>
                                    <p:animEffect transition="in" filter="fade">
                                      <p:cBhvr>
                                        <p:cTn id="42" dur="500"/>
                                        <p:tgtEl>
                                          <p:spTgt spid="28"/>
                                        </p:tgtEl>
                                      </p:cBhvr>
                                    </p:animEffect>
                                  </p:childTnLst>
                                </p:cTn>
                              </p:par>
                            </p:childTnLst>
                          </p:cTn>
                        </p:par>
                        <p:par>
                          <p:cTn id="43" fill="hold" nodeType="afterGroup">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childTnLst>
                          </p:cTn>
                        </p:par>
                        <p:par>
                          <p:cTn id="49" fill="hold" nodeType="afterGroup">
                            <p:stCondLst>
                              <p:cond delay="5500"/>
                            </p:stCondLst>
                            <p:childTnLst>
                              <p:par>
                                <p:cTn id="50" presetID="53" presetClass="entr" presetSubtype="16" fill="hold"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nodeType="afterGroup">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p:cTn id="58" dur="500" fill="hold"/>
                                        <p:tgtEl>
                                          <p:spTgt spid="21"/>
                                        </p:tgtEl>
                                        <p:attrNameLst>
                                          <p:attrName>ppt_w</p:attrName>
                                        </p:attrNameLst>
                                      </p:cBhvr>
                                      <p:tavLst>
                                        <p:tav tm="0">
                                          <p:val>
                                            <p:fltVal val="0"/>
                                          </p:val>
                                        </p:tav>
                                        <p:tav tm="100000">
                                          <p:val>
                                            <p:strVal val="#ppt_w"/>
                                          </p:val>
                                        </p:tav>
                                      </p:tavLst>
                                    </p:anim>
                                    <p:anim calcmode="lin" valueType="num">
                                      <p:cBhvr>
                                        <p:cTn id="59" dur="500" fill="hold"/>
                                        <p:tgtEl>
                                          <p:spTgt spid="21"/>
                                        </p:tgtEl>
                                        <p:attrNameLst>
                                          <p:attrName>ppt_h</p:attrName>
                                        </p:attrNameLst>
                                      </p:cBhvr>
                                      <p:tavLst>
                                        <p:tav tm="0">
                                          <p:val>
                                            <p:fltVal val="0"/>
                                          </p:val>
                                        </p:tav>
                                        <p:tav tm="100000">
                                          <p:val>
                                            <p:strVal val="#ppt_h"/>
                                          </p:val>
                                        </p:tav>
                                      </p:tavLst>
                                    </p:anim>
                                    <p:animEffect transition="in" filter="fade">
                                      <p:cBhvr>
                                        <p:cTn id="60" dur="500"/>
                                        <p:tgtEl>
                                          <p:spTgt spid="21"/>
                                        </p:tgtEl>
                                      </p:cBhvr>
                                    </p:animEffect>
                                  </p:childTnLst>
                                </p:cTn>
                              </p:par>
                            </p:childTnLst>
                          </p:cTn>
                        </p:par>
                        <p:par>
                          <p:cTn id="61" fill="hold" nodeType="afterGroup">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0"/>
                                        </p:tgtEl>
                                        <p:attrNameLst>
                                          <p:attrName>style.visibility</p:attrName>
                                        </p:attrNameLst>
                                      </p:cBhvr>
                                      <p:to>
                                        <p:strVal val="visible"/>
                                      </p:to>
                                    </p:set>
                                    <p:anim calcmode="lin" valueType="num">
                                      <p:cBhvr>
                                        <p:cTn id="64" dur="500" fill="hold"/>
                                        <p:tgtEl>
                                          <p:spTgt spid="30"/>
                                        </p:tgtEl>
                                        <p:attrNameLst>
                                          <p:attrName>ppt_w</p:attrName>
                                        </p:attrNameLst>
                                      </p:cBhvr>
                                      <p:tavLst>
                                        <p:tav tm="0">
                                          <p:val>
                                            <p:fltVal val="0"/>
                                          </p:val>
                                        </p:tav>
                                        <p:tav tm="100000">
                                          <p:val>
                                            <p:strVal val="#ppt_w"/>
                                          </p:val>
                                        </p:tav>
                                      </p:tavLst>
                                    </p:anim>
                                    <p:anim calcmode="lin" valueType="num">
                                      <p:cBhvr>
                                        <p:cTn id="65" dur="500" fill="hold"/>
                                        <p:tgtEl>
                                          <p:spTgt spid="30"/>
                                        </p:tgtEl>
                                        <p:attrNameLst>
                                          <p:attrName>ppt_h</p:attrName>
                                        </p:attrNameLst>
                                      </p:cBhvr>
                                      <p:tavLst>
                                        <p:tav tm="0">
                                          <p:val>
                                            <p:fltVal val="0"/>
                                          </p:val>
                                        </p:tav>
                                        <p:tav tm="100000">
                                          <p:val>
                                            <p:strVal val="#ppt_h"/>
                                          </p:val>
                                        </p:tav>
                                      </p:tavLst>
                                    </p:anim>
                                    <p:animEffect transition="in" filter="fade">
                                      <p:cBhvr>
                                        <p:cTn id="66" dur="500"/>
                                        <p:tgtEl>
                                          <p:spTgt spid="30"/>
                                        </p:tgtEl>
                                      </p:cBhvr>
                                    </p:animEffect>
                                  </p:childTnLst>
                                </p:cTn>
                              </p:par>
                            </p:childTnLst>
                          </p:cTn>
                        </p:par>
                        <p:par>
                          <p:cTn id="67" fill="hold" nodeType="afterGroup">
                            <p:stCondLst>
                              <p:cond delay="7000"/>
                            </p:stCondLst>
                            <p:childTnLst>
                              <p:par>
                                <p:cTn id="68" presetID="1" presetClass="entr" presetSubtype="0" fill="hold" grpId="0" nodeType="afterEffect">
                                  <p:stCondLst>
                                    <p:cond delay="0"/>
                                  </p:stCondLst>
                                  <p:childTnLst>
                                    <p:set>
                                      <p:cBhvr>
                                        <p:cTn id="69" dur="1" fill="hold">
                                          <p:stCondLst>
                                            <p:cond delay="0"/>
                                          </p:stCondLst>
                                        </p:cTn>
                                        <p:tgtEl>
                                          <p:spTgt spid="37"/>
                                        </p:tgtEl>
                                        <p:attrNameLst>
                                          <p:attrName>style.visibility</p:attrName>
                                        </p:attrNameLst>
                                      </p:cBhvr>
                                      <p:to>
                                        <p:strVal val="visible"/>
                                      </p:to>
                                    </p:set>
                                  </p:childTnLst>
                                </p:cTn>
                              </p:par>
                            </p:childTnLst>
                          </p:cTn>
                        </p:par>
                        <p:par>
                          <p:cTn id="70" fill="hold" nodeType="afterGroup">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 calcmode="lin" valueType="num">
                                      <p:cBhvr>
                                        <p:cTn id="73" dur="500" fill="hold"/>
                                        <p:tgtEl>
                                          <p:spTgt spid="22"/>
                                        </p:tgtEl>
                                        <p:attrNameLst>
                                          <p:attrName>ppt_w</p:attrName>
                                        </p:attrNameLst>
                                      </p:cBhvr>
                                      <p:tavLst>
                                        <p:tav tm="0">
                                          <p:val>
                                            <p:fltVal val="0"/>
                                          </p:val>
                                        </p:tav>
                                        <p:tav tm="100000">
                                          <p:val>
                                            <p:strVal val="#ppt_w"/>
                                          </p:val>
                                        </p:tav>
                                      </p:tavLst>
                                    </p:anim>
                                    <p:anim calcmode="lin" valueType="num">
                                      <p:cBhvr>
                                        <p:cTn id="74" dur="500" fill="hold"/>
                                        <p:tgtEl>
                                          <p:spTgt spid="22"/>
                                        </p:tgtEl>
                                        <p:attrNameLst>
                                          <p:attrName>ppt_h</p:attrName>
                                        </p:attrNameLst>
                                      </p:cBhvr>
                                      <p:tavLst>
                                        <p:tav tm="0">
                                          <p:val>
                                            <p:fltVal val="0"/>
                                          </p:val>
                                        </p:tav>
                                        <p:tav tm="100000">
                                          <p:val>
                                            <p:strVal val="#ppt_h"/>
                                          </p:val>
                                        </p:tav>
                                      </p:tavLst>
                                    </p:anim>
                                    <p:animEffect transition="in" filter="fade">
                                      <p:cBhvr>
                                        <p:cTn id="75" dur="500"/>
                                        <p:tgtEl>
                                          <p:spTgt spid="22"/>
                                        </p:tgtEl>
                                      </p:cBhvr>
                                    </p:animEffect>
                                  </p:childTnLst>
                                </p:cTn>
                              </p:par>
                            </p:childTnLst>
                          </p:cTn>
                        </p:par>
                        <p:par>
                          <p:cTn id="76" fill="hold" nodeType="afterGroup">
                            <p:stCondLst>
                              <p:cond delay="7500"/>
                            </p:stCondLst>
                            <p:childTnLst>
                              <p:par>
                                <p:cTn id="77" presetID="1"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childTnLst>
                                </p:cTn>
                              </p:par>
                            </p:childTnLst>
                          </p:cTn>
                        </p:par>
                        <p:par>
                          <p:cTn id="79" fill="hold" nodeType="afterGroup">
                            <p:stCondLst>
                              <p:cond delay="7500"/>
                            </p:stCondLst>
                            <p:childTnLst>
                              <p:par>
                                <p:cTn id="80" presetID="53" presetClass="entr" presetSubtype="16" fill="hold" nodeType="after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childTnLst>
                          </p:cTn>
                        </p:par>
                        <p:par>
                          <p:cTn id="85" fill="hold" nodeType="afterGroup">
                            <p:stCondLst>
                              <p:cond delay="8000"/>
                            </p:stCondLst>
                            <p:childTnLst>
                              <p:par>
                                <p:cTn id="86" presetID="53" presetClass="entr" presetSubtype="16" fill="hold" nodeType="afterEffect">
                                  <p:stCondLst>
                                    <p:cond delay="0"/>
                                  </p:stCondLst>
                                  <p:childTnLst>
                                    <p:set>
                                      <p:cBhvr>
                                        <p:cTn id="87" dur="1" fill="hold">
                                          <p:stCondLst>
                                            <p:cond delay="0"/>
                                          </p:stCondLst>
                                        </p:cTn>
                                        <p:tgtEl>
                                          <p:spTgt spid="32"/>
                                        </p:tgtEl>
                                        <p:attrNameLst>
                                          <p:attrName>style.visibility</p:attrName>
                                        </p:attrNameLst>
                                      </p:cBhvr>
                                      <p:to>
                                        <p:strVal val="visible"/>
                                      </p:to>
                                    </p:set>
                                    <p:anim calcmode="lin" valueType="num">
                                      <p:cBhvr>
                                        <p:cTn id="88" dur="500" fill="hold"/>
                                        <p:tgtEl>
                                          <p:spTgt spid="32"/>
                                        </p:tgtEl>
                                        <p:attrNameLst>
                                          <p:attrName>ppt_w</p:attrName>
                                        </p:attrNameLst>
                                      </p:cBhvr>
                                      <p:tavLst>
                                        <p:tav tm="0">
                                          <p:val>
                                            <p:fltVal val="0"/>
                                          </p:val>
                                        </p:tav>
                                        <p:tav tm="100000">
                                          <p:val>
                                            <p:strVal val="#ppt_w"/>
                                          </p:val>
                                        </p:tav>
                                      </p:tavLst>
                                    </p:anim>
                                    <p:anim calcmode="lin" valueType="num">
                                      <p:cBhvr>
                                        <p:cTn id="89" dur="500" fill="hold"/>
                                        <p:tgtEl>
                                          <p:spTgt spid="32"/>
                                        </p:tgtEl>
                                        <p:attrNameLst>
                                          <p:attrName>ppt_h</p:attrName>
                                        </p:attrNameLst>
                                      </p:cBhvr>
                                      <p:tavLst>
                                        <p:tav tm="0">
                                          <p:val>
                                            <p:fltVal val="0"/>
                                          </p:val>
                                        </p:tav>
                                        <p:tav tm="100000">
                                          <p:val>
                                            <p:strVal val="#ppt_h"/>
                                          </p:val>
                                        </p:tav>
                                      </p:tavLst>
                                    </p:anim>
                                    <p:animEffect transition="in" filter="fade">
                                      <p:cBhvr>
                                        <p:cTn id="90" dur="500"/>
                                        <p:tgtEl>
                                          <p:spTgt spid="32"/>
                                        </p:tgtEl>
                                      </p:cBhvr>
                                    </p:animEffect>
                                  </p:childTnLst>
                                </p:cTn>
                              </p:par>
                            </p:childTnLst>
                          </p:cTn>
                        </p:par>
                        <p:par>
                          <p:cTn id="91" fill="hold" nodeType="afterGroup">
                            <p:stCondLst>
                              <p:cond delay="8500"/>
                            </p:stCondLst>
                            <p:childTnLst>
                              <p:par>
                                <p:cTn id="92" presetID="53" presetClass="entr" presetSubtype="16" fill="hold" grpId="0" nodeType="afterEffect">
                                  <p:stCondLst>
                                    <p:cond delay="0"/>
                                  </p:stCondLst>
                                  <p:childTnLst>
                                    <p:set>
                                      <p:cBhvr>
                                        <p:cTn id="93" dur="1" fill="hold">
                                          <p:stCondLst>
                                            <p:cond delay="0"/>
                                          </p:stCondLst>
                                        </p:cTn>
                                        <p:tgtEl>
                                          <p:spTgt spid="23"/>
                                        </p:tgtEl>
                                        <p:attrNameLst>
                                          <p:attrName>style.visibility</p:attrName>
                                        </p:attrNameLst>
                                      </p:cBhvr>
                                      <p:to>
                                        <p:strVal val="visible"/>
                                      </p:to>
                                    </p:set>
                                    <p:anim calcmode="lin" valueType="num">
                                      <p:cBhvr>
                                        <p:cTn id="94" dur="500" fill="hold"/>
                                        <p:tgtEl>
                                          <p:spTgt spid="23"/>
                                        </p:tgtEl>
                                        <p:attrNameLst>
                                          <p:attrName>ppt_w</p:attrName>
                                        </p:attrNameLst>
                                      </p:cBhvr>
                                      <p:tavLst>
                                        <p:tav tm="0">
                                          <p:val>
                                            <p:fltVal val="0"/>
                                          </p:val>
                                        </p:tav>
                                        <p:tav tm="100000">
                                          <p:val>
                                            <p:strVal val="#ppt_w"/>
                                          </p:val>
                                        </p:tav>
                                      </p:tavLst>
                                    </p:anim>
                                    <p:anim calcmode="lin" valueType="num">
                                      <p:cBhvr>
                                        <p:cTn id="95" dur="500" fill="hold"/>
                                        <p:tgtEl>
                                          <p:spTgt spid="23"/>
                                        </p:tgtEl>
                                        <p:attrNameLst>
                                          <p:attrName>ppt_h</p:attrName>
                                        </p:attrNameLst>
                                      </p:cBhvr>
                                      <p:tavLst>
                                        <p:tav tm="0">
                                          <p:val>
                                            <p:fltVal val="0"/>
                                          </p:val>
                                        </p:tav>
                                        <p:tav tm="100000">
                                          <p:val>
                                            <p:strVal val="#ppt_h"/>
                                          </p:val>
                                        </p:tav>
                                      </p:tavLst>
                                    </p:anim>
                                    <p:animEffect transition="in" filter="fade">
                                      <p:cBhvr>
                                        <p:cTn id="96" dur="500"/>
                                        <p:tgtEl>
                                          <p:spTgt spid="23"/>
                                        </p:tgtEl>
                                      </p:cBhvr>
                                    </p:animEffect>
                                  </p:childTnLst>
                                </p:cTn>
                              </p:par>
                            </p:childTnLst>
                          </p:cTn>
                        </p:par>
                        <p:par>
                          <p:cTn id="97" fill="hold" nodeType="afterGroup">
                            <p:stCondLst>
                              <p:cond delay="9000"/>
                            </p:stCondLst>
                            <p:childTnLst>
                              <p:par>
                                <p:cTn id="98" presetID="53" presetClass="entr" presetSubtype="16" fill="hold" nodeType="afterEffect">
                                  <p:stCondLst>
                                    <p:cond delay="0"/>
                                  </p:stCondLst>
                                  <p:childTnLst>
                                    <p:set>
                                      <p:cBhvr>
                                        <p:cTn id="99" dur="1" fill="hold">
                                          <p:stCondLst>
                                            <p:cond delay="0"/>
                                          </p:stCondLst>
                                        </p:cTn>
                                        <p:tgtEl>
                                          <p:spTgt spid="33"/>
                                        </p:tgtEl>
                                        <p:attrNameLst>
                                          <p:attrName>style.visibility</p:attrName>
                                        </p:attrNameLst>
                                      </p:cBhvr>
                                      <p:to>
                                        <p:strVal val="visible"/>
                                      </p:to>
                                    </p:set>
                                    <p:anim calcmode="lin" valueType="num">
                                      <p:cBhvr>
                                        <p:cTn id="100" dur="500" fill="hold"/>
                                        <p:tgtEl>
                                          <p:spTgt spid="33"/>
                                        </p:tgtEl>
                                        <p:attrNameLst>
                                          <p:attrName>ppt_w</p:attrName>
                                        </p:attrNameLst>
                                      </p:cBhvr>
                                      <p:tavLst>
                                        <p:tav tm="0">
                                          <p:val>
                                            <p:fltVal val="0"/>
                                          </p:val>
                                        </p:tav>
                                        <p:tav tm="100000">
                                          <p:val>
                                            <p:strVal val="#ppt_w"/>
                                          </p:val>
                                        </p:tav>
                                      </p:tavLst>
                                    </p:anim>
                                    <p:anim calcmode="lin" valueType="num">
                                      <p:cBhvr>
                                        <p:cTn id="101" dur="500" fill="hold"/>
                                        <p:tgtEl>
                                          <p:spTgt spid="33"/>
                                        </p:tgtEl>
                                        <p:attrNameLst>
                                          <p:attrName>ppt_h</p:attrName>
                                        </p:attrNameLst>
                                      </p:cBhvr>
                                      <p:tavLst>
                                        <p:tav tm="0">
                                          <p:val>
                                            <p:fltVal val="0"/>
                                          </p:val>
                                        </p:tav>
                                        <p:tav tm="100000">
                                          <p:val>
                                            <p:strVal val="#ppt_h"/>
                                          </p:val>
                                        </p:tav>
                                      </p:tavLst>
                                    </p:anim>
                                    <p:animEffect transition="in" filter="fade">
                                      <p:cBhvr>
                                        <p:cTn id="102" dur="500"/>
                                        <p:tgtEl>
                                          <p:spTgt spid="33"/>
                                        </p:tgtEl>
                                      </p:cBhvr>
                                    </p:animEffect>
                                  </p:childTnLst>
                                </p:cTn>
                              </p:par>
                            </p:childTnLst>
                          </p:cTn>
                        </p:par>
                        <p:par>
                          <p:cTn id="103" fill="hold" nodeType="afterGroup">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4"/>
                                        </p:tgtEl>
                                        <p:attrNameLst>
                                          <p:attrName>style.visibility</p:attrName>
                                        </p:attrNameLst>
                                      </p:cBhvr>
                                      <p:to>
                                        <p:strVal val="visible"/>
                                      </p:to>
                                    </p:set>
                                    <p:anim calcmode="lin" valueType="num">
                                      <p:cBhvr>
                                        <p:cTn id="106" dur="500" fill="hold"/>
                                        <p:tgtEl>
                                          <p:spTgt spid="24"/>
                                        </p:tgtEl>
                                        <p:attrNameLst>
                                          <p:attrName>ppt_w</p:attrName>
                                        </p:attrNameLst>
                                      </p:cBhvr>
                                      <p:tavLst>
                                        <p:tav tm="0">
                                          <p:val>
                                            <p:fltVal val="0"/>
                                          </p:val>
                                        </p:tav>
                                        <p:tav tm="100000">
                                          <p:val>
                                            <p:strVal val="#ppt_w"/>
                                          </p:val>
                                        </p:tav>
                                      </p:tavLst>
                                    </p:anim>
                                    <p:anim calcmode="lin" valueType="num">
                                      <p:cBhvr>
                                        <p:cTn id="107" dur="500" fill="hold"/>
                                        <p:tgtEl>
                                          <p:spTgt spid="24"/>
                                        </p:tgtEl>
                                        <p:attrNameLst>
                                          <p:attrName>ppt_h</p:attrName>
                                        </p:attrNameLst>
                                      </p:cBhvr>
                                      <p:tavLst>
                                        <p:tav tm="0">
                                          <p:val>
                                            <p:fltVal val="0"/>
                                          </p:val>
                                        </p:tav>
                                        <p:tav tm="100000">
                                          <p:val>
                                            <p:strVal val="#ppt_h"/>
                                          </p:val>
                                        </p:tav>
                                      </p:tavLst>
                                    </p:anim>
                                    <p:animEffect transition="in" filter="fade">
                                      <p:cBhvr>
                                        <p:cTn id="108" dur="500"/>
                                        <p:tgtEl>
                                          <p:spTgt spid="24"/>
                                        </p:tgtEl>
                                      </p:cBhvr>
                                    </p:animEffect>
                                  </p:childTnLst>
                                </p:cTn>
                              </p:par>
                            </p:childTnLst>
                          </p:cTn>
                        </p:par>
                        <p:par>
                          <p:cTn id="109" fill="hold" nodeType="afterGroup">
                            <p:stCondLst>
                              <p:cond delay="10000"/>
                            </p:stCondLst>
                            <p:childTnLst>
                              <p:par>
                                <p:cTn id="110" presetID="53" presetClass="entr" presetSubtype="16" fill="hold" nodeType="after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500" fill="hold"/>
                                        <p:tgtEl>
                                          <p:spTgt spid="35"/>
                                        </p:tgtEl>
                                        <p:attrNameLst>
                                          <p:attrName>ppt_w</p:attrName>
                                        </p:attrNameLst>
                                      </p:cBhvr>
                                      <p:tavLst>
                                        <p:tav tm="0">
                                          <p:val>
                                            <p:fltVal val="0"/>
                                          </p:val>
                                        </p:tav>
                                        <p:tav tm="100000">
                                          <p:val>
                                            <p:strVal val="#ppt_w"/>
                                          </p:val>
                                        </p:tav>
                                      </p:tavLst>
                                    </p:anim>
                                    <p:anim calcmode="lin" valueType="num">
                                      <p:cBhvr>
                                        <p:cTn id="113" dur="500" fill="hold"/>
                                        <p:tgtEl>
                                          <p:spTgt spid="35"/>
                                        </p:tgtEl>
                                        <p:attrNameLst>
                                          <p:attrName>ppt_h</p:attrName>
                                        </p:attrNameLst>
                                      </p:cBhvr>
                                      <p:tavLst>
                                        <p:tav tm="0">
                                          <p:val>
                                            <p:fltVal val="0"/>
                                          </p:val>
                                        </p:tav>
                                        <p:tav tm="100000">
                                          <p:val>
                                            <p:strVal val="#ppt_h"/>
                                          </p:val>
                                        </p:tav>
                                      </p:tavLst>
                                    </p:anim>
                                    <p:animEffect transition="in" filter="fade">
                                      <p:cBhvr>
                                        <p:cTn id="114" dur="500"/>
                                        <p:tgtEl>
                                          <p:spTgt spid="35"/>
                                        </p:tgtEl>
                                      </p:cBhvr>
                                    </p:animEffect>
                                  </p:childTnLst>
                                </p:cTn>
                              </p:par>
                            </p:childTnLst>
                          </p:cTn>
                        </p:par>
                        <p:par>
                          <p:cTn id="115" fill="hold" nodeType="afterGroup">
                            <p:stCondLst>
                              <p:cond delay="10500"/>
                            </p:stCondLst>
                            <p:childTnLst>
                              <p:par>
                                <p:cTn id="116" presetID="53" presetClass="entr" presetSubtype="16" fill="hold" grpId="0" nodeType="afterEffect">
                                  <p:stCondLst>
                                    <p:cond delay="0"/>
                                  </p:stCondLst>
                                  <p:childTnLst>
                                    <p:set>
                                      <p:cBhvr>
                                        <p:cTn id="117" dur="1" fill="hold">
                                          <p:stCondLst>
                                            <p:cond delay="0"/>
                                          </p:stCondLst>
                                        </p:cTn>
                                        <p:tgtEl>
                                          <p:spTgt spid="25"/>
                                        </p:tgtEl>
                                        <p:attrNameLst>
                                          <p:attrName>style.visibility</p:attrName>
                                        </p:attrNameLst>
                                      </p:cBhvr>
                                      <p:to>
                                        <p:strVal val="visible"/>
                                      </p:to>
                                    </p:set>
                                    <p:anim calcmode="lin" valueType="num">
                                      <p:cBhvr>
                                        <p:cTn id="118" dur="500" fill="hold"/>
                                        <p:tgtEl>
                                          <p:spTgt spid="25"/>
                                        </p:tgtEl>
                                        <p:attrNameLst>
                                          <p:attrName>ppt_w</p:attrName>
                                        </p:attrNameLst>
                                      </p:cBhvr>
                                      <p:tavLst>
                                        <p:tav tm="0">
                                          <p:val>
                                            <p:fltVal val="0"/>
                                          </p:val>
                                        </p:tav>
                                        <p:tav tm="100000">
                                          <p:val>
                                            <p:strVal val="#ppt_w"/>
                                          </p:val>
                                        </p:tav>
                                      </p:tavLst>
                                    </p:anim>
                                    <p:anim calcmode="lin" valueType="num">
                                      <p:cBhvr>
                                        <p:cTn id="119" dur="500" fill="hold"/>
                                        <p:tgtEl>
                                          <p:spTgt spid="25"/>
                                        </p:tgtEl>
                                        <p:attrNameLst>
                                          <p:attrName>ppt_h</p:attrName>
                                        </p:attrNameLst>
                                      </p:cBhvr>
                                      <p:tavLst>
                                        <p:tav tm="0">
                                          <p:val>
                                            <p:fltVal val="0"/>
                                          </p:val>
                                        </p:tav>
                                        <p:tav tm="100000">
                                          <p:val>
                                            <p:strVal val="#ppt_h"/>
                                          </p:val>
                                        </p:tav>
                                      </p:tavLst>
                                    </p:anim>
                                    <p:animEffect transition="in" filter="fade">
                                      <p:cBhvr>
                                        <p:cTn id="120" dur="500"/>
                                        <p:tgtEl>
                                          <p:spTgt spid="25"/>
                                        </p:tgtEl>
                                      </p:cBhvr>
                                    </p:animEffect>
                                  </p:childTnLst>
                                </p:cTn>
                              </p:par>
                            </p:childTnLst>
                          </p:cTn>
                        </p:par>
                        <p:par>
                          <p:cTn id="121" fill="hold" nodeType="afterGroup">
                            <p:stCondLst>
                              <p:cond delay="11000"/>
                            </p:stCondLst>
                            <p:childTnLst>
                              <p:par>
                                <p:cTn id="122" presetID="53" presetClass="entr" presetSubtype="16" fill="hold" nodeType="afterEffect">
                                  <p:stCondLst>
                                    <p:cond delay="0"/>
                                  </p:stCondLst>
                                  <p:childTnLst>
                                    <p:set>
                                      <p:cBhvr>
                                        <p:cTn id="123" dur="1" fill="hold">
                                          <p:stCondLst>
                                            <p:cond delay="0"/>
                                          </p:stCondLst>
                                        </p:cTn>
                                        <p:tgtEl>
                                          <p:spTgt spid="34"/>
                                        </p:tgtEl>
                                        <p:attrNameLst>
                                          <p:attrName>style.visibility</p:attrName>
                                        </p:attrNameLst>
                                      </p:cBhvr>
                                      <p:to>
                                        <p:strVal val="visible"/>
                                      </p:to>
                                    </p:set>
                                    <p:anim calcmode="lin" valueType="num">
                                      <p:cBhvr>
                                        <p:cTn id="124" dur="500" fill="hold"/>
                                        <p:tgtEl>
                                          <p:spTgt spid="34"/>
                                        </p:tgtEl>
                                        <p:attrNameLst>
                                          <p:attrName>ppt_w</p:attrName>
                                        </p:attrNameLst>
                                      </p:cBhvr>
                                      <p:tavLst>
                                        <p:tav tm="0">
                                          <p:val>
                                            <p:fltVal val="0"/>
                                          </p:val>
                                        </p:tav>
                                        <p:tav tm="100000">
                                          <p:val>
                                            <p:strVal val="#ppt_w"/>
                                          </p:val>
                                        </p:tav>
                                      </p:tavLst>
                                    </p:anim>
                                    <p:anim calcmode="lin" valueType="num">
                                      <p:cBhvr>
                                        <p:cTn id="125" dur="500" fill="hold"/>
                                        <p:tgtEl>
                                          <p:spTgt spid="34"/>
                                        </p:tgtEl>
                                        <p:attrNameLst>
                                          <p:attrName>ppt_h</p:attrName>
                                        </p:attrNameLst>
                                      </p:cBhvr>
                                      <p:tavLst>
                                        <p:tav tm="0">
                                          <p:val>
                                            <p:fltVal val="0"/>
                                          </p:val>
                                        </p:tav>
                                        <p:tav tm="100000">
                                          <p:val>
                                            <p:strVal val="#ppt_h"/>
                                          </p:val>
                                        </p:tav>
                                      </p:tavLst>
                                    </p:anim>
                                    <p:animEffect transition="in" filter="fade">
                                      <p:cBhvr>
                                        <p:cTn id="126" dur="500"/>
                                        <p:tgtEl>
                                          <p:spTgt spid="34"/>
                                        </p:tgtEl>
                                      </p:cBhvr>
                                    </p:animEffect>
                                  </p:childTnLst>
                                </p:cTn>
                              </p:par>
                            </p:childTnLst>
                          </p:cTn>
                        </p:par>
                        <p:par>
                          <p:cTn id="127" fill="hold" nodeType="afterGroup">
                            <p:stCondLst>
                              <p:cond delay="11500"/>
                            </p:stCondLst>
                            <p:childTnLst>
                              <p:par>
                                <p:cTn id="128" presetID="53" presetClass="entr" presetSubtype="16" fill="hold" nodeType="afterEffect">
                                  <p:stCondLst>
                                    <p:cond delay="0"/>
                                  </p:stCondLst>
                                  <p:childTnLst>
                                    <p:set>
                                      <p:cBhvr>
                                        <p:cTn id="129" dur="1" fill="hold">
                                          <p:stCondLst>
                                            <p:cond delay="0"/>
                                          </p:stCondLst>
                                        </p:cTn>
                                        <p:tgtEl>
                                          <p:spTgt spid="36"/>
                                        </p:tgtEl>
                                        <p:attrNameLst>
                                          <p:attrName>style.visibility</p:attrName>
                                        </p:attrNameLst>
                                      </p:cBhvr>
                                      <p:to>
                                        <p:strVal val="visible"/>
                                      </p:to>
                                    </p:set>
                                    <p:anim calcmode="lin" valueType="num">
                                      <p:cBhvr>
                                        <p:cTn id="130" dur="500" fill="hold"/>
                                        <p:tgtEl>
                                          <p:spTgt spid="36"/>
                                        </p:tgtEl>
                                        <p:attrNameLst>
                                          <p:attrName>ppt_w</p:attrName>
                                        </p:attrNameLst>
                                      </p:cBhvr>
                                      <p:tavLst>
                                        <p:tav tm="0">
                                          <p:val>
                                            <p:fltVal val="0"/>
                                          </p:val>
                                        </p:tav>
                                        <p:tav tm="100000">
                                          <p:val>
                                            <p:strVal val="#ppt_w"/>
                                          </p:val>
                                        </p:tav>
                                      </p:tavLst>
                                    </p:anim>
                                    <p:anim calcmode="lin" valueType="num">
                                      <p:cBhvr>
                                        <p:cTn id="131" dur="500" fill="hold"/>
                                        <p:tgtEl>
                                          <p:spTgt spid="36"/>
                                        </p:tgtEl>
                                        <p:attrNameLst>
                                          <p:attrName>ppt_h</p:attrName>
                                        </p:attrNameLst>
                                      </p:cBhvr>
                                      <p:tavLst>
                                        <p:tav tm="0">
                                          <p:val>
                                            <p:fltVal val="0"/>
                                          </p:val>
                                        </p:tav>
                                        <p:tav tm="100000">
                                          <p:val>
                                            <p:strVal val="#ppt_h"/>
                                          </p:val>
                                        </p:tav>
                                      </p:tavLst>
                                    </p:anim>
                                    <p:animEffect transition="in" filter="fade">
                                      <p:cBhvr>
                                        <p:cTn id="132" dur="500"/>
                                        <p:tgtEl>
                                          <p:spTgt spid="36"/>
                                        </p:tgtEl>
                                      </p:cBhvr>
                                    </p:animEffect>
                                  </p:childTnLst>
                                </p:cTn>
                              </p:par>
                            </p:childTnLst>
                          </p:cTn>
                        </p:par>
                        <p:par>
                          <p:cTn id="133" fill="hold" nodeType="afterGroup">
                            <p:stCondLst>
                              <p:cond delay="12000"/>
                            </p:stCondLst>
                            <p:childTnLst>
                              <p:par>
                                <p:cTn id="134" presetID="53" presetClass="entr" presetSubtype="16" fill="hold" grpId="0" nodeType="afterEffect">
                                  <p:stCondLst>
                                    <p:cond delay="0"/>
                                  </p:stCondLst>
                                  <p:childTnLst>
                                    <p:set>
                                      <p:cBhvr>
                                        <p:cTn id="135" dur="1" fill="hold">
                                          <p:stCondLst>
                                            <p:cond delay="0"/>
                                          </p:stCondLst>
                                        </p:cTn>
                                        <p:tgtEl>
                                          <p:spTgt spid="26"/>
                                        </p:tgtEl>
                                        <p:attrNameLst>
                                          <p:attrName>style.visibility</p:attrName>
                                        </p:attrNameLst>
                                      </p:cBhvr>
                                      <p:to>
                                        <p:strVal val="visible"/>
                                      </p:to>
                                    </p:set>
                                    <p:anim calcmode="lin" valueType="num">
                                      <p:cBhvr>
                                        <p:cTn id="136" dur="500" fill="hold"/>
                                        <p:tgtEl>
                                          <p:spTgt spid="26"/>
                                        </p:tgtEl>
                                        <p:attrNameLst>
                                          <p:attrName>ppt_w</p:attrName>
                                        </p:attrNameLst>
                                      </p:cBhvr>
                                      <p:tavLst>
                                        <p:tav tm="0">
                                          <p:val>
                                            <p:fltVal val="0"/>
                                          </p:val>
                                        </p:tav>
                                        <p:tav tm="100000">
                                          <p:val>
                                            <p:strVal val="#ppt_w"/>
                                          </p:val>
                                        </p:tav>
                                      </p:tavLst>
                                    </p:anim>
                                    <p:anim calcmode="lin" valueType="num">
                                      <p:cBhvr>
                                        <p:cTn id="137" dur="500" fill="hold"/>
                                        <p:tgtEl>
                                          <p:spTgt spid="26"/>
                                        </p:tgtEl>
                                        <p:attrNameLst>
                                          <p:attrName>ppt_h</p:attrName>
                                        </p:attrNameLst>
                                      </p:cBhvr>
                                      <p:tavLst>
                                        <p:tav tm="0">
                                          <p:val>
                                            <p:fltVal val="0"/>
                                          </p:val>
                                        </p:tav>
                                        <p:tav tm="100000">
                                          <p:val>
                                            <p:strVal val="#ppt_h"/>
                                          </p:val>
                                        </p:tav>
                                      </p:tavLst>
                                    </p:anim>
                                    <p:animEffect transition="in" filter="fade">
                                      <p:cBhvr>
                                        <p:cTn id="13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8" grpId="0" animBg="1"/>
      <p:bldP spid="19" grpId="0" animBg="1"/>
      <p:bldP spid="20" grpId="0" animBg="1"/>
      <p:bldP spid="21" grpId="0" animBg="1"/>
      <p:bldP spid="22" grpId="0" animBg="1"/>
      <p:bldP spid="23" grpId="0" animBg="1"/>
      <p:bldP spid="24" grpId="0" animBg="1"/>
      <p:bldP spid="25" grpId="0" animBg="1"/>
      <p:bldP spid="26" grpId="0" animBg="1"/>
      <p:bldP spid="37" grpId="0"/>
      <p:bldP spid="3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64" name="Picture 16"/>
          <p:cNvPicPr>
            <a:picLocks noChangeAspect="1" noChangeArrowheads="1"/>
          </p:cNvPicPr>
          <p:nvPr/>
        </p:nvPicPr>
        <p:blipFill>
          <a:blip r:embed="rId2" cstate="print"/>
          <a:srcRect l="11513" t="15705" r="12298" b="18146"/>
          <a:stretch>
            <a:fillRect/>
          </a:stretch>
        </p:blipFill>
        <p:spPr bwMode="auto">
          <a:xfrm>
            <a:off x="0" y="1628800"/>
            <a:ext cx="9144000" cy="5229200"/>
          </a:xfrm>
          <a:prstGeom prst="rect">
            <a:avLst/>
          </a:prstGeom>
          <a:noFill/>
          <a:ln w="9525">
            <a:noFill/>
            <a:miter lim="800000"/>
            <a:headEnd/>
            <a:tailEnd/>
          </a:ln>
        </p:spPr>
      </p:pic>
      <p:cxnSp>
        <p:nvCxnSpPr>
          <p:cNvPr id="11" name="10 Conector recto"/>
          <p:cNvCxnSpPr/>
          <p:nvPr/>
        </p:nvCxnSpPr>
        <p:spPr>
          <a:xfrm rot="5400000">
            <a:off x="7786688" y="5572125"/>
            <a:ext cx="2571750"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3" name="12 Conector recto"/>
          <p:cNvCxnSpPr/>
          <p:nvPr/>
        </p:nvCxnSpPr>
        <p:spPr>
          <a:xfrm rot="5400000">
            <a:off x="7786687" y="5643563"/>
            <a:ext cx="24288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4" name="13 Conector recto"/>
          <p:cNvCxnSpPr/>
          <p:nvPr/>
        </p:nvCxnSpPr>
        <p:spPr>
          <a:xfrm rot="5400000">
            <a:off x="7858125" y="5786438"/>
            <a:ext cx="214312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5" name="14 Conector recto"/>
          <p:cNvCxnSpPr/>
          <p:nvPr/>
        </p:nvCxnSpPr>
        <p:spPr>
          <a:xfrm>
            <a:off x="5429250" y="6715125"/>
            <a:ext cx="3714750"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6" name="15 Conector recto"/>
          <p:cNvCxnSpPr/>
          <p:nvPr/>
        </p:nvCxnSpPr>
        <p:spPr>
          <a:xfrm>
            <a:off x="6143625" y="6643688"/>
            <a:ext cx="30003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7" name="16 Conector recto"/>
          <p:cNvCxnSpPr/>
          <p:nvPr/>
        </p:nvCxnSpPr>
        <p:spPr>
          <a:xfrm>
            <a:off x="6715125" y="6572250"/>
            <a:ext cx="24288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sp>
        <p:nvSpPr>
          <p:cNvPr id="9" name="Rectangle 2"/>
          <p:cNvSpPr txBox="1">
            <a:spLocks noChangeArrowheads="1"/>
          </p:cNvSpPr>
          <p:nvPr/>
        </p:nvSpPr>
        <p:spPr>
          <a:xfrm>
            <a:off x="1428750" y="428625"/>
            <a:ext cx="6321425" cy="704850"/>
          </a:xfrm>
          <a:prstGeom prst="rect">
            <a:avLst/>
          </a:prstGeom>
        </p:spPr>
        <p:txBody>
          <a:bodyPr/>
          <a:lstStyle/>
          <a:p>
            <a:pPr algn="ctr" eaLnBrk="0" hangingPunct="0">
              <a:defRPr/>
            </a:pPr>
            <a:r>
              <a:rPr lang="es-MX" sz="3200" b="1" kern="0" dirty="0">
                <a:solidFill>
                  <a:srgbClr val="00478E"/>
                </a:solidFill>
                <a:latin typeface="Century Gothic" pitchFamily="34" charset="0"/>
                <a:ea typeface="+mj-ea"/>
                <a:cs typeface="+mj-cs"/>
              </a:rPr>
              <a:t>PROCESO DE CAPTURA</a:t>
            </a:r>
          </a:p>
        </p:txBody>
      </p:sp>
      <p:sp>
        <p:nvSpPr>
          <p:cNvPr id="20" name="Rectangle 2"/>
          <p:cNvSpPr txBox="1">
            <a:spLocks noChangeArrowheads="1"/>
          </p:cNvSpPr>
          <p:nvPr/>
        </p:nvSpPr>
        <p:spPr>
          <a:xfrm>
            <a:off x="3506788" y="6108700"/>
            <a:ext cx="5665787" cy="704850"/>
          </a:xfrm>
          <a:prstGeom prst="rect">
            <a:avLst/>
          </a:prstGeom>
        </p:spPr>
        <p:txBody>
          <a:bodyPr/>
          <a:lstStyle/>
          <a:p>
            <a:pPr algn="ctr" eaLnBrk="0" hangingPunct="0">
              <a:defRPr/>
            </a:pPr>
            <a:r>
              <a:rPr lang="es-MX" sz="2000" b="1" kern="0" dirty="0">
                <a:solidFill>
                  <a:srgbClr val="00478E"/>
                </a:solidFill>
                <a:latin typeface="Century Gothic" pitchFamily="34" charset="0"/>
                <a:ea typeface="+mj-ea"/>
                <a:cs typeface="+mj-cs"/>
              </a:rPr>
              <a:t>Datos del importador / Exportador</a:t>
            </a:r>
          </a:p>
        </p:txBody>
      </p:sp>
      <p:sp>
        <p:nvSpPr>
          <p:cNvPr id="21" name="Rectangle 2"/>
          <p:cNvSpPr txBox="1">
            <a:spLocks noChangeArrowheads="1"/>
          </p:cNvSpPr>
          <p:nvPr/>
        </p:nvSpPr>
        <p:spPr>
          <a:xfrm>
            <a:off x="0" y="0"/>
            <a:ext cx="9144000" cy="704850"/>
          </a:xfrm>
          <a:prstGeom prst="rect">
            <a:avLst/>
          </a:prstGeom>
        </p:spPr>
        <p:txBody>
          <a:bodyPr/>
          <a:lstStyle/>
          <a:p>
            <a:pPr algn="ctr" eaLnBrk="0" hangingPunct="0">
              <a:defRPr/>
            </a:pPr>
            <a:r>
              <a:rPr lang="es-MX" sz="2400" kern="0" dirty="0">
                <a:solidFill>
                  <a:srgbClr val="00478E"/>
                </a:solidFill>
                <a:effectLst>
                  <a:outerShdw blurRad="38100" dist="38100" dir="2700000" algn="tl">
                    <a:srgbClr val="C0C0C0"/>
                  </a:outerShdw>
                </a:effectLst>
                <a:latin typeface="Century Gothic" pitchFamily="34" charset="0"/>
                <a:cs typeface="+mn-cs"/>
              </a:rPr>
              <a:t>Almanza Villarreal Agencia Aduanal, S.C.</a:t>
            </a:r>
          </a:p>
          <a:p>
            <a:pPr algn="ctr" eaLnBrk="0" hangingPunct="0">
              <a:defRPr/>
            </a:pPr>
            <a:endParaRPr lang="es-MX" sz="2400" kern="0" dirty="0">
              <a:solidFill>
                <a:srgbClr val="00478E"/>
              </a:solidFill>
              <a:effectLst>
                <a:outerShdw blurRad="38100" dist="38100" dir="2700000" algn="tl">
                  <a:srgbClr val="C0C0C0"/>
                </a:outerShdw>
              </a:effectLst>
              <a:latin typeface="Century Gothic" pitchFamily="34" charset="0"/>
              <a:ea typeface="+mj-ea"/>
              <a:cs typeface="+mj-cs"/>
            </a:endParaRPr>
          </a:p>
          <a:p>
            <a:pPr algn="ctr" eaLnBrk="0" hangingPunct="0">
              <a:defRPr/>
            </a:pPr>
            <a:endParaRPr lang="es-MX" sz="2400" kern="0" dirty="0">
              <a:solidFill>
                <a:srgbClr val="00478E"/>
              </a:solidFill>
              <a:effectLst>
                <a:outerShdw blurRad="38100" dist="38100" dir="2700000" algn="tl">
                  <a:srgbClr val="C0C0C0"/>
                </a:outerShdw>
              </a:effectLst>
              <a:latin typeface="Century Gothic" pitchFamily="34" charset="0"/>
              <a:ea typeface="+mj-ea"/>
              <a:cs typeface="+mj-cs"/>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0"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86" name="Picture 14"/>
          <p:cNvPicPr>
            <a:picLocks noChangeAspect="1" noChangeArrowheads="1"/>
          </p:cNvPicPr>
          <p:nvPr/>
        </p:nvPicPr>
        <p:blipFill>
          <a:blip r:embed="rId2" cstate="print"/>
          <a:srcRect l="10922" t="17595" r="12888" b="13421"/>
          <a:stretch>
            <a:fillRect/>
          </a:stretch>
        </p:blipFill>
        <p:spPr bwMode="auto">
          <a:xfrm>
            <a:off x="0" y="1628800"/>
            <a:ext cx="9144000" cy="5256584"/>
          </a:xfrm>
          <a:prstGeom prst="rect">
            <a:avLst/>
          </a:prstGeom>
          <a:noFill/>
          <a:ln w="9525">
            <a:noFill/>
            <a:miter lim="800000"/>
            <a:headEnd/>
            <a:tailEnd/>
          </a:ln>
        </p:spPr>
      </p:pic>
      <p:sp>
        <p:nvSpPr>
          <p:cNvPr id="28674" name="Text Box 11"/>
          <p:cNvSpPr txBox="1">
            <a:spLocks noChangeArrowheads="1"/>
          </p:cNvSpPr>
          <p:nvPr/>
        </p:nvSpPr>
        <p:spPr bwMode="auto">
          <a:xfrm>
            <a:off x="1403350" y="1341438"/>
            <a:ext cx="6192838" cy="366712"/>
          </a:xfrm>
          <a:prstGeom prst="rect">
            <a:avLst/>
          </a:prstGeom>
          <a:noFill/>
          <a:ln w="9525">
            <a:noFill/>
            <a:miter lim="800000"/>
            <a:headEnd/>
            <a:tailEnd/>
          </a:ln>
        </p:spPr>
        <p:txBody>
          <a:bodyPr>
            <a:spAutoFit/>
          </a:bodyPr>
          <a:lstStyle/>
          <a:p>
            <a:pPr eaLnBrk="0" hangingPunct="0">
              <a:spcBef>
                <a:spcPct val="50000"/>
              </a:spcBef>
            </a:pPr>
            <a:endParaRPr lang="en-US"/>
          </a:p>
        </p:txBody>
      </p:sp>
      <p:cxnSp>
        <p:nvCxnSpPr>
          <p:cNvPr id="11" name="10 Conector recto"/>
          <p:cNvCxnSpPr/>
          <p:nvPr/>
        </p:nvCxnSpPr>
        <p:spPr>
          <a:xfrm rot="5400000">
            <a:off x="7786688" y="5572125"/>
            <a:ext cx="2571750"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3" name="12 Conector recto"/>
          <p:cNvCxnSpPr/>
          <p:nvPr/>
        </p:nvCxnSpPr>
        <p:spPr>
          <a:xfrm rot="5400000">
            <a:off x="7786687" y="5643563"/>
            <a:ext cx="24288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4" name="13 Conector recto"/>
          <p:cNvCxnSpPr/>
          <p:nvPr/>
        </p:nvCxnSpPr>
        <p:spPr>
          <a:xfrm rot="5400000">
            <a:off x="7858125" y="5786438"/>
            <a:ext cx="214312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5" name="14 Conector recto"/>
          <p:cNvCxnSpPr/>
          <p:nvPr/>
        </p:nvCxnSpPr>
        <p:spPr>
          <a:xfrm>
            <a:off x="5429250" y="6715125"/>
            <a:ext cx="3714750"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6" name="15 Conector recto"/>
          <p:cNvCxnSpPr/>
          <p:nvPr/>
        </p:nvCxnSpPr>
        <p:spPr>
          <a:xfrm>
            <a:off x="6143625" y="6643688"/>
            <a:ext cx="30003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7" name="16 Conector recto"/>
          <p:cNvCxnSpPr/>
          <p:nvPr/>
        </p:nvCxnSpPr>
        <p:spPr>
          <a:xfrm>
            <a:off x="6715125" y="6572250"/>
            <a:ext cx="24288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sp>
        <p:nvSpPr>
          <p:cNvPr id="19" name="Rectangle 2"/>
          <p:cNvSpPr txBox="1">
            <a:spLocks noChangeArrowheads="1"/>
          </p:cNvSpPr>
          <p:nvPr/>
        </p:nvSpPr>
        <p:spPr>
          <a:xfrm>
            <a:off x="0" y="0"/>
            <a:ext cx="9144000" cy="704850"/>
          </a:xfrm>
          <a:prstGeom prst="rect">
            <a:avLst/>
          </a:prstGeom>
        </p:spPr>
        <p:txBody>
          <a:bodyPr/>
          <a:lstStyle/>
          <a:p>
            <a:pPr algn="ctr" eaLnBrk="0" hangingPunct="0">
              <a:defRPr/>
            </a:pPr>
            <a:r>
              <a:rPr lang="es-MX" sz="2400" kern="0" dirty="0">
                <a:solidFill>
                  <a:srgbClr val="00478E"/>
                </a:solidFill>
                <a:effectLst>
                  <a:outerShdw blurRad="38100" dist="38100" dir="2700000" algn="tl">
                    <a:srgbClr val="C0C0C0"/>
                  </a:outerShdw>
                </a:effectLst>
                <a:latin typeface="Century Gothic" pitchFamily="34" charset="0"/>
                <a:cs typeface="+mn-cs"/>
              </a:rPr>
              <a:t>Almanza Villarreal Agencia Aduanal, S.C.</a:t>
            </a:r>
          </a:p>
          <a:p>
            <a:pPr algn="ctr" eaLnBrk="0" hangingPunct="0">
              <a:defRPr/>
            </a:pPr>
            <a:endParaRPr lang="es-MX" sz="2400" kern="0" dirty="0">
              <a:solidFill>
                <a:srgbClr val="00478E"/>
              </a:solidFill>
              <a:effectLst>
                <a:outerShdw blurRad="38100" dist="38100" dir="2700000" algn="tl">
                  <a:srgbClr val="C0C0C0"/>
                </a:outerShdw>
              </a:effectLst>
              <a:latin typeface="Century Gothic" pitchFamily="34" charset="0"/>
              <a:ea typeface="+mj-ea"/>
              <a:cs typeface="+mj-cs"/>
            </a:endParaRPr>
          </a:p>
          <a:p>
            <a:pPr algn="ctr" eaLnBrk="0" hangingPunct="0">
              <a:defRPr/>
            </a:pPr>
            <a:endParaRPr lang="es-MX" sz="2400" kern="0" dirty="0">
              <a:solidFill>
                <a:srgbClr val="00478E"/>
              </a:solidFill>
              <a:effectLst>
                <a:outerShdw blurRad="38100" dist="38100" dir="2700000" algn="tl">
                  <a:srgbClr val="C0C0C0"/>
                </a:outerShdw>
              </a:effectLst>
              <a:latin typeface="Century Gothic" pitchFamily="34" charset="0"/>
              <a:ea typeface="+mj-ea"/>
              <a:cs typeface="+mj-cs"/>
            </a:endParaRPr>
          </a:p>
        </p:txBody>
      </p:sp>
      <p:sp>
        <p:nvSpPr>
          <p:cNvPr id="21" name="Rectangle 2"/>
          <p:cNvSpPr txBox="1">
            <a:spLocks noChangeArrowheads="1"/>
          </p:cNvSpPr>
          <p:nvPr/>
        </p:nvSpPr>
        <p:spPr>
          <a:xfrm>
            <a:off x="1428750" y="428625"/>
            <a:ext cx="6321425" cy="704850"/>
          </a:xfrm>
          <a:prstGeom prst="rect">
            <a:avLst/>
          </a:prstGeom>
        </p:spPr>
        <p:txBody>
          <a:bodyPr/>
          <a:lstStyle/>
          <a:p>
            <a:pPr algn="ctr" eaLnBrk="0" hangingPunct="0">
              <a:defRPr/>
            </a:pPr>
            <a:r>
              <a:rPr lang="es-MX" sz="3200" b="1" kern="0" dirty="0">
                <a:solidFill>
                  <a:srgbClr val="00478E"/>
                </a:solidFill>
                <a:latin typeface="Century Gothic" pitchFamily="34" charset="0"/>
                <a:ea typeface="+mj-ea"/>
                <a:cs typeface="+mj-cs"/>
              </a:rPr>
              <a:t>PROCESO DE CAPTURA</a:t>
            </a:r>
          </a:p>
        </p:txBody>
      </p:sp>
      <p:sp>
        <p:nvSpPr>
          <p:cNvPr id="20" name="Rectangle 2"/>
          <p:cNvSpPr txBox="1">
            <a:spLocks noChangeArrowheads="1"/>
          </p:cNvSpPr>
          <p:nvPr/>
        </p:nvSpPr>
        <p:spPr>
          <a:xfrm>
            <a:off x="3506788" y="6108700"/>
            <a:ext cx="5665787" cy="704850"/>
          </a:xfrm>
          <a:prstGeom prst="rect">
            <a:avLst/>
          </a:prstGeom>
        </p:spPr>
        <p:txBody>
          <a:bodyPr/>
          <a:lstStyle/>
          <a:p>
            <a:pPr algn="ctr" eaLnBrk="0" hangingPunct="0">
              <a:defRPr/>
            </a:pPr>
            <a:r>
              <a:rPr lang="es-MX" sz="2000" b="1" kern="0" dirty="0">
                <a:solidFill>
                  <a:srgbClr val="00478E"/>
                </a:solidFill>
                <a:latin typeface="Century Gothic" pitchFamily="34" charset="0"/>
                <a:ea typeface="+mj-ea"/>
                <a:cs typeface="+mj-cs"/>
              </a:rPr>
              <a:t>Datos del </a:t>
            </a:r>
            <a:r>
              <a:rPr lang="es-MX" sz="2000" b="1" kern="0" dirty="0" smtClean="0">
                <a:solidFill>
                  <a:srgbClr val="00478E"/>
                </a:solidFill>
                <a:latin typeface="Century Gothic" pitchFamily="34" charset="0"/>
                <a:ea typeface="+mj-ea"/>
                <a:cs typeface="+mj-cs"/>
              </a:rPr>
              <a:t>Destinatario</a:t>
            </a:r>
            <a:endParaRPr lang="es-MX" sz="2000" b="1" kern="0" dirty="0">
              <a:solidFill>
                <a:srgbClr val="00478E"/>
              </a:solidFill>
              <a:latin typeface="Century Gothic" pitchFamily="34" charset="0"/>
              <a:ea typeface="+mj-ea"/>
              <a:cs typeface="+mj-cs"/>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0"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12" name="Picture 16"/>
          <p:cNvPicPr>
            <a:picLocks noChangeAspect="1" noChangeArrowheads="1"/>
          </p:cNvPicPr>
          <p:nvPr/>
        </p:nvPicPr>
        <p:blipFill>
          <a:blip r:embed="rId2" cstate="print"/>
          <a:srcRect l="10922" t="12871" r="14069" b="19090"/>
          <a:stretch>
            <a:fillRect/>
          </a:stretch>
        </p:blipFill>
        <p:spPr bwMode="auto">
          <a:xfrm>
            <a:off x="0" y="1700808"/>
            <a:ext cx="9145016" cy="5184576"/>
          </a:xfrm>
          <a:prstGeom prst="rect">
            <a:avLst/>
          </a:prstGeom>
          <a:noFill/>
          <a:ln w="9525">
            <a:noFill/>
            <a:miter lim="800000"/>
            <a:headEnd/>
            <a:tailEnd/>
          </a:ln>
        </p:spPr>
      </p:pic>
      <p:sp>
        <p:nvSpPr>
          <p:cNvPr id="29699" name="Text Box 11"/>
          <p:cNvSpPr txBox="1">
            <a:spLocks noChangeArrowheads="1"/>
          </p:cNvSpPr>
          <p:nvPr/>
        </p:nvSpPr>
        <p:spPr bwMode="auto">
          <a:xfrm>
            <a:off x="1403350" y="1341438"/>
            <a:ext cx="6192838" cy="366712"/>
          </a:xfrm>
          <a:prstGeom prst="rect">
            <a:avLst/>
          </a:prstGeom>
          <a:noFill/>
          <a:ln w="9525">
            <a:noFill/>
            <a:miter lim="800000"/>
            <a:headEnd/>
            <a:tailEnd/>
          </a:ln>
        </p:spPr>
        <p:txBody>
          <a:bodyPr>
            <a:spAutoFit/>
          </a:bodyPr>
          <a:lstStyle/>
          <a:p>
            <a:pPr eaLnBrk="0" hangingPunct="0">
              <a:spcBef>
                <a:spcPct val="50000"/>
              </a:spcBef>
            </a:pPr>
            <a:endParaRPr lang="en-US"/>
          </a:p>
        </p:txBody>
      </p:sp>
      <p:cxnSp>
        <p:nvCxnSpPr>
          <p:cNvPr id="11" name="10 Conector recto"/>
          <p:cNvCxnSpPr/>
          <p:nvPr/>
        </p:nvCxnSpPr>
        <p:spPr>
          <a:xfrm rot="5400000">
            <a:off x="7786688" y="5572125"/>
            <a:ext cx="2571750"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3" name="12 Conector recto"/>
          <p:cNvCxnSpPr/>
          <p:nvPr/>
        </p:nvCxnSpPr>
        <p:spPr>
          <a:xfrm rot="5400000">
            <a:off x="7786687" y="5643563"/>
            <a:ext cx="24288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4" name="13 Conector recto"/>
          <p:cNvCxnSpPr/>
          <p:nvPr/>
        </p:nvCxnSpPr>
        <p:spPr>
          <a:xfrm rot="5400000">
            <a:off x="7858125" y="5786438"/>
            <a:ext cx="214312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5" name="14 Conector recto"/>
          <p:cNvCxnSpPr/>
          <p:nvPr/>
        </p:nvCxnSpPr>
        <p:spPr>
          <a:xfrm>
            <a:off x="5429250" y="6715125"/>
            <a:ext cx="3714750"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6" name="15 Conector recto"/>
          <p:cNvCxnSpPr/>
          <p:nvPr/>
        </p:nvCxnSpPr>
        <p:spPr>
          <a:xfrm>
            <a:off x="6143625" y="6643688"/>
            <a:ext cx="30003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7" name="16 Conector recto"/>
          <p:cNvCxnSpPr/>
          <p:nvPr/>
        </p:nvCxnSpPr>
        <p:spPr>
          <a:xfrm>
            <a:off x="6715125" y="6572250"/>
            <a:ext cx="24288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sp>
        <p:nvSpPr>
          <p:cNvPr id="19" name="Rectangle 2"/>
          <p:cNvSpPr txBox="1">
            <a:spLocks noChangeArrowheads="1"/>
          </p:cNvSpPr>
          <p:nvPr/>
        </p:nvSpPr>
        <p:spPr>
          <a:xfrm>
            <a:off x="0" y="0"/>
            <a:ext cx="9144000" cy="704850"/>
          </a:xfrm>
          <a:prstGeom prst="rect">
            <a:avLst/>
          </a:prstGeom>
        </p:spPr>
        <p:txBody>
          <a:bodyPr/>
          <a:lstStyle/>
          <a:p>
            <a:pPr algn="ctr" eaLnBrk="0" hangingPunct="0">
              <a:defRPr/>
            </a:pPr>
            <a:r>
              <a:rPr lang="es-MX" sz="2400" kern="0" dirty="0">
                <a:solidFill>
                  <a:srgbClr val="00478E"/>
                </a:solidFill>
                <a:effectLst>
                  <a:outerShdw blurRad="38100" dist="38100" dir="2700000" algn="tl">
                    <a:srgbClr val="C0C0C0"/>
                  </a:outerShdw>
                </a:effectLst>
                <a:latin typeface="Century Gothic" pitchFamily="34" charset="0"/>
                <a:cs typeface="+mn-cs"/>
              </a:rPr>
              <a:t>Almanza Villarreal Agencia Aduanal, S.C.</a:t>
            </a:r>
          </a:p>
          <a:p>
            <a:pPr algn="ctr" eaLnBrk="0" hangingPunct="0">
              <a:defRPr/>
            </a:pPr>
            <a:endParaRPr lang="es-MX" sz="2400" kern="0" dirty="0">
              <a:solidFill>
                <a:srgbClr val="00478E"/>
              </a:solidFill>
              <a:effectLst>
                <a:outerShdw blurRad="38100" dist="38100" dir="2700000" algn="tl">
                  <a:srgbClr val="C0C0C0"/>
                </a:outerShdw>
              </a:effectLst>
              <a:latin typeface="Century Gothic" pitchFamily="34" charset="0"/>
              <a:ea typeface="+mj-ea"/>
              <a:cs typeface="+mj-cs"/>
            </a:endParaRPr>
          </a:p>
          <a:p>
            <a:pPr algn="ctr" eaLnBrk="0" hangingPunct="0">
              <a:defRPr/>
            </a:pPr>
            <a:endParaRPr lang="es-MX" sz="2400" kern="0" dirty="0">
              <a:solidFill>
                <a:srgbClr val="00478E"/>
              </a:solidFill>
              <a:effectLst>
                <a:outerShdw blurRad="38100" dist="38100" dir="2700000" algn="tl">
                  <a:srgbClr val="C0C0C0"/>
                </a:outerShdw>
              </a:effectLst>
              <a:latin typeface="Century Gothic" pitchFamily="34" charset="0"/>
              <a:ea typeface="+mj-ea"/>
              <a:cs typeface="+mj-cs"/>
            </a:endParaRPr>
          </a:p>
        </p:txBody>
      </p:sp>
      <p:sp>
        <p:nvSpPr>
          <p:cNvPr id="21" name="Rectangle 2"/>
          <p:cNvSpPr txBox="1">
            <a:spLocks noChangeArrowheads="1"/>
          </p:cNvSpPr>
          <p:nvPr/>
        </p:nvSpPr>
        <p:spPr>
          <a:xfrm>
            <a:off x="1428750" y="428625"/>
            <a:ext cx="6321425" cy="704850"/>
          </a:xfrm>
          <a:prstGeom prst="rect">
            <a:avLst/>
          </a:prstGeom>
        </p:spPr>
        <p:txBody>
          <a:bodyPr/>
          <a:lstStyle/>
          <a:p>
            <a:pPr algn="ctr" eaLnBrk="0" hangingPunct="0">
              <a:defRPr/>
            </a:pPr>
            <a:r>
              <a:rPr lang="es-MX" sz="3200" b="1" kern="0" dirty="0">
                <a:solidFill>
                  <a:srgbClr val="00478E"/>
                </a:solidFill>
                <a:latin typeface="Century Gothic" pitchFamily="34" charset="0"/>
                <a:ea typeface="+mj-ea"/>
                <a:cs typeface="+mj-cs"/>
              </a:rPr>
              <a:t>PROCESO DE CAPTURA</a:t>
            </a:r>
          </a:p>
        </p:txBody>
      </p:sp>
      <p:sp>
        <p:nvSpPr>
          <p:cNvPr id="20" name="Rectangle 2"/>
          <p:cNvSpPr txBox="1">
            <a:spLocks noChangeArrowheads="1"/>
          </p:cNvSpPr>
          <p:nvPr/>
        </p:nvSpPr>
        <p:spPr>
          <a:xfrm>
            <a:off x="3506788" y="6108700"/>
            <a:ext cx="5665787" cy="704850"/>
          </a:xfrm>
          <a:prstGeom prst="rect">
            <a:avLst/>
          </a:prstGeom>
        </p:spPr>
        <p:txBody>
          <a:bodyPr/>
          <a:lstStyle/>
          <a:p>
            <a:pPr algn="ctr" eaLnBrk="0" hangingPunct="0">
              <a:defRPr/>
            </a:pPr>
            <a:r>
              <a:rPr lang="es-MX" sz="2000" b="1" kern="0" dirty="0">
                <a:solidFill>
                  <a:srgbClr val="00478E"/>
                </a:solidFill>
                <a:latin typeface="Century Gothic" pitchFamily="34" charset="0"/>
                <a:ea typeface="+mj-ea"/>
                <a:cs typeface="+mj-cs"/>
              </a:rPr>
              <a:t>Datos del Proveedor</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0"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10 Conector recto"/>
          <p:cNvCxnSpPr/>
          <p:nvPr/>
        </p:nvCxnSpPr>
        <p:spPr>
          <a:xfrm rot="5400000">
            <a:off x="7786688" y="5572125"/>
            <a:ext cx="2571750"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3" name="12 Conector recto"/>
          <p:cNvCxnSpPr/>
          <p:nvPr/>
        </p:nvCxnSpPr>
        <p:spPr>
          <a:xfrm rot="5400000">
            <a:off x="7786687" y="5643563"/>
            <a:ext cx="24288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4" name="13 Conector recto"/>
          <p:cNvCxnSpPr/>
          <p:nvPr/>
        </p:nvCxnSpPr>
        <p:spPr>
          <a:xfrm rot="5400000">
            <a:off x="7858125" y="5786438"/>
            <a:ext cx="214312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5" name="14 Conector recto"/>
          <p:cNvCxnSpPr/>
          <p:nvPr/>
        </p:nvCxnSpPr>
        <p:spPr>
          <a:xfrm>
            <a:off x="5429250" y="6715125"/>
            <a:ext cx="3714750"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6" name="15 Conector recto"/>
          <p:cNvCxnSpPr/>
          <p:nvPr/>
        </p:nvCxnSpPr>
        <p:spPr>
          <a:xfrm>
            <a:off x="6143625" y="6643688"/>
            <a:ext cx="30003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7" name="16 Conector recto"/>
          <p:cNvCxnSpPr/>
          <p:nvPr/>
        </p:nvCxnSpPr>
        <p:spPr>
          <a:xfrm>
            <a:off x="6715125" y="6572250"/>
            <a:ext cx="24288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pic>
        <p:nvPicPr>
          <p:cNvPr id="30728" name="Picture 2"/>
          <p:cNvPicPr>
            <a:picLocks noChangeAspect="1" noChangeArrowheads="1"/>
          </p:cNvPicPr>
          <p:nvPr/>
        </p:nvPicPr>
        <p:blipFill>
          <a:blip r:embed="rId2" cstate="print"/>
          <a:srcRect/>
          <a:stretch>
            <a:fillRect/>
          </a:stretch>
        </p:blipFill>
        <p:spPr bwMode="auto">
          <a:xfrm>
            <a:off x="1563688" y="6230938"/>
            <a:ext cx="631825" cy="557212"/>
          </a:xfrm>
          <a:prstGeom prst="rect">
            <a:avLst/>
          </a:prstGeom>
          <a:noFill/>
          <a:ln w="9525">
            <a:noFill/>
            <a:miter lim="800000"/>
            <a:headEnd/>
            <a:tailEnd/>
          </a:ln>
        </p:spPr>
      </p:pic>
      <p:sp>
        <p:nvSpPr>
          <p:cNvPr id="20" name="Rectangle 2"/>
          <p:cNvSpPr txBox="1">
            <a:spLocks noChangeArrowheads="1"/>
          </p:cNvSpPr>
          <p:nvPr/>
        </p:nvSpPr>
        <p:spPr>
          <a:xfrm>
            <a:off x="0" y="0"/>
            <a:ext cx="9144000" cy="704850"/>
          </a:xfrm>
          <a:prstGeom prst="rect">
            <a:avLst/>
          </a:prstGeom>
        </p:spPr>
        <p:txBody>
          <a:bodyPr/>
          <a:lstStyle/>
          <a:p>
            <a:pPr algn="ctr" eaLnBrk="0" hangingPunct="0">
              <a:defRPr/>
            </a:pPr>
            <a:r>
              <a:rPr lang="es-MX" sz="2400" kern="0" dirty="0">
                <a:solidFill>
                  <a:srgbClr val="00478E"/>
                </a:solidFill>
                <a:effectLst>
                  <a:outerShdw blurRad="38100" dist="38100" dir="2700000" algn="tl">
                    <a:srgbClr val="C0C0C0"/>
                  </a:outerShdw>
                </a:effectLst>
                <a:latin typeface="Century Gothic" pitchFamily="34" charset="0"/>
                <a:cs typeface="+mn-cs"/>
              </a:rPr>
              <a:t>Almanza Villarreal Agencia Aduanal, S.C.</a:t>
            </a:r>
          </a:p>
          <a:p>
            <a:pPr algn="ctr" eaLnBrk="0" hangingPunct="0">
              <a:defRPr/>
            </a:pPr>
            <a:endParaRPr lang="es-MX" sz="2400" kern="0" dirty="0">
              <a:solidFill>
                <a:srgbClr val="00478E"/>
              </a:solidFill>
              <a:effectLst>
                <a:outerShdw blurRad="38100" dist="38100" dir="2700000" algn="tl">
                  <a:srgbClr val="C0C0C0"/>
                </a:outerShdw>
              </a:effectLst>
              <a:latin typeface="Century Gothic" pitchFamily="34" charset="0"/>
              <a:ea typeface="+mj-ea"/>
              <a:cs typeface="+mj-cs"/>
            </a:endParaRPr>
          </a:p>
          <a:p>
            <a:pPr algn="ctr" eaLnBrk="0" hangingPunct="0">
              <a:defRPr/>
            </a:pPr>
            <a:endParaRPr lang="es-MX" sz="2400" kern="0" dirty="0">
              <a:solidFill>
                <a:srgbClr val="00478E"/>
              </a:solidFill>
              <a:effectLst>
                <a:outerShdw blurRad="38100" dist="38100" dir="2700000" algn="tl">
                  <a:srgbClr val="C0C0C0"/>
                </a:outerShdw>
              </a:effectLst>
              <a:latin typeface="Century Gothic" pitchFamily="34" charset="0"/>
              <a:ea typeface="+mj-ea"/>
              <a:cs typeface="+mj-cs"/>
            </a:endParaRPr>
          </a:p>
        </p:txBody>
      </p:sp>
      <p:sp>
        <p:nvSpPr>
          <p:cNvPr id="30730" name="18 Rectángulo"/>
          <p:cNvSpPr>
            <a:spLocks noChangeArrowheads="1"/>
          </p:cNvSpPr>
          <p:nvPr/>
        </p:nvSpPr>
        <p:spPr bwMode="auto">
          <a:xfrm>
            <a:off x="0" y="4143375"/>
            <a:ext cx="9144000" cy="2714625"/>
          </a:xfrm>
          <a:prstGeom prst="rect">
            <a:avLst/>
          </a:prstGeom>
          <a:solidFill>
            <a:schemeClr val="bg1"/>
          </a:solidFill>
          <a:ln w="9525" algn="ctr">
            <a:solidFill>
              <a:schemeClr val="bg1"/>
            </a:solidFill>
            <a:round/>
            <a:headEnd/>
            <a:tailEnd/>
          </a:ln>
        </p:spPr>
        <p:txBody>
          <a:bodyPr/>
          <a:lstStyle/>
          <a:p>
            <a:pPr algn="ctr" eaLnBrk="0" hangingPunct="0"/>
            <a:endParaRPr lang="es-MX"/>
          </a:p>
        </p:txBody>
      </p:sp>
      <p:pic>
        <p:nvPicPr>
          <p:cNvPr id="18" name="Picture 2"/>
          <p:cNvPicPr>
            <a:picLocks noChangeAspect="1" noChangeArrowheads="1"/>
          </p:cNvPicPr>
          <p:nvPr/>
        </p:nvPicPr>
        <p:blipFill>
          <a:blip r:embed="rId3" cstate="print"/>
          <a:srcRect/>
          <a:stretch>
            <a:fillRect/>
          </a:stretch>
        </p:blipFill>
        <p:spPr bwMode="auto">
          <a:xfrm>
            <a:off x="0" y="1071563"/>
            <a:ext cx="9144000" cy="5786437"/>
          </a:xfrm>
          <a:prstGeom prst="rect">
            <a:avLst/>
          </a:prstGeom>
          <a:noFill/>
          <a:ln w="9525">
            <a:noFill/>
            <a:miter lim="800000"/>
            <a:headEnd/>
            <a:tailEnd/>
          </a:ln>
        </p:spPr>
      </p:pic>
      <p:sp>
        <p:nvSpPr>
          <p:cNvPr id="21" name="Rectangle 2"/>
          <p:cNvSpPr txBox="1">
            <a:spLocks noChangeArrowheads="1"/>
          </p:cNvSpPr>
          <p:nvPr/>
        </p:nvSpPr>
        <p:spPr>
          <a:xfrm>
            <a:off x="1428750" y="428625"/>
            <a:ext cx="6321425" cy="704850"/>
          </a:xfrm>
          <a:prstGeom prst="rect">
            <a:avLst/>
          </a:prstGeom>
        </p:spPr>
        <p:txBody>
          <a:bodyPr/>
          <a:lstStyle/>
          <a:p>
            <a:pPr algn="ctr" eaLnBrk="0" hangingPunct="0">
              <a:defRPr/>
            </a:pPr>
            <a:r>
              <a:rPr lang="es-MX" sz="3200" b="1" kern="0" dirty="0">
                <a:solidFill>
                  <a:srgbClr val="00478E"/>
                </a:solidFill>
                <a:latin typeface="Century Gothic" pitchFamily="34" charset="0"/>
                <a:ea typeface="+mj-ea"/>
                <a:cs typeface="+mj-cs"/>
              </a:rPr>
              <a:t>PROCESO DE CAPTURA</a:t>
            </a:r>
          </a:p>
        </p:txBody>
      </p:sp>
      <p:sp>
        <p:nvSpPr>
          <p:cNvPr id="19" name="Rectangle 2"/>
          <p:cNvSpPr txBox="1">
            <a:spLocks noChangeArrowheads="1"/>
          </p:cNvSpPr>
          <p:nvPr/>
        </p:nvSpPr>
        <p:spPr>
          <a:xfrm>
            <a:off x="3506788" y="3860800"/>
            <a:ext cx="5665787" cy="704850"/>
          </a:xfrm>
          <a:prstGeom prst="rect">
            <a:avLst/>
          </a:prstGeom>
        </p:spPr>
        <p:txBody>
          <a:bodyPr/>
          <a:lstStyle/>
          <a:p>
            <a:pPr algn="ctr" eaLnBrk="0" hangingPunct="0">
              <a:defRPr/>
            </a:pPr>
            <a:r>
              <a:rPr lang="es-MX" sz="2000" b="1" kern="0" dirty="0">
                <a:solidFill>
                  <a:srgbClr val="00478E"/>
                </a:solidFill>
                <a:latin typeface="Century Gothic" pitchFamily="34" charset="0"/>
                <a:ea typeface="+mj-ea"/>
                <a:cs typeface="+mj-cs"/>
              </a:rPr>
              <a:t>Datos de la mercancía</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1000"/>
                                        <p:tgtEl>
                                          <p:spTgt spid="21"/>
                                        </p:tgtEl>
                                      </p:cBhvr>
                                    </p:animEffect>
                                    <p:anim calcmode="lin" valueType="num">
                                      <p:cBhvr>
                                        <p:cTn id="13" dur="1000" fill="hold"/>
                                        <p:tgtEl>
                                          <p:spTgt spid="21"/>
                                        </p:tgtEl>
                                        <p:attrNameLst>
                                          <p:attrName>ppt_x</p:attrName>
                                        </p:attrNameLst>
                                      </p:cBhvr>
                                      <p:tavLst>
                                        <p:tav tm="0">
                                          <p:val>
                                            <p:strVal val="#ppt_x"/>
                                          </p:val>
                                        </p:tav>
                                        <p:tav tm="100000">
                                          <p:val>
                                            <p:strVal val="#ppt_x"/>
                                          </p:val>
                                        </p:tav>
                                      </p:tavLst>
                                    </p:anim>
                                    <p:anim calcmode="lin" valueType="num">
                                      <p:cBhvr>
                                        <p:cTn id="14" dur="1000" fill="hold"/>
                                        <p:tgtEl>
                                          <p:spTgt spid="21"/>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1000"/>
                                        <p:tgtEl>
                                          <p:spTgt spid="19"/>
                                        </p:tgtEl>
                                      </p:cBhvr>
                                    </p:animEffect>
                                    <p:anim calcmode="lin" valueType="num">
                                      <p:cBhvr>
                                        <p:cTn id="18" dur="1000" fill="hold"/>
                                        <p:tgtEl>
                                          <p:spTgt spid="19"/>
                                        </p:tgtEl>
                                        <p:attrNameLst>
                                          <p:attrName>ppt_x</p:attrName>
                                        </p:attrNameLst>
                                      </p:cBhvr>
                                      <p:tavLst>
                                        <p:tav tm="0">
                                          <p:val>
                                            <p:strVal val="#ppt_x"/>
                                          </p:val>
                                        </p:tav>
                                        <p:tav tm="100000">
                                          <p:val>
                                            <p:strVal val="#ppt_x"/>
                                          </p:val>
                                        </p:tav>
                                      </p:tavLst>
                                    </p:anim>
                                    <p:anim calcmode="lin" valueType="num">
                                      <p:cBhvr>
                                        <p:cTn id="1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19"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11"/>
          <p:cNvSpPr txBox="1">
            <a:spLocks noChangeArrowheads="1"/>
          </p:cNvSpPr>
          <p:nvPr/>
        </p:nvSpPr>
        <p:spPr bwMode="auto">
          <a:xfrm>
            <a:off x="1403350" y="1341438"/>
            <a:ext cx="6192838" cy="366712"/>
          </a:xfrm>
          <a:prstGeom prst="rect">
            <a:avLst/>
          </a:prstGeom>
          <a:noFill/>
          <a:ln w="9525">
            <a:noFill/>
            <a:miter lim="800000"/>
            <a:headEnd/>
            <a:tailEnd/>
          </a:ln>
        </p:spPr>
        <p:txBody>
          <a:bodyPr>
            <a:spAutoFit/>
          </a:bodyPr>
          <a:lstStyle/>
          <a:p>
            <a:pPr eaLnBrk="0" hangingPunct="0">
              <a:spcBef>
                <a:spcPct val="50000"/>
              </a:spcBef>
            </a:pPr>
            <a:endParaRPr lang="en-US"/>
          </a:p>
        </p:txBody>
      </p:sp>
      <p:cxnSp>
        <p:nvCxnSpPr>
          <p:cNvPr id="11" name="10 Conector recto"/>
          <p:cNvCxnSpPr/>
          <p:nvPr/>
        </p:nvCxnSpPr>
        <p:spPr>
          <a:xfrm rot="5400000">
            <a:off x="7786688" y="5572125"/>
            <a:ext cx="2571750"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3" name="12 Conector recto"/>
          <p:cNvCxnSpPr/>
          <p:nvPr/>
        </p:nvCxnSpPr>
        <p:spPr>
          <a:xfrm rot="5400000">
            <a:off x="7786687" y="5643563"/>
            <a:ext cx="24288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4" name="13 Conector recto"/>
          <p:cNvCxnSpPr/>
          <p:nvPr/>
        </p:nvCxnSpPr>
        <p:spPr>
          <a:xfrm rot="5400000">
            <a:off x="7858125" y="5786438"/>
            <a:ext cx="214312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5" name="14 Conector recto"/>
          <p:cNvCxnSpPr/>
          <p:nvPr/>
        </p:nvCxnSpPr>
        <p:spPr>
          <a:xfrm>
            <a:off x="5429250" y="6715125"/>
            <a:ext cx="3714750"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6" name="15 Conector recto"/>
          <p:cNvCxnSpPr/>
          <p:nvPr/>
        </p:nvCxnSpPr>
        <p:spPr>
          <a:xfrm>
            <a:off x="6143625" y="6643688"/>
            <a:ext cx="30003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7" name="16 Conector recto"/>
          <p:cNvCxnSpPr/>
          <p:nvPr/>
        </p:nvCxnSpPr>
        <p:spPr>
          <a:xfrm>
            <a:off x="6715125" y="6572250"/>
            <a:ext cx="24288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pic>
        <p:nvPicPr>
          <p:cNvPr id="31753" name="Picture 2"/>
          <p:cNvPicPr>
            <a:picLocks noChangeAspect="1" noChangeArrowheads="1"/>
          </p:cNvPicPr>
          <p:nvPr/>
        </p:nvPicPr>
        <p:blipFill>
          <a:blip r:embed="rId2" cstate="print"/>
          <a:srcRect/>
          <a:stretch>
            <a:fillRect/>
          </a:stretch>
        </p:blipFill>
        <p:spPr bwMode="auto">
          <a:xfrm>
            <a:off x="1563688" y="6230938"/>
            <a:ext cx="631825" cy="557212"/>
          </a:xfrm>
          <a:prstGeom prst="rect">
            <a:avLst/>
          </a:prstGeom>
          <a:noFill/>
          <a:ln w="9525">
            <a:noFill/>
            <a:miter lim="800000"/>
            <a:headEnd/>
            <a:tailEnd/>
          </a:ln>
        </p:spPr>
      </p:pic>
      <p:sp>
        <p:nvSpPr>
          <p:cNvPr id="18" name="Rectangle 2"/>
          <p:cNvSpPr txBox="1">
            <a:spLocks noChangeArrowheads="1"/>
          </p:cNvSpPr>
          <p:nvPr/>
        </p:nvSpPr>
        <p:spPr>
          <a:xfrm>
            <a:off x="0" y="0"/>
            <a:ext cx="9144000" cy="704850"/>
          </a:xfrm>
          <a:prstGeom prst="rect">
            <a:avLst/>
          </a:prstGeom>
        </p:spPr>
        <p:txBody>
          <a:bodyPr/>
          <a:lstStyle/>
          <a:p>
            <a:pPr algn="ctr" eaLnBrk="0" hangingPunct="0">
              <a:defRPr/>
            </a:pPr>
            <a:r>
              <a:rPr lang="es-MX" sz="2400" kern="0" dirty="0">
                <a:solidFill>
                  <a:srgbClr val="00478E"/>
                </a:solidFill>
                <a:effectLst>
                  <a:outerShdw blurRad="38100" dist="38100" dir="2700000" algn="tl">
                    <a:srgbClr val="C0C0C0"/>
                  </a:outerShdw>
                </a:effectLst>
                <a:latin typeface="Century Gothic" pitchFamily="34" charset="0"/>
                <a:cs typeface="+mn-cs"/>
              </a:rPr>
              <a:t>Almanza Villarreal Agencia Aduanal, S.C.</a:t>
            </a:r>
          </a:p>
          <a:p>
            <a:pPr algn="ctr" eaLnBrk="0" hangingPunct="0">
              <a:defRPr/>
            </a:pPr>
            <a:endParaRPr lang="es-MX" sz="2400" kern="0" dirty="0">
              <a:solidFill>
                <a:srgbClr val="00478E"/>
              </a:solidFill>
              <a:effectLst>
                <a:outerShdw blurRad="38100" dist="38100" dir="2700000" algn="tl">
                  <a:srgbClr val="C0C0C0"/>
                </a:outerShdw>
              </a:effectLst>
              <a:latin typeface="Century Gothic" pitchFamily="34" charset="0"/>
              <a:ea typeface="+mj-ea"/>
              <a:cs typeface="+mj-cs"/>
            </a:endParaRPr>
          </a:p>
          <a:p>
            <a:pPr algn="ctr" eaLnBrk="0" hangingPunct="0">
              <a:defRPr/>
            </a:pPr>
            <a:endParaRPr lang="es-MX" sz="2400" kern="0" dirty="0">
              <a:solidFill>
                <a:srgbClr val="00478E"/>
              </a:solidFill>
              <a:effectLst>
                <a:outerShdw blurRad="38100" dist="38100" dir="2700000" algn="tl">
                  <a:srgbClr val="C0C0C0"/>
                </a:outerShdw>
              </a:effectLst>
              <a:latin typeface="Century Gothic" pitchFamily="34" charset="0"/>
              <a:ea typeface="+mj-ea"/>
              <a:cs typeface="+mj-cs"/>
            </a:endParaRPr>
          </a:p>
        </p:txBody>
      </p:sp>
      <p:sp>
        <p:nvSpPr>
          <p:cNvPr id="31755" name="19 Rectángulo"/>
          <p:cNvSpPr>
            <a:spLocks noChangeArrowheads="1"/>
          </p:cNvSpPr>
          <p:nvPr/>
        </p:nvSpPr>
        <p:spPr bwMode="auto">
          <a:xfrm>
            <a:off x="0" y="4143375"/>
            <a:ext cx="9144000" cy="2714625"/>
          </a:xfrm>
          <a:prstGeom prst="rect">
            <a:avLst/>
          </a:prstGeom>
          <a:solidFill>
            <a:schemeClr val="bg1"/>
          </a:solidFill>
          <a:ln w="9525" algn="ctr">
            <a:solidFill>
              <a:schemeClr val="bg1"/>
            </a:solidFill>
            <a:round/>
            <a:headEnd/>
            <a:tailEnd/>
          </a:ln>
        </p:spPr>
        <p:txBody>
          <a:bodyPr/>
          <a:lstStyle/>
          <a:p>
            <a:pPr algn="ctr" eaLnBrk="0" hangingPunct="0"/>
            <a:endParaRPr lang="es-MX"/>
          </a:p>
        </p:txBody>
      </p:sp>
      <p:pic>
        <p:nvPicPr>
          <p:cNvPr id="12" name="Picture 2"/>
          <p:cNvPicPr>
            <a:picLocks noChangeAspect="1" noChangeArrowheads="1"/>
          </p:cNvPicPr>
          <p:nvPr/>
        </p:nvPicPr>
        <p:blipFill>
          <a:blip r:embed="rId3" cstate="print"/>
          <a:srcRect/>
          <a:stretch>
            <a:fillRect/>
          </a:stretch>
        </p:blipFill>
        <p:spPr bwMode="auto">
          <a:xfrm>
            <a:off x="0" y="1143000"/>
            <a:ext cx="9144000" cy="5715000"/>
          </a:xfrm>
          <a:prstGeom prst="rect">
            <a:avLst/>
          </a:prstGeom>
          <a:noFill/>
          <a:ln w="9525">
            <a:noFill/>
            <a:miter lim="800000"/>
            <a:headEnd/>
            <a:tailEnd/>
          </a:ln>
        </p:spPr>
      </p:pic>
      <p:sp>
        <p:nvSpPr>
          <p:cNvPr id="21" name="Rectangle 2"/>
          <p:cNvSpPr txBox="1">
            <a:spLocks noChangeArrowheads="1"/>
          </p:cNvSpPr>
          <p:nvPr/>
        </p:nvSpPr>
        <p:spPr>
          <a:xfrm>
            <a:off x="1428750" y="428625"/>
            <a:ext cx="6321425" cy="704850"/>
          </a:xfrm>
          <a:prstGeom prst="rect">
            <a:avLst/>
          </a:prstGeom>
        </p:spPr>
        <p:txBody>
          <a:bodyPr/>
          <a:lstStyle/>
          <a:p>
            <a:pPr algn="ctr" eaLnBrk="0" hangingPunct="0">
              <a:defRPr/>
            </a:pPr>
            <a:r>
              <a:rPr lang="es-MX" sz="3200" b="1" kern="0" dirty="0">
                <a:solidFill>
                  <a:srgbClr val="00478E"/>
                </a:solidFill>
                <a:latin typeface="Century Gothic" pitchFamily="34" charset="0"/>
                <a:ea typeface="+mj-ea"/>
                <a:cs typeface="+mj-cs"/>
              </a:rPr>
              <a:t>PROCESO DE CAPTURA</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1000"/>
                                        <p:tgtEl>
                                          <p:spTgt spid="21"/>
                                        </p:tgtEl>
                                      </p:cBhvr>
                                    </p:animEffect>
                                    <p:anim calcmode="lin" valueType="num">
                                      <p:cBhvr>
                                        <p:cTn id="13" dur="1000" fill="hold"/>
                                        <p:tgtEl>
                                          <p:spTgt spid="21"/>
                                        </p:tgtEl>
                                        <p:attrNameLst>
                                          <p:attrName>ppt_x</p:attrName>
                                        </p:attrNameLst>
                                      </p:cBhvr>
                                      <p:tavLst>
                                        <p:tav tm="0">
                                          <p:val>
                                            <p:strVal val="#ppt_x"/>
                                          </p:val>
                                        </p:tav>
                                        <p:tav tm="100000">
                                          <p:val>
                                            <p:strVal val="#ppt_x"/>
                                          </p:val>
                                        </p:tav>
                                      </p:tavLst>
                                    </p:anim>
                                    <p:anim calcmode="lin" valueType="num">
                                      <p:cBhvr>
                                        <p:cTn id="14"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11"/>
          <p:cNvSpPr txBox="1">
            <a:spLocks noChangeArrowheads="1"/>
          </p:cNvSpPr>
          <p:nvPr/>
        </p:nvSpPr>
        <p:spPr bwMode="auto">
          <a:xfrm>
            <a:off x="1403350" y="1341438"/>
            <a:ext cx="6192838" cy="366712"/>
          </a:xfrm>
          <a:prstGeom prst="rect">
            <a:avLst/>
          </a:prstGeom>
          <a:noFill/>
          <a:ln w="9525">
            <a:noFill/>
            <a:miter lim="800000"/>
            <a:headEnd/>
            <a:tailEnd/>
          </a:ln>
        </p:spPr>
        <p:txBody>
          <a:bodyPr>
            <a:spAutoFit/>
          </a:bodyPr>
          <a:lstStyle/>
          <a:p>
            <a:pPr eaLnBrk="0" hangingPunct="0">
              <a:spcBef>
                <a:spcPct val="50000"/>
              </a:spcBef>
            </a:pPr>
            <a:endParaRPr lang="en-US"/>
          </a:p>
        </p:txBody>
      </p:sp>
      <p:cxnSp>
        <p:nvCxnSpPr>
          <p:cNvPr id="11" name="10 Conector recto"/>
          <p:cNvCxnSpPr/>
          <p:nvPr/>
        </p:nvCxnSpPr>
        <p:spPr>
          <a:xfrm rot="5400000">
            <a:off x="7786688" y="5572125"/>
            <a:ext cx="2571750"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3" name="12 Conector recto"/>
          <p:cNvCxnSpPr/>
          <p:nvPr/>
        </p:nvCxnSpPr>
        <p:spPr>
          <a:xfrm rot="5400000">
            <a:off x="7786687" y="5643563"/>
            <a:ext cx="24288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4" name="13 Conector recto"/>
          <p:cNvCxnSpPr/>
          <p:nvPr/>
        </p:nvCxnSpPr>
        <p:spPr>
          <a:xfrm rot="5400000">
            <a:off x="7858125" y="5786438"/>
            <a:ext cx="214312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5" name="14 Conector recto"/>
          <p:cNvCxnSpPr/>
          <p:nvPr/>
        </p:nvCxnSpPr>
        <p:spPr>
          <a:xfrm>
            <a:off x="5429250" y="6715125"/>
            <a:ext cx="3714750"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6" name="15 Conector recto"/>
          <p:cNvCxnSpPr/>
          <p:nvPr/>
        </p:nvCxnSpPr>
        <p:spPr>
          <a:xfrm>
            <a:off x="6143625" y="6643688"/>
            <a:ext cx="30003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7" name="16 Conector recto"/>
          <p:cNvCxnSpPr/>
          <p:nvPr/>
        </p:nvCxnSpPr>
        <p:spPr>
          <a:xfrm>
            <a:off x="6715125" y="6572250"/>
            <a:ext cx="24288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pic>
        <p:nvPicPr>
          <p:cNvPr id="32777" name="Picture 2"/>
          <p:cNvPicPr>
            <a:picLocks noChangeAspect="1" noChangeArrowheads="1"/>
          </p:cNvPicPr>
          <p:nvPr/>
        </p:nvPicPr>
        <p:blipFill>
          <a:blip r:embed="rId2" cstate="print"/>
          <a:srcRect/>
          <a:stretch>
            <a:fillRect/>
          </a:stretch>
        </p:blipFill>
        <p:spPr bwMode="auto">
          <a:xfrm>
            <a:off x="1563688" y="6230938"/>
            <a:ext cx="631825" cy="557212"/>
          </a:xfrm>
          <a:prstGeom prst="rect">
            <a:avLst/>
          </a:prstGeom>
          <a:noFill/>
          <a:ln w="9525">
            <a:noFill/>
            <a:miter lim="800000"/>
            <a:headEnd/>
            <a:tailEnd/>
          </a:ln>
        </p:spPr>
      </p:pic>
      <p:sp>
        <p:nvSpPr>
          <p:cNvPr id="18" name="Rectangle 2"/>
          <p:cNvSpPr txBox="1">
            <a:spLocks noChangeArrowheads="1"/>
          </p:cNvSpPr>
          <p:nvPr/>
        </p:nvSpPr>
        <p:spPr>
          <a:xfrm>
            <a:off x="0" y="0"/>
            <a:ext cx="9144000" cy="704850"/>
          </a:xfrm>
          <a:prstGeom prst="rect">
            <a:avLst/>
          </a:prstGeom>
        </p:spPr>
        <p:txBody>
          <a:bodyPr/>
          <a:lstStyle/>
          <a:p>
            <a:pPr algn="ctr" eaLnBrk="0" hangingPunct="0">
              <a:defRPr/>
            </a:pPr>
            <a:r>
              <a:rPr lang="es-MX" sz="2400" kern="0" dirty="0">
                <a:solidFill>
                  <a:srgbClr val="00478E"/>
                </a:solidFill>
                <a:effectLst>
                  <a:outerShdw blurRad="38100" dist="38100" dir="2700000" algn="tl">
                    <a:srgbClr val="C0C0C0"/>
                  </a:outerShdw>
                </a:effectLst>
                <a:latin typeface="Century Gothic" pitchFamily="34" charset="0"/>
                <a:cs typeface="+mn-cs"/>
              </a:rPr>
              <a:t>Almanza Villarreal Agencia Aduanal, S.C.</a:t>
            </a:r>
          </a:p>
          <a:p>
            <a:pPr algn="ctr" eaLnBrk="0" hangingPunct="0">
              <a:defRPr/>
            </a:pPr>
            <a:endParaRPr lang="es-MX" sz="2400" kern="0" dirty="0">
              <a:solidFill>
                <a:srgbClr val="00478E"/>
              </a:solidFill>
              <a:effectLst>
                <a:outerShdw blurRad="38100" dist="38100" dir="2700000" algn="tl">
                  <a:srgbClr val="C0C0C0"/>
                </a:outerShdw>
              </a:effectLst>
              <a:latin typeface="Century Gothic" pitchFamily="34" charset="0"/>
              <a:ea typeface="+mj-ea"/>
              <a:cs typeface="+mj-cs"/>
            </a:endParaRPr>
          </a:p>
          <a:p>
            <a:pPr algn="ctr" eaLnBrk="0" hangingPunct="0">
              <a:defRPr/>
            </a:pPr>
            <a:endParaRPr lang="es-MX" sz="2400" kern="0" dirty="0">
              <a:solidFill>
                <a:srgbClr val="00478E"/>
              </a:solidFill>
              <a:effectLst>
                <a:outerShdw blurRad="38100" dist="38100" dir="2700000" algn="tl">
                  <a:srgbClr val="C0C0C0"/>
                </a:outerShdw>
              </a:effectLst>
              <a:latin typeface="Century Gothic" pitchFamily="34" charset="0"/>
              <a:ea typeface="+mj-ea"/>
              <a:cs typeface="+mj-cs"/>
            </a:endParaRPr>
          </a:p>
        </p:txBody>
      </p:sp>
      <p:pic>
        <p:nvPicPr>
          <p:cNvPr id="32779" name="Picture 2"/>
          <p:cNvPicPr>
            <a:picLocks noChangeAspect="1" noChangeArrowheads="1"/>
          </p:cNvPicPr>
          <p:nvPr/>
        </p:nvPicPr>
        <p:blipFill>
          <a:blip r:embed="rId3" cstate="print"/>
          <a:srcRect/>
          <a:stretch>
            <a:fillRect/>
          </a:stretch>
        </p:blipFill>
        <p:spPr bwMode="auto">
          <a:xfrm>
            <a:off x="390525" y="2720975"/>
            <a:ext cx="8362950" cy="3228975"/>
          </a:xfrm>
          <a:prstGeom prst="rect">
            <a:avLst/>
          </a:prstGeom>
          <a:noFill/>
          <a:ln w="9525">
            <a:noFill/>
            <a:miter lim="800000"/>
            <a:headEnd/>
            <a:tailEnd/>
          </a:ln>
        </p:spPr>
      </p:pic>
      <p:sp>
        <p:nvSpPr>
          <p:cNvPr id="21" name="1 Título"/>
          <p:cNvSpPr txBox="1">
            <a:spLocks/>
          </p:cNvSpPr>
          <p:nvPr/>
        </p:nvSpPr>
        <p:spPr>
          <a:xfrm>
            <a:off x="441325" y="1500188"/>
            <a:ext cx="8286750" cy="792162"/>
          </a:xfrm>
          <a:prstGeom prst="rect">
            <a:avLst/>
          </a:prstGeom>
        </p:spPr>
        <p:txBody>
          <a:bodyPr>
            <a:normAutofit fontScale="75000" lnSpcReduction="20000"/>
          </a:bodyPr>
          <a:lst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Century Gothic" pitchFamily="34" charset="0"/>
              </a:defRPr>
            </a:lvl2pPr>
            <a:lvl3pPr algn="l" rtl="0" eaLnBrk="0" fontAlgn="base" hangingPunct="0">
              <a:spcBef>
                <a:spcPct val="0"/>
              </a:spcBef>
              <a:spcAft>
                <a:spcPct val="0"/>
              </a:spcAft>
              <a:defRPr sz="3600" b="1">
                <a:solidFill>
                  <a:schemeClr val="tx2"/>
                </a:solidFill>
                <a:latin typeface="Century Gothic" pitchFamily="34" charset="0"/>
              </a:defRPr>
            </a:lvl3pPr>
            <a:lvl4pPr algn="l" rtl="0" eaLnBrk="0" fontAlgn="base" hangingPunct="0">
              <a:spcBef>
                <a:spcPct val="0"/>
              </a:spcBef>
              <a:spcAft>
                <a:spcPct val="0"/>
              </a:spcAft>
              <a:defRPr sz="3600" b="1">
                <a:solidFill>
                  <a:schemeClr val="tx2"/>
                </a:solidFill>
                <a:latin typeface="Century Gothic" pitchFamily="34" charset="0"/>
              </a:defRPr>
            </a:lvl4pPr>
            <a:lvl5pPr algn="l" rtl="0" eaLnBrk="0" fontAlgn="base" hangingPunct="0">
              <a:spcBef>
                <a:spcPct val="0"/>
              </a:spcBef>
              <a:spcAft>
                <a:spcPct val="0"/>
              </a:spcAft>
              <a:defRPr sz="3600" b="1">
                <a:solidFill>
                  <a:schemeClr val="tx2"/>
                </a:solidFill>
                <a:latin typeface="Century Gothic" pitchFamily="34" charset="0"/>
              </a:defRPr>
            </a:lvl5pPr>
            <a:lvl6pPr marL="457200" algn="l" rtl="0" eaLnBrk="0" fontAlgn="base" hangingPunct="0">
              <a:spcBef>
                <a:spcPct val="0"/>
              </a:spcBef>
              <a:spcAft>
                <a:spcPct val="0"/>
              </a:spcAft>
              <a:defRPr sz="3600" b="1">
                <a:solidFill>
                  <a:schemeClr val="tx2"/>
                </a:solidFill>
                <a:latin typeface="Arial" charset="0"/>
              </a:defRPr>
            </a:lvl6pPr>
            <a:lvl7pPr marL="914400" algn="l" rtl="0" eaLnBrk="0" fontAlgn="base" hangingPunct="0">
              <a:spcBef>
                <a:spcPct val="0"/>
              </a:spcBef>
              <a:spcAft>
                <a:spcPct val="0"/>
              </a:spcAft>
              <a:defRPr sz="3600" b="1">
                <a:solidFill>
                  <a:schemeClr val="tx2"/>
                </a:solidFill>
                <a:latin typeface="Arial" charset="0"/>
              </a:defRPr>
            </a:lvl7pPr>
            <a:lvl8pPr marL="1371600" algn="l" rtl="0" eaLnBrk="0" fontAlgn="base" hangingPunct="0">
              <a:spcBef>
                <a:spcPct val="0"/>
              </a:spcBef>
              <a:spcAft>
                <a:spcPct val="0"/>
              </a:spcAft>
              <a:defRPr sz="3600" b="1">
                <a:solidFill>
                  <a:schemeClr val="tx2"/>
                </a:solidFill>
                <a:latin typeface="Arial" charset="0"/>
              </a:defRPr>
            </a:lvl8pPr>
            <a:lvl9pPr marL="1828800" algn="l" rtl="0" eaLnBrk="0" fontAlgn="base" hangingPunct="0">
              <a:spcBef>
                <a:spcPct val="0"/>
              </a:spcBef>
              <a:spcAft>
                <a:spcPct val="0"/>
              </a:spcAft>
              <a:defRPr sz="3600" b="1">
                <a:solidFill>
                  <a:schemeClr val="tx2"/>
                </a:solidFill>
                <a:latin typeface="Arial" charset="0"/>
              </a:defRPr>
            </a:lvl9pPr>
          </a:lstStyle>
          <a:p>
            <a:pPr algn="ctr">
              <a:defRPr/>
            </a:pPr>
            <a:r>
              <a:rPr lang="es-MX" dirty="0" smtClean="0"/>
              <a:t>FACTURAS O DOCUMENTOS </a:t>
            </a:r>
          </a:p>
          <a:p>
            <a:pPr algn="ctr">
              <a:defRPr/>
            </a:pPr>
            <a:r>
              <a:rPr lang="es-MX" dirty="0" smtClean="0"/>
              <a:t>PENDIENTES DE FIRMA</a:t>
            </a:r>
            <a:endParaRPr lang="es-MX" dirty="0"/>
          </a:p>
        </p:txBody>
      </p:sp>
      <p:sp>
        <p:nvSpPr>
          <p:cNvPr id="19" name="18 Rectángulo"/>
          <p:cNvSpPr/>
          <p:nvPr/>
        </p:nvSpPr>
        <p:spPr bwMode="auto">
          <a:xfrm>
            <a:off x="4932040" y="5085184"/>
            <a:ext cx="936104" cy="288032"/>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0" name="19 Rectángulo"/>
          <p:cNvSpPr/>
          <p:nvPr/>
        </p:nvSpPr>
        <p:spPr bwMode="auto">
          <a:xfrm>
            <a:off x="1691680" y="5085184"/>
            <a:ext cx="936104" cy="288032"/>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2" name="21 Rectángulo"/>
          <p:cNvSpPr/>
          <p:nvPr/>
        </p:nvSpPr>
        <p:spPr bwMode="auto">
          <a:xfrm>
            <a:off x="6228184" y="5085184"/>
            <a:ext cx="936104" cy="288032"/>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32779"/>
                                        </p:tgtEl>
                                        <p:attrNameLst>
                                          <p:attrName>style.visibility</p:attrName>
                                        </p:attrNameLst>
                                      </p:cBhvr>
                                      <p:to>
                                        <p:strVal val="visible"/>
                                      </p:to>
                                    </p:set>
                                    <p:animEffect transition="in" filter="fade">
                                      <p:cBhvr>
                                        <p:cTn id="12" dur="1000"/>
                                        <p:tgtEl>
                                          <p:spTgt spid="32779"/>
                                        </p:tgtEl>
                                      </p:cBhvr>
                                    </p:animEffect>
                                    <p:anim calcmode="lin" valueType="num">
                                      <p:cBhvr>
                                        <p:cTn id="13" dur="1000" fill="hold"/>
                                        <p:tgtEl>
                                          <p:spTgt spid="32779"/>
                                        </p:tgtEl>
                                        <p:attrNameLst>
                                          <p:attrName>ppt_x</p:attrName>
                                        </p:attrNameLst>
                                      </p:cBhvr>
                                      <p:tavLst>
                                        <p:tav tm="0">
                                          <p:val>
                                            <p:strVal val="#ppt_x"/>
                                          </p:val>
                                        </p:tav>
                                        <p:tav tm="100000">
                                          <p:val>
                                            <p:strVal val="#ppt_x"/>
                                          </p:val>
                                        </p:tav>
                                      </p:tavLst>
                                    </p:anim>
                                    <p:anim calcmode="lin" valueType="num">
                                      <p:cBhvr>
                                        <p:cTn id="14" dur="1000" fill="hold"/>
                                        <p:tgtEl>
                                          <p:spTgt spid="327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11"/>
          <p:cNvSpPr txBox="1">
            <a:spLocks noChangeArrowheads="1"/>
          </p:cNvSpPr>
          <p:nvPr/>
        </p:nvSpPr>
        <p:spPr bwMode="auto">
          <a:xfrm>
            <a:off x="1403350" y="1341438"/>
            <a:ext cx="6192838" cy="366712"/>
          </a:xfrm>
          <a:prstGeom prst="rect">
            <a:avLst/>
          </a:prstGeom>
          <a:noFill/>
          <a:ln w="9525">
            <a:noFill/>
            <a:miter lim="800000"/>
            <a:headEnd/>
            <a:tailEnd/>
          </a:ln>
        </p:spPr>
        <p:txBody>
          <a:bodyPr>
            <a:spAutoFit/>
          </a:bodyPr>
          <a:lstStyle/>
          <a:p>
            <a:pPr eaLnBrk="0" hangingPunct="0">
              <a:spcBef>
                <a:spcPct val="50000"/>
              </a:spcBef>
            </a:pPr>
            <a:endParaRPr lang="en-US"/>
          </a:p>
        </p:txBody>
      </p:sp>
      <p:cxnSp>
        <p:nvCxnSpPr>
          <p:cNvPr id="11" name="10 Conector recto"/>
          <p:cNvCxnSpPr/>
          <p:nvPr/>
        </p:nvCxnSpPr>
        <p:spPr>
          <a:xfrm rot="5400000">
            <a:off x="7786688" y="5572125"/>
            <a:ext cx="2571750"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3" name="12 Conector recto"/>
          <p:cNvCxnSpPr/>
          <p:nvPr/>
        </p:nvCxnSpPr>
        <p:spPr>
          <a:xfrm rot="5400000">
            <a:off x="7786687" y="5643563"/>
            <a:ext cx="24288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4" name="13 Conector recto"/>
          <p:cNvCxnSpPr/>
          <p:nvPr/>
        </p:nvCxnSpPr>
        <p:spPr>
          <a:xfrm rot="5400000">
            <a:off x="7858125" y="5786438"/>
            <a:ext cx="214312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5" name="14 Conector recto"/>
          <p:cNvCxnSpPr/>
          <p:nvPr/>
        </p:nvCxnSpPr>
        <p:spPr>
          <a:xfrm>
            <a:off x="5429250" y="6715125"/>
            <a:ext cx="3714750"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6" name="15 Conector recto"/>
          <p:cNvCxnSpPr/>
          <p:nvPr/>
        </p:nvCxnSpPr>
        <p:spPr>
          <a:xfrm>
            <a:off x="6143625" y="6643688"/>
            <a:ext cx="30003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7" name="16 Conector recto"/>
          <p:cNvCxnSpPr/>
          <p:nvPr/>
        </p:nvCxnSpPr>
        <p:spPr>
          <a:xfrm>
            <a:off x="6715125" y="6572250"/>
            <a:ext cx="24288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pic>
        <p:nvPicPr>
          <p:cNvPr id="33801" name="Picture 2"/>
          <p:cNvPicPr>
            <a:picLocks noChangeAspect="1" noChangeArrowheads="1"/>
          </p:cNvPicPr>
          <p:nvPr/>
        </p:nvPicPr>
        <p:blipFill>
          <a:blip r:embed="rId2" cstate="print"/>
          <a:srcRect/>
          <a:stretch>
            <a:fillRect/>
          </a:stretch>
        </p:blipFill>
        <p:spPr bwMode="auto">
          <a:xfrm>
            <a:off x="1563688" y="6230938"/>
            <a:ext cx="631825" cy="557212"/>
          </a:xfrm>
          <a:prstGeom prst="rect">
            <a:avLst/>
          </a:prstGeom>
          <a:noFill/>
          <a:ln w="9525">
            <a:noFill/>
            <a:miter lim="800000"/>
            <a:headEnd/>
            <a:tailEnd/>
          </a:ln>
        </p:spPr>
      </p:pic>
      <p:sp>
        <p:nvSpPr>
          <p:cNvPr id="18" name="Rectangle 2"/>
          <p:cNvSpPr txBox="1">
            <a:spLocks noChangeArrowheads="1"/>
          </p:cNvSpPr>
          <p:nvPr/>
        </p:nvSpPr>
        <p:spPr>
          <a:xfrm>
            <a:off x="0" y="0"/>
            <a:ext cx="9144000" cy="704850"/>
          </a:xfrm>
          <a:prstGeom prst="rect">
            <a:avLst/>
          </a:prstGeom>
        </p:spPr>
        <p:txBody>
          <a:bodyPr/>
          <a:lstStyle/>
          <a:p>
            <a:pPr algn="ctr" eaLnBrk="0" hangingPunct="0">
              <a:defRPr/>
            </a:pPr>
            <a:r>
              <a:rPr lang="es-MX" sz="2400" kern="0" dirty="0">
                <a:solidFill>
                  <a:srgbClr val="00478E"/>
                </a:solidFill>
                <a:effectLst>
                  <a:outerShdw blurRad="38100" dist="38100" dir="2700000" algn="tl">
                    <a:srgbClr val="C0C0C0"/>
                  </a:outerShdw>
                </a:effectLst>
                <a:latin typeface="Century Gothic" pitchFamily="34" charset="0"/>
                <a:cs typeface="+mn-cs"/>
              </a:rPr>
              <a:t>Almanza Villarreal Agencia Aduanal, S.C.</a:t>
            </a:r>
          </a:p>
          <a:p>
            <a:pPr algn="ctr" eaLnBrk="0" hangingPunct="0">
              <a:defRPr/>
            </a:pPr>
            <a:endParaRPr lang="es-MX" sz="2400" kern="0" dirty="0">
              <a:solidFill>
                <a:srgbClr val="00478E"/>
              </a:solidFill>
              <a:effectLst>
                <a:outerShdw blurRad="38100" dist="38100" dir="2700000" algn="tl">
                  <a:srgbClr val="C0C0C0"/>
                </a:outerShdw>
              </a:effectLst>
              <a:latin typeface="Century Gothic" pitchFamily="34" charset="0"/>
              <a:ea typeface="+mj-ea"/>
              <a:cs typeface="+mj-cs"/>
            </a:endParaRPr>
          </a:p>
          <a:p>
            <a:pPr algn="ctr" eaLnBrk="0" hangingPunct="0">
              <a:defRPr/>
            </a:pPr>
            <a:endParaRPr lang="es-MX" sz="2400" kern="0" dirty="0">
              <a:solidFill>
                <a:srgbClr val="00478E"/>
              </a:solidFill>
              <a:effectLst>
                <a:outerShdw blurRad="38100" dist="38100" dir="2700000" algn="tl">
                  <a:srgbClr val="C0C0C0"/>
                </a:outerShdw>
              </a:effectLst>
              <a:latin typeface="Century Gothic" pitchFamily="34" charset="0"/>
              <a:ea typeface="+mj-ea"/>
              <a:cs typeface="+mj-cs"/>
            </a:endParaRPr>
          </a:p>
        </p:txBody>
      </p:sp>
      <p:pic>
        <p:nvPicPr>
          <p:cNvPr id="33803" name="Picture 2"/>
          <p:cNvPicPr>
            <a:picLocks noChangeAspect="1" noChangeArrowheads="1"/>
          </p:cNvPicPr>
          <p:nvPr/>
        </p:nvPicPr>
        <p:blipFill>
          <a:blip r:embed="rId3" cstate="print"/>
          <a:srcRect/>
          <a:stretch>
            <a:fillRect/>
          </a:stretch>
        </p:blipFill>
        <p:spPr bwMode="auto">
          <a:xfrm>
            <a:off x="179388" y="2532063"/>
            <a:ext cx="8785225" cy="3633787"/>
          </a:xfrm>
          <a:prstGeom prst="rect">
            <a:avLst/>
          </a:prstGeom>
          <a:noFill/>
          <a:ln w="9525">
            <a:noFill/>
            <a:miter lim="800000"/>
            <a:headEnd/>
            <a:tailEnd/>
          </a:ln>
        </p:spPr>
      </p:pic>
      <p:sp>
        <p:nvSpPr>
          <p:cNvPr id="19" name="1 Título"/>
          <p:cNvSpPr txBox="1">
            <a:spLocks/>
          </p:cNvSpPr>
          <p:nvPr/>
        </p:nvSpPr>
        <p:spPr>
          <a:xfrm>
            <a:off x="2917825" y="1628775"/>
            <a:ext cx="3670300" cy="792163"/>
          </a:xfrm>
          <a:prstGeom prst="rect">
            <a:avLst/>
          </a:prstGeom>
        </p:spPr>
        <p:txBody>
          <a:bodyPr>
            <a:normAutofit fontScale="75000" lnSpcReduction="20000"/>
          </a:bodyPr>
          <a:lst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Century Gothic" pitchFamily="34" charset="0"/>
              </a:defRPr>
            </a:lvl2pPr>
            <a:lvl3pPr algn="l" rtl="0" eaLnBrk="0" fontAlgn="base" hangingPunct="0">
              <a:spcBef>
                <a:spcPct val="0"/>
              </a:spcBef>
              <a:spcAft>
                <a:spcPct val="0"/>
              </a:spcAft>
              <a:defRPr sz="3600" b="1">
                <a:solidFill>
                  <a:schemeClr val="tx2"/>
                </a:solidFill>
                <a:latin typeface="Century Gothic" pitchFamily="34" charset="0"/>
              </a:defRPr>
            </a:lvl3pPr>
            <a:lvl4pPr algn="l" rtl="0" eaLnBrk="0" fontAlgn="base" hangingPunct="0">
              <a:spcBef>
                <a:spcPct val="0"/>
              </a:spcBef>
              <a:spcAft>
                <a:spcPct val="0"/>
              </a:spcAft>
              <a:defRPr sz="3600" b="1">
                <a:solidFill>
                  <a:schemeClr val="tx2"/>
                </a:solidFill>
                <a:latin typeface="Century Gothic" pitchFamily="34" charset="0"/>
              </a:defRPr>
            </a:lvl4pPr>
            <a:lvl5pPr algn="l" rtl="0" eaLnBrk="0" fontAlgn="base" hangingPunct="0">
              <a:spcBef>
                <a:spcPct val="0"/>
              </a:spcBef>
              <a:spcAft>
                <a:spcPct val="0"/>
              </a:spcAft>
              <a:defRPr sz="3600" b="1">
                <a:solidFill>
                  <a:schemeClr val="tx2"/>
                </a:solidFill>
                <a:latin typeface="Century Gothic" pitchFamily="34" charset="0"/>
              </a:defRPr>
            </a:lvl5pPr>
            <a:lvl6pPr marL="457200" algn="l" rtl="0" eaLnBrk="0" fontAlgn="base" hangingPunct="0">
              <a:spcBef>
                <a:spcPct val="0"/>
              </a:spcBef>
              <a:spcAft>
                <a:spcPct val="0"/>
              </a:spcAft>
              <a:defRPr sz="3600" b="1">
                <a:solidFill>
                  <a:schemeClr val="tx2"/>
                </a:solidFill>
                <a:latin typeface="Arial" charset="0"/>
              </a:defRPr>
            </a:lvl6pPr>
            <a:lvl7pPr marL="914400" algn="l" rtl="0" eaLnBrk="0" fontAlgn="base" hangingPunct="0">
              <a:spcBef>
                <a:spcPct val="0"/>
              </a:spcBef>
              <a:spcAft>
                <a:spcPct val="0"/>
              </a:spcAft>
              <a:defRPr sz="3600" b="1">
                <a:solidFill>
                  <a:schemeClr val="tx2"/>
                </a:solidFill>
                <a:latin typeface="Arial" charset="0"/>
              </a:defRPr>
            </a:lvl7pPr>
            <a:lvl8pPr marL="1371600" algn="l" rtl="0" eaLnBrk="0" fontAlgn="base" hangingPunct="0">
              <a:spcBef>
                <a:spcPct val="0"/>
              </a:spcBef>
              <a:spcAft>
                <a:spcPct val="0"/>
              </a:spcAft>
              <a:defRPr sz="3600" b="1">
                <a:solidFill>
                  <a:schemeClr val="tx2"/>
                </a:solidFill>
                <a:latin typeface="Arial" charset="0"/>
              </a:defRPr>
            </a:lvl8pPr>
            <a:lvl9pPr marL="1828800" algn="l" rtl="0" eaLnBrk="0" fontAlgn="base" hangingPunct="0">
              <a:spcBef>
                <a:spcPct val="0"/>
              </a:spcBef>
              <a:spcAft>
                <a:spcPct val="0"/>
              </a:spcAft>
              <a:defRPr sz="3600" b="1">
                <a:solidFill>
                  <a:schemeClr val="tx2"/>
                </a:solidFill>
                <a:latin typeface="Arial" charset="0"/>
              </a:defRPr>
            </a:lvl9pPr>
          </a:lstStyle>
          <a:p>
            <a:pPr>
              <a:defRPr/>
            </a:pPr>
            <a:r>
              <a:rPr lang="es-MX" dirty="0" smtClean="0"/>
              <a:t>FIRMAR LA FACTURA</a:t>
            </a:r>
            <a:endParaRPr lang="es-MX"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nodeType="withEffect">
                                  <p:stCondLst>
                                    <p:cond delay="0"/>
                                  </p:stCondLst>
                                  <p:childTnLst>
                                    <p:set>
                                      <p:cBhvr>
                                        <p:cTn id="6" dur="1" fill="hold">
                                          <p:stCondLst>
                                            <p:cond delay="0"/>
                                          </p:stCondLst>
                                        </p:cTn>
                                        <p:tgtEl>
                                          <p:spTgt spid="33803"/>
                                        </p:tgtEl>
                                        <p:attrNameLst>
                                          <p:attrName>style.visibility</p:attrName>
                                        </p:attrNameLst>
                                      </p:cBhvr>
                                      <p:to>
                                        <p:strVal val="visible"/>
                                      </p:to>
                                    </p:set>
                                    <p:animEffect transition="in" filter="fade">
                                      <p:cBhvr>
                                        <p:cTn id="7" dur="1000"/>
                                        <p:tgtEl>
                                          <p:spTgt spid="33803"/>
                                        </p:tgtEl>
                                      </p:cBhvr>
                                    </p:animEffect>
                                    <p:anim calcmode="lin" valueType="num">
                                      <p:cBhvr>
                                        <p:cTn id="8" dur="1000" fill="hold"/>
                                        <p:tgtEl>
                                          <p:spTgt spid="33803"/>
                                        </p:tgtEl>
                                        <p:attrNameLst>
                                          <p:attrName>ppt_x</p:attrName>
                                        </p:attrNameLst>
                                      </p:cBhvr>
                                      <p:tavLst>
                                        <p:tav tm="0">
                                          <p:val>
                                            <p:strVal val="#ppt_x"/>
                                          </p:val>
                                        </p:tav>
                                        <p:tav tm="100000">
                                          <p:val>
                                            <p:strVal val="#ppt_x"/>
                                          </p:val>
                                        </p:tav>
                                      </p:tavLst>
                                    </p:anim>
                                    <p:anim calcmode="lin" valueType="num">
                                      <p:cBhvr>
                                        <p:cTn id="9" dur="1000" fill="hold"/>
                                        <p:tgtEl>
                                          <p:spTgt spid="33803"/>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anim calcmode="lin" valueType="num">
                                      <p:cBhvr>
                                        <p:cTn id="13" dur="1000" fill="hold"/>
                                        <p:tgtEl>
                                          <p:spTgt spid="19"/>
                                        </p:tgtEl>
                                        <p:attrNameLst>
                                          <p:attrName>ppt_x</p:attrName>
                                        </p:attrNameLst>
                                      </p:cBhvr>
                                      <p:tavLst>
                                        <p:tav tm="0">
                                          <p:val>
                                            <p:strVal val="#ppt_x"/>
                                          </p:val>
                                        </p:tav>
                                        <p:tav tm="100000">
                                          <p:val>
                                            <p:strVal val="#ppt_x"/>
                                          </p:val>
                                        </p:tav>
                                      </p:tavLst>
                                    </p:anim>
                                    <p:anim calcmode="lin" valueType="num">
                                      <p:cBhvr>
                                        <p:cTn id="14"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11"/>
          <p:cNvSpPr txBox="1">
            <a:spLocks noChangeArrowheads="1"/>
          </p:cNvSpPr>
          <p:nvPr/>
        </p:nvSpPr>
        <p:spPr bwMode="auto">
          <a:xfrm>
            <a:off x="1403350" y="1341438"/>
            <a:ext cx="6192838" cy="366712"/>
          </a:xfrm>
          <a:prstGeom prst="rect">
            <a:avLst/>
          </a:prstGeom>
          <a:noFill/>
          <a:ln w="9525">
            <a:noFill/>
            <a:miter lim="800000"/>
            <a:headEnd/>
            <a:tailEnd/>
          </a:ln>
        </p:spPr>
        <p:txBody>
          <a:bodyPr>
            <a:spAutoFit/>
          </a:bodyPr>
          <a:lstStyle/>
          <a:p>
            <a:pPr eaLnBrk="0" hangingPunct="0">
              <a:spcBef>
                <a:spcPct val="50000"/>
              </a:spcBef>
            </a:pPr>
            <a:endParaRPr lang="en-US"/>
          </a:p>
        </p:txBody>
      </p:sp>
      <p:cxnSp>
        <p:nvCxnSpPr>
          <p:cNvPr id="11" name="10 Conector recto"/>
          <p:cNvCxnSpPr/>
          <p:nvPr/>
        </p:nvCxnSpPr>
        <p:spPr>
          <a:xfrm rot="5400000">
            <a:off x="7786688" y="5572125"/>
            <a:ext cx="2571750"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3" name="12 Conector recto"/>
          <p:cNvCxnSpPr/>
          <p:nvPr/>
        </p:nvCxnSpPr>
        <p:spPr>
          <a:xfrm rot="5400000">
            <a:off x="7786687" y="5643563"/>
            <a:ext cx="24288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4" name="13 Conector recto"/>
          <p:cNvCxnSpPr/>
          <p:nvPr/>
        </p:nvCxnSpPr>
        <p:spPr>
          <a:xfrm rot="5400000">
            <a:off x="7858125" y="5786438"/>
            <a:ext cx="214312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5" name="14 Conector recto"/>
          <p:cNvCxnSpPr/>
          <p:nvPr/>
        </p:nvCxnSpPr>
        <p:spPr>
          <a:xfrm>
            <a:off x="5429250" y="6715125"/>
            <a:ext cx="3714750"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6" name="15 Conector recto"/>
          <p:cNvCxnSpPr/>
          <p:nvPr/>
        </p:nvCxnSpPr>
        <p:spPr>
          <a:xfrm>
            <a:off x="6143625" y="6643688"/>
            <a:ext cx="30003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7" name="16 Conector recto"/>
          <p:cNvCxnSpPr/>
          <p:nvPr/>
        </p:nvCxnSpPr>
        <p:spPr>
          <a:xfrm>
            <a:off x="6715125" y="6572250"/>
            <a:ext cx="24288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pic>
        <p:nvPicPr>
          <p:cNvPr id="34825" name="Picture 2"/>
          <p:cNvPicPr>
            <a:picLocks noChangeAspect="1" noChangeArrowheads="1"/>
          </p:cNvPicPr>
          <p:nvPr/>
        </p:nvPicPr>
        <p:blipFill>
          <a:blip r:embed="rId2" cstate="print"/>
          <a:srcRect/>
          <a:stretch>
            <a:fillRect/>
          </a:stretch>
        </p:blipFill>
        <p:spPr bwMode="auto">
          <a:xfrm>
            <a:off x="1563688" y="6230938"/>
            <a:ext cx="631825" cy="557212"/>
          </a:xfrm>
          <a:prstGeom prst="rect">
            <a:avLst/>
          </a:prstGeom>
          <a:noFill/>
          <a:ln w="9525">
            <a:noFill/>
            <a:miter lim="800000"/>
            <a:headEnd/>
            <a:tailEnd/>
          </a:ln>
        </p:spPr>
      </p:pic>
      <p:sp>
        <p:nvSpPr>
          <p:cNvPr id="18" name="Rectangle 2"/>
          <p:cNvSpPr txBox="1">
            <a:spLocks noChangeArrowheads="1"/>
          </p:cNvSpPr>
          <p:nvPr/>
        </p:nvSpPr>
        <p:spPr>
          <a:xfrm>
            <a:off x="0" y="0"/>
            <a:ext cx="9144000" cy="704850"/>
          </a:xfrm>
          <a:prstGeom prst="rect">
            <a:avLst/>
          </a:prstGeom>
        </p:spPr>
        <p:txBody>
          <a:bodyPr/>
          <a:lstStyle/>
          <a:p>
            <a:pPr algn="ctr" eaLnBrk="0" hangingPunct="0">
              <a:defRPr/>
            </a:pPr>
            <a:r>
              <a:rPr lang="es-MX" sz="2400" kern="0" dirty="0">
                <a:solidFill>
                  <a:srgbClr val="00478E"/>
                </a:solidFill>
                <a:effectLst>
                  <a:outerShdw blurRad="38100" dist="38100" dir="2700000" algn="tl">
                    <a:srgbClr val="C0C0C0"/>
                  </a:outerShdw>
                </a:effectLst>
                <a:latin typeface="Century Gothic" pitchFamily="34" charset="0"/>
                <a:cs typeface="+mn-cs"/>
              </a:rPr>
              <a:t>Almanza Villarreal Agencia Aduanal, S.C.</a:t>
            </a:r>
          </a:p>
          <a:p>
            <a:pPr algn="ctr" eaLnBrk="0" hangingPunct="0">
              <a:defRPr/>
            </a:pPr>
            <a:endParaRPr lang="es-MX" sz="2400" kern="0" dirty="0">
              <a:solidFill>
                <a:srgbClr val="00478E"/>
              </a:solidFill>
              <a:effectLst>
                <a:outerShdw blurRad="38100" dist="38100" dir="2700000" algn="tl">
                  <a:srgbClr val="C0C0C0"/>
                </a:outerShdw>
              </a:effectLst>
              <a:latin typeface="Century Gothic" pitchFamily="34" charset="0"/>
              <a:ea typeface="+mj-ea"/>
              <a:cs typeface="+mj-cs"/>
            </a:endParaRPr>
          </a:p>
          <a:p>
            <a:pPr algn="ctr" eaLnBrk="0" hangingPunct="0">
              <a:defRPr/>
            </a:pPr>
            <a:endParaRPr lang="es-MX" sz="2400" kern="0" dirty="0">
              <a:solidFill>
                <a:srgbClr val="00478E"/>
              </a:solidFill>
              <a:effectLst>
                <a:outerShdw blurRad="38100" dist="38100" dir="2700000" algn="tl">
                  <a:srgbClr val="C0C0C0"/>
                </a:outerShdw>
              </a:effectLst>
              <a:latin typeface="Century Gothic" pitchFamily="34" charset="0"/>
              <a:ea typeface="+mj-ea"/>
              <a:cs typeface="+mj-cs"/>
            </a:endParaRPr>
          </a:p>
        </p:txBody>
      </p:sp>
      <p:pic>
        <p:nvPicPr>
          <p:cNvPr id="12" name="Picture 2"/>
          <p:cNvPicPr>
            <a:picLocks noChangeAspect="1" noChangeArrowheads="1"/>
          </p:cNvPicPr>
          <p:nvPr/>
        </p:nvPicPr>
        <p:blipFill>
          <a:blip r:embed="rId3" cstate="print"/>
          <a:srcRect/>
          <a:stretch>
            <a:fillRect/>
          </a:stretch>
        </p:blipFill>
        <p:spPr bwMode="auto">
          <a:xfrm>
            <a:off x="2214563" y="836613"/>
            <a:ext cx="4786312" cy="5894387"/>
          </a:xfrm>
          <a:prstGeom prst="rect">
            <a:avLst/>
          </a:prstGeom>
          <a:noFill/>
          <a:ln w="9525">
            <a:noFill/>
            <a:miter lim="800000"/>
            <a:headEnd/>
            <a:tailEnd/>
          </a:ln>
        </p:spPr>
      </p:pic>
      <p:sp>
        <p:nvSpPr>
          <p:cNvPr id="20" name="Rectangle 2"/>
          <p:cNvSpPr txBox="1">
            <a:spLocks noChangeArrowheads="1"/>
          </p:cNvSpPr>
          <p:nvPr/>
        </p:nvSpPr>
        <p:spPr>
          <a:xfrm>
            <a:off x="1036638" y="357188"/>
            <a:ext cx="6892925" cy="1143000"/>
          </a:xfrm>
          <a:prstGeom prst="rect">
            <a:avLst/>
          </a:prstGeom>
        </p:spPr>
        <p:txBody>
          <a:bodyPr/>
          <a:lstStyle/>
          <a:p>
            <a:pPr algn="ctr" eaLnBrk="0" hangingPunct="0">
              <a:defRPr/>
            </a:pPr>
            <a:r>
              <a:rPr lang="es-MX" sz="3200" b="1" kern="0" dirty="0">
                <a:solidFill>
                  <a:srgbClr val="00478E"/>
                </a:solidFill>
                <a:latin typeface="Century Gothic" pitchFamily="34" charset="0"/>
                <a:ea typeface="+mj-ea"/>
                <a:cs typeface="+mj-cs"/>
              </a:rPr>
              <a:t>ACUSE COVE / E-</a:t>
            </a:r>
            <a:r>
              <a:rPr lang="es-MX" sz="3200" b="1" kern="0" dirty="0" err="1">
                <a:solidFill>
                  <a:srgbClr val="00478E"/>
                </a:solidFill>
                <a:latin typeface="Century Gothic" pitchFamily="34" charset="0"/>
                <a:ea typeface="+mj-ea"/>
                <a:cs typeface="+mj-cs"/>
              </a:rPr>
              <a:t>Document</a:t>
            </a:r>
            <a:endParaRPr lang="es-MX" sz="3200" b="1" kern="0" dirty="0">
              <a:solidFill>
                <a:srgbClr val="00478E"/>
              </a:solidFill>
              <a:latin typeface="Century Gothic" pitchFamily="34" charset="0"/>
              <a:ea typeface="+mj-ea"/>
              <a:cs typeface="+mj-cs"/>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11"/>
          <p:cNvSpPr txBox="1">
            <a:spLocks noChangeArrowheads="1"/>
          </p:cNvSpPr>
          <p:nvPr/>
        </p:nvSpPr>
        <p:spPr bwMode="auto">
          <a:xfrm>
            <a:off x="1403350" y="1341438"/>
            <a:ext cx="6192838" cy="366712"/>
          </a:xfrm>
          <a:prstGeom prst="rect">
            <a:avLst/>
          </a:prstGeom>
          <a:noFill/>
          <a:ln w="9525">
            <a:noFill/>
            <a:miter lim="800000"/>
            <a:headEnd/>
            <a:tailEnd/>
          </a:ln>
        </p:spPr>
        <p:txBody>
          <a:bodyPr>
            <a:spAutoFit/>
          </a:bodyPr>
          <a:lstStyle/>
          <a:p>
            <a:pPr eaLnBrk="0" hangingPunct="0">
              <a:spcBef>
                <a:spcPct val="50000"/>
              </a:spcBef>
            </a:pPr>
            <a:endParaRPr lang="en-US"/>
          </a:p>
        </p:txBody>
      </p:sp>
      <p:cxnSp>
        <p:nvCxnSpPr>
          <p:cNvPr id="11" name="10 Conector recto"/>
          <p:cNvCxnSpPr/>
          <p:nvPr/>
        </p:nvCxnSpPr>
        <p:spPr>
          <a:xfrm rot="5400000">
            <a:off x="7786688" y="5572125"/>
            <a:ext cx="2571750"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3" name="12 Conector recto"/>
          <p:cNvCxnSpPr/>
          <p:nvPr/>
        </p:nvCxnSpPr>
        <p:spPr>
          <a:xfrm rot="5400000">
            <a:off x="7786687" y="5643563"/>
            <a:ext cx="24288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4" name="13 Conector recto"/>
          <p:cNvCxnSpPr/>
          <p:nvPr/>
        </p:nvCxnSpPr>
        <p:spPr>
          <a:xfrm rot="5400000">
            <a:off x="7858125" y="5786438"/>
            <a:ext cx="214312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5" name="14 Conector recto"/>
          <p:cNvCxnSpPr/>
          <p:nvPr/>
        </p:nvCxnSpPr>
        <p:spPr>
          <a:xfrm>
            <a:off x="5429250" y="6715125"/>
            <a:ext cx="3714750"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6" name="15 Conector recto"/>
          <p:cNvCxnSpPr/>
          <p:nvPr/>
        </p:nvCxnSpPr>
        <p:spPr>
          <a:xfrm>
            <a:off x="6143625" y="6643688"/>
            <a:ext cx="30003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7" name="16 Conector recto"/>
          <p:cNvCxnSpPr/>
          <p:nvPr/>
        </p:nvCxnSpPr>
        <p:spPr>
          <a:xfrm>
            <a:off x="6715125" y="6572250"/>
            <a:ext cx="24288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sp>
        <p:nvSpPr>
          <p:cNvPr id="2" name="1 Rectángulo"/>
          <p:cNvSpPr/>
          <p:nvPr/>
        </p:nvSpPr>
        <p:spPr>
          <a:xfrm>
            <a:off x="214313" y="3059113"/>
            <a:ext cx="8750300" cy="3416300"/>
          </a:xfrm>
          <a:prstGeom prst="rect">
            <a:avLst/>
          </a:prstGeom>
        </p:spPr>
        <p:txBody>
          <a:bodyPr>
            <a:spAutoFit/>
          </a:bodyPr>
          <a:lstStyle/>
          <a:p>
            <a:pPr algn="just" eaLnBrk="0" hangingPunct="0">
              <a:defRPr/>
            </a:pPr>
            <a:r>
              <a:rPr lang="es-MX" sz="2400" b="1" kern="0" dirty="0">
                <a:solidFill>
                  <a:srgbClr val="00478E"/>
                </a:solidFill>
                <a:latin typeface="+mn-lt"/>
                <a:ea typeface="+mj-ea"/>
                <a:cs typeface="+mj-cs"/>
              </a:rPr>
              <a:t>Se establece la Ventanilla Digital Mexicana de Comercio Exterior con el objeto de permitir a los agentes de comercio exterior realizar, a través de un solo punto de entrada electrónico, todos los trámites de importación, exportación y tránsito de mercancías.  </a:t>
            </a:r>
          </a:p>
          <a:p>
            <a:pPr algn="just" eaLnBrk="0" hangingPunct="0">
              <a:defRPr/>
            </a:pPr>
            <a:endParaRPr lang="es-MX" sz="2400" b="1" kern="0" dirty="0">
              <a:solidFill>
                <a:srgbClr val="00478E"/>
              </a:solidFill>
              <a:latin typeface="+mn-lt"/>
              <a:ea typeface="+mj-ea"/>
              <a:cs typeface="+mj-cs"/>
            </a:endParaRPr>
          </a:p>
          <a:p>
            <a:pPr algn="just" eaLnBrk="0" hangingPunct="0">
              <a:defRPr/>
            </a:pPr>
            <a:endParaRPr lang="es-MX" sz="2400" b="1" kern="0" dirty="0">
              <a:solidFill>
                <a:srgbClr val="00478E"/>
              </a:solidFill>
              <a:latin typeface="+mn-lt"/>
              <a:ea typeface="+mj-ea"/>
              <a:cs typeface="+mj-cs"/>
            </a:endParaRPr>
          </a:p>
          <a:p>
            <a:pPr algn="just" eaLnBrk="0" hangingPunct="0">
              <a:defRPr/>
            </a:pPr>
            <a:endParaRPr lang="es-MX" sz="2400" b="1" kern="0" dirty="0">
              <a:solidFill>
                <a:srgbClr val="00478E"/>
              </a:solidFill>
              <a:latin typeface="+mn-lt"/>
              <a:ea typeface="+mj-ea"/>
              <a:cs typeface="+mj-cs"/>
            </a:endParaRPr>
          </a:p>
          <a:p>
            <a:pPr algn="r" eaLnBrk="0" hangingPunct="0">
              <a:defRPr/>
            </a:pPr>
            <a:r>
              <a:rPr lang="es-MX" sz="2400" b="1" kern="0" dirty="0">
                <a:solidFill>
                  <a:srgbClr val="00478E"/>
                </a:solidFill>
                <a:latin typeface="+mn-lt"/>
              </a:rPr>
              <a:t>Fecha 14/01/2011</a:t>
            </a:r>
            <a:endParaRPr lang="es-MX" sz="2400" b="1" kern="0" dirty="0">
              <a:solidFill>
                <a:srgbClr val="00478E"/>
              </a:solidFill>
              <a:latin typeface="+mn-lt"/>
              <a:ea typeface="+mj-ea"/>
              <a:cs typeface="+mj-cs"/>
            </a:endParaRPr>
          </a:p>
        </p:txBody>
      </p:sp>
      <p:pic>
        <p:nvPicPr>
          <p:cNvPr id="7178" name="Picture 2" descr="http://img64.imageshack.us/img64/4439/libros002.gif">
            <a:hlinkClick r:id="rId3" action="ppaction://hlinkfile"/>
          </p:cNvPr>
          <p:cNvPicPr>
            <a:picLocks noChangeAspect="1" noChangeArrowheads="1" noCrop="1"/>
          </p:cNvPicPr>
          <p:nvPr/>
        </p:nvPicPr>
        <p:blipFill>
          <a:blip r:embed="rId4" cstate="print"/>
          <a:srcRect/>
          <a:stretch>
            <a:fillRect/>
          </a:stretch>
        </p:blipFill>
        <p:spPr bwMode="auto">
          <a:xfrm>
            <a:off x="7224713" y="5229225"/>
            <a:ext cx="704850" cy="295275"/>
          </a:xfrm>
          <a:prstGeom prst="rect">
            <a:avLst/>
          </a:prstGeom>
          <a:noFill/>
          <a:ln w="9525">
            <a:noFill/>
            <a:miter lim="800000"/>
            <a:headEnd/>
            <a:tailEnd/>
          </a:ln>
        </p:spPr>
      </p:pic>
      <p:pic>
        <p:nvPicPr>
          <p:cNvPr id="7179" name="Picture 2"/>
          <p:cNvPicPr>
            <a:picLocks noChangeAspect="1" noChangeArrowheads="1"/>
          </p:cNvPicPr>
          <p:nvPr/>
        </p:nvPicPr>
        <p:blipFill>
          <a:blip r:embed="rId5" cstate="print"/>
          <a:srcRect/>
          <a:stretch>
            <a:fillRect/>
          </a:stretch>
        </p:blipFill>
        <p:spPr bwMode="auto">
          <a:xfrm>
            <a:off x="1571625" y="6215063"/>
            <a:ext cx="631825" cy="557212"/>
          </a:xfrm>
          <a:prstGeom prst="rect">
            <a:avLst/>
          </a:prstGeom>
          <a:noFill/>
          <a:ln w="9525">
            <a:noFill/>
            <a:miter lim="800000"/>
            <a:headEnd/>
            <a:tailEnd/>
          </a:ln>
        </p:spPr>
      </p:pic>
      <p:sp>
        <p:nvSpPr>
          <p:cNvPr id="19" name="Rectangle 2"/>
          <p:cNvSpPr txBox="1">
            <a:spLocks noChangeArrowheads="1"/>
          </p:cNvSpPr>
          <p:nvPr/>
        </p:nvSpPr>
        <p:spPr>
          <a:xfrm>
            <a:off x="0" y="0"/>
            <a:ext cx="9144000" cy="704850"/>
          </a:xfrm>
          <a:prstGeom prst="rect">
            <a:avLst/>
          </a:prstGeom>
        </p:spPr>
        <p:txBody>
          <a:bodyPr/>
          <a:lstStyle/>
          <a:p>
            <a:pPr algn="ctr" eaLnBrk="0" hangingPunct="0">
              <a:defRPr/>
            </a:pPr>
            <a:r>
              <a:rPr lang="es-MX" sz="2400" kern="0" dirty="0">
                <a:solidFill>
                  <a:srgbClr val="00478E"/>
                </a:solidFill>
                <a:effectLst>
                  <a:outerShdw blurRad="38100" dist="38100" dir="2700000" algn="tl">
                    <a:srgbClr val="C0C0C0"/>
                  </a:outerShdw>
                </a:effectLst>
                <a:latin typeface="Century Gothic" pitchFamily="34" charset="0"/>
                <a:cs typeface="+mn-cs"/>
              </a:rPr>
              <a:t>Almanza Villarreal Agencia Aduanal, S.C.</a:t>
            </a:r>
          </a:p>
          <a:p>
            <a:pPr algn="ctr" eaLnBrk="0" hangingPunct="0">
              <a:defRPr/>
            </a:pPr>
            <a:endParaRPr lang="es-MX" sz="2400" kern="0" dirty="0">
              <a:solidFill>
                <a:srgbClr val="00478E"/>
              </a:solidFill>
              <a:effectLst>
                <a:outerShdw blurRad="38100" dist="38100" dir="2700000" algn="tl">
                  <a:srgbClr val="C0C0C0"/>
                </a:outerShdw>
              </a:effectLst>
              <a:latin typeface="Century Gothic" pitchFamily="34" charset="0"/>
              <a:ea typeface="+mj-ea"/>
              <a:cs typeface="+mj-cs"/>
            </a:endParaRPr>
          </a:p>
          <a:p>
            <a:pPr algn="ctr" eaLnBrk="0" hangingPunct="0">
              <a:defRPr/>
            </a:pPr>
            <a:endParaRPr lang="es-MX" sz="2400" kern="0" dirty="0">
              <a:solidFill>
                <a:srgbClr val="00478E"/>
              </a:solidFill>
              <a:effectLst>
                <a:outerShdw blurRad="38100" dist="38100" dir="2700000" algn="tl">
                  <a:srgbClr val="C0C0C0"/>
                </a:outerShdw>
              </a:effectLst>
              <a:latin typeface="Century Gothic" pitchFamily="34" charset="0"/>
              <a:ea typeface="+mj-ea"/>
              <a:cs typeface="+mj-cs"/>
            </a:endParaRPr>
          </a:p>
        </p:txBody>
      </p:sp>
      <p:graphicFrame>
        <p:nvGraphicFramePr>
          <p:cNvPr id="18" name="3 Marcador de contenido"/>
          <p:cNvGraphicFramePr>
            <a:graphicFrameLocks/>
          </p:cNvGraphicFramePr>
          <p:nvPr/>
        </p:nvGraphicFramePr>
        <p:xfrm>
          <a:off x="1357290" y="1428736"/>
          <a:ext cx="6357982" cy="1116330"/>
        </p:xfrm>
        <a:graphic>
          <a:graphicData uri="http://schemas.openxmlformats.org/drawingml/2006/table">
            <a:tbl>
              <a:tblPr>
                <a:tableStyleId>{D113A9D2-9D6B-4929-AA2D-F23B5EE8CBE7}</a:tableStyleId>
              </a:tblPr>
              <a:tblGrid>
                <a:gridCol w="1214446"/>
                <a:gridCol w="5143536"/>
              </a:tblGrid>
              <a:tr h="367711">
                <a:tc>
                  <a:txBody>
                    <a:bodyPr/>
                    <a:lstStyle/>
                    <a:p>
                      <a:pPr algn="ctr" fontAlgn="b"/>
                      <a:r>
                        <a:rPr lang="es-MX" sz="2400" b="1" i="0" u="none" strike="noStrike" noProof="0" dirty="0" smtClean="0">
                          <a:solidFill>
                            <a:schemeClr val="lt1"/>
                          </a:solidFill>
                          <a:latin typeface="+mn-lt"/>
                        </a:rPr>
                        <a:t>Artículo</a:t>
                      </a:r>
                      <a:endParaRPr lang="es-MX" sz="2400" b="1" i="0" u="none" strike="noStrike" noProof="0" dirty="0">
                        <a:solidFill>
                          <a:srgbClr val="FFFFFF"/>
                        </a:solidFill>
                        <a:latin typeface="+mn-lt"/>
                      </a:endParaRPr>
                    </a:p>
                  </a:txBody>
                  <a:tcPr marL="9525" marR="9525" marT="9525" marB="0" anchor="b">
                    <a:lnL w="12700" cap="flat" cmpd="sng" algn="ctr">
                      <a:solidFill>
                        <a:schemeClr val="tx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l" fontAlgn="b"/>
                      <a:endParaRPr lang="es-MX" sz="2400" b="1" i="0" u="none" strike="noStrike" noProof="0" dirty="0">
                        <a:solidFill>
                          <a:srgbClr val="FFFFFF"/>
                        </a:solidFill>
                        <a:latin typeface="+mn-lt"/>
                      </a:endParaRPr>
                    </a:p>
                  </a:txBody>
                  <a:tcPr marL="9525" marR="9525" marT="9525" marB="0" anchor="b">
                    <a:lnL w="28575"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r>
              <a:tr h="410533">
                <a:tc>
                  <a:txBody>
                    <a:bodyPr/>
                    <a:lstStyle/>
                    <a:p>
                      <a:pPr algn="ctr" fontAlgn="b"/>
                      <a:r>
                        <a:rPr lang="es-MX" sz="2400" b="1" i="0" u="none" strike="noStrike" noProof="0" dirty="0" smtClean="0">
                          <a:solidFill>
                            <a:schemeClr val="bg1"/>
                          </a:solidFill>
                          <a:latin typeface="+mn-lt"/>
                        </a:rPr>
                        <a:t>1°</a:t>
                      </a:r>
                      <a:endParaRPr lang="es-MX" sz="2400" b="1" i="0" u="none" strike="noStrike" noProof="0" dirty="0">
                        <a:solidFill>
                          <a:schemeClr val="bg1"/>
                        </a:solidFill>
                        <a:latin typeface="+mn-lt"/>
                      </a:endParaRPr>
                    </a:p>
                  </a:txBody>
                  <a:tcPr marL="9525" marR="9525" marT="9525" marB="0" anchor="b">
                    <a:lnL w="12700" cap="flat" cmpd="sng" algn="ctr">
                      <a:solidFill>
                        <a:schemeClr val="tx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eaLnBrk="0" hangingPunct="0">
                        <a:defRPr/>
                      </a:pPr>
                      <a:r>
                        <a:rPr lang="es-MX" sz="2400" b="1" kern="0" dirty="0" smtClean="0">
                          <a:solidFill>
                            <a:schemeClr val="bg1"/>
                          </a:solidFill>
                          <a:latin typeface="+mn-lt"/>
                          <a:ea typeface="+mn-ea"/>
                          <a:cs typeface="+mn-cs"/>
                        </a:rPr>
                        <a:t>Decreto-Ventanilla Digital Mexicana de Comercio Exterior</a:t>
                      </a:r>
                      <a:endParaRPr lang="es-MX" sz="2400" b="1" kern="0" dirty="0">
                        <a:solidFill>
                          <a:schemeClr val="bg1"/>
                        </a:solidFill>
                        <a:latin typeface="+mn-lt"/>
                        <a:ea typeface="+mn-ea"/>
                        <a:cs typeface="+mn-cs"/>
                      </a:endParaRPr>
                    </a:p>
                  </a:txBody>
                  <a:tcPr marL="9525" marR="9525" marT="9525" marB="0" anchor="b">
                    <a:lnL w="28575"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ransition spd="med"/>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10 Conector recto"/>
          <p:cNvCxnSpPr/>
          <p:nvPr/>
        </p:nvCxnSpPr>
        <p:spPr>
          <a:xfrm rot="5400000">
            <a:off x="7786688" y="5572125"/>
            <a:ext cx="2571750"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3" name="12 Conector recto"/>
          <p:cNvCxnSpPr/>
          <p:nvPr/>
        </p:nvCxnSpPr>
        <p:spPr>
          <a:xfrm rot="5400000">
            <a:off x="7786687" y="5643563"/>
            <a:ext cx="24288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4" name="13 Conector recto"/>
          <p:cNvCxnSpPr/>
          <p:nvPr/>
        </p:nvCxnSpPr>
        <p:spPr>
          <a:xfrm rot="5400000">
            <a:off x="7858125" y="5786438"/>
            <a:ext cx="214312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5" name="14 Conector recto"/>
          <p:cNvCxnSpPr/>
          <p:nvPr/>
        </p:nvCxnSpPr>
        <p:spPr>
          <a:xfrm>
            <a:off x="5429250" y="6715125"/>
            <a:ext cx="3714750"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6" name="15 Conector recto"/>
          <p:cNvCxnSpPr/>
          <p:nvPr/>
        </p:nvCxnSpPr>
        <p:spPr>
          <a:xfrm>
            <a:off x="6143625" y="6643688"/>
            <a:ext cx="30003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7" name="16 Conector recto"/>
          <p:cNvCxnSpPr/>
          <p:nvPr/>
        </p:nvCxnSpPr>
        <p:spPr>
          <a:xfrm>
            <a:off x="6715125" y="6572250"/>
            <a:ext cx="24288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pic>
        <p:nvPicPr>
          <p:cNvPr id="35848" name="Picture 2"/>
          <p:cNvPicPr>
            <a:picLocks noChangeAspect="1" noChangeArrowheads="1"/>
          </p:cNvPicPr>
          <p:nvPr/>
        </p:nvPicPr>
        <p:blipFill>
          <a:blip r:embed="rId2" cstate="print"/>
          <a:srcRect/>
          <a:stretch>
            <a:fillRect/>
          </a:stretch>
        </p:blipFill>
        <p:spPr bwMode="auto">
          <a:xfrm>
            <a:off x="1563688" y="6230938"/>
            <a:ext cx="631825" cy="557212"/>
          </a:xfrm>
          <a:prstGeom prst="rect">
            <a:avLst/>
          </a:prstGeom>
          <a:noFill/>
          <a:ln w="9525">
            <a:noFill/>
            <a:miter lim="800000"/>
            <a:headEnd/>
            <a:tailEnd/>
          </a:ln>
        </p:spPr>
      </p:pic>
      <p:sp>
        <p:nvSpPr>
          <p:cNvPr id="18" name="Rectangle 2"/>
          <p:cNvSpPr txBox="1">
            <a:spLocks noChangeArrowheads="1"/>
          </p:cNvSpPr>
          <p:nvPr/>
        </p:nvSpPr>
        <p:spPr>
          <a:xfrm>
            <a:off x="0" y="0"/>
            <a:ext cx="9144000" cy="704850"/>
          </a:xfrm>
          <a:prstGeom prst="rect">
            <a:avLst/>
          </a:prstGeom>
        </p:spPr>
        <p:txBody>
          <a:bodyPr/>
          <a:lstStyle/>
          <a:p>
            <a:pPr algn="ctr" eaLnBrk="0" hangingPunct="0">
              <a:defRPr/>
            </a:pPr>
            <a:r>
              <a:rPr lang="es-MX" sz="2400" kern="0" dirty="0">
                <a:solidFill>
                  <a:srgbClr val="00478E"/>
                </a:solidFill>
                <a:effectLst>
                  <a:outerShdw blurRad="38100" dist="38100" dir="2700000" algn="tl">
                    <a:srgbClr val="C0C0C0"/>
                  </a:outerShdw>
                </a:effectLst>
                <a:latin typeface="Century Gothic" pitchFamily="34" charset="0"/>
                <a:cs typeface="+mn-cs"/>
              </a:rPr>
              <a:t>Almanza Villarreal Agencia Aduanal, S.C.</a:t>
            </a:r>
          </a:p>
          <a:p>
            <a:pPr algn="ctr" eaLnBrk="0" hangingPunct="0">
              <a:defRPr/>
            </a:pPr>
            <a:endParaRPr lang="es-MX" sz="2400" kern="0" dirty="0">
              <a:solidFill>
                <a:srgbClr val="00478E"/>
              </a:solidFill>
              <a:effectLst>
                <a:outerShdw blurRad="38100" dist="38100" dir="2700000" algn="tl">
                  <a:srgbClr val="C0C0C0"/>
                </a:outerShdw>
              </a:effectLst>
              <a:latin typeface="Century Gothic" pitchFamily="34" charset="0"/>
              <a:ea typeface="+mj-ea"/>
              <a:cs typeface="+mj-cs"/>
            </a:endParaRPr>
          </a:p>
          <a:p>
            <a:pPr algn="ctr" eaLnBrk="0" hangingPunct="0">
              <a:defRPr/>
            </a:pPr>
            <a:endParaRPr lang="es-MX" sz="2400" kern="0" dirty="0">
              <a:solidFill>
                <a:srgbClr val="00478E"/>
              </a:solidFill>
              <a:effectLst>
                <a:outerShdw blurRad="38100" dist="38100" dir="2700000" algn="tl">
                  <a:srgbClr val="C0C0C0"/>
                </a:outerShdw>
              </a:effectLst>
              <a:latin typeface="Century Gothic" pitchFamily="34" charset="0"/>
              <a:ea typeface="+mj-ea"/>
              <a:cs typeface="+mj-cs"/>
            </a:endParaRPr>
          </a:p>
        </p:txBody>
      </p:sp>
      <p:pic>
        <p:nvPicPr>
          <p:cNvPr id="19" name="Picture 2"/>
          <p:cNvPicPr>
            <a:picLocks noChangeAspect="1" noChangeArrowheads="1"/>
          </p:cNvPicPr>
          <p:nvPr/>
        </p:nvPicPr>
        <p:blipFill>
          <a:blip r:embed="rId3" cstate="print"/>
          <a:srcRect/>
          <a:stretch>
            <a:fillRect/>
          </a:stretch>
        </p:blipFill>
        <p:spPr bwMode="auto">
          <a:xfrm>
            <a:off x="0" y="1143000"/>
            <a:ext cx="9144000" cy="5715000"/>
          </a:xfrm>
          <a:prstGeom prst="rect">
            <a:avLst/>
          </a:prstGeom>
          <a:noFill/>
          <a:ln w="9525">
            <a:noFill/>
            <a:miter lim="800000"/>
            <a:headEnd/>
            <a:tailEnd/>
          </a:ln>
        </p:spPr>
      </p:pic>
      <p:sp>
        <p:nvSpPr>
          <p:cNvPr id="20" name="Rectangle 2"/>
          <p:cNvSpPr txBox="1">
            <a:spLocks noChangeArrowheads="1"/>
          </p:cNvSpPr>
          <p:nvPr/>
        </p:nvSpPr>
        <p:spPr>
          <a:xfrm>
            <a:off x="357188" y="500063"/>
            <a:ext cx="8501062" cy="1143000"/>
          </a:xfrm>
          <a:prstGeom prst="rect">
            <a:avLst/>
          </a:prstGeom>
        </p:spPr>
        <p:txBody>
          <a:bodyPr/>
          <a:lstStyle/>
          <a:p>
            <a:pPr algn="ctr" eaLnBrk="0" hangingPunct="0">
              <a:defRPr/>
            </a:pPr>
            <a:r>
              <a:rPr lang="es-MX" sz="2800" b="1" kern="0" dirty="0">
                <a:solidFill>
                  <a:srgbClr val="00478E"/>
                </a:solidFill>
                <a:latin typeface="Century Gothic" pitchFamily="34" charset="0"/>
                <a:ea typeface="+mj-ea"/>
                <a:cs typeface="+mj-cs"/>
              </a:rPr>
              <a:t>DIGITALIZACIÓN DE DOCUMENTOS</a:t>
            </a:r>
          </a:p>
        </p:txBody>
      </p:sp>
      <p:sp>
        <p:nvSpPr>
          <p:cNvPr id="12" name="11 Rectángulo"/>
          <p:cNvSpPr/>
          <p:nvPr/>
        </p:nvSpPr>
        <p:spPr bwMode="auto">
          <a:xfrm>
            <a:off x="4860032" y="4077072"/>
            <a:ext cx="2520280" cy="216024"/>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s-MX" sz="1200" dirty="0" smtClean="0">
                <a:solidFill>
                  <a:schemeClr val="tx1"/>
                </a:solidFill>
                <a:latin typeface="Arial" charset="0"/>
              </a:rPr>
              <a:t>Servicioaclientes@almanzav.com</a:t>
            </a:r>
            <a:endParaRPr kumimoji="0" lang="en-US" sz="1200" b="0" i="0" u="none" strike="noStrike" cap="none" normalizeH="0" baseline="0" dirty="0" smtClean="0">
              <a:ln>
                <a:noFill/>
              </a:ln>
              <a:solidFill>
                <a:schemeClr val="tx1"/>
              </a:solidFill>
              <a:effectLst/>
              <a:latin typeface="Arial" charset="0"/>
            </a:endParaRPr>
          </a:p>
        </p:txBody>
      </p:sp>
      <p:sp>
        <p:nvSpPr>
          <p:cNvPr id="21" name="20 Rectángulo"/>
          <p:cNvSpPr/>
          <p:nvPr/>
        </p:nvSpPr>
        <p:spPr bwMode="auto">
          <a:xfrm>
            <a:off x="323528" y="4077072"/>
            <a:ext cx="2520280" cy="216024"/>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lang="es-MX" sz="1200" dirty="0" smtClean="0">
                <a:solidFill>
                  <a:schemeClr val="tx1"/>
                </a:solidFill>
                <a:latin typeface="Arial" charset="0"/>
              </a:rPr>
              <a:t>AVA951022FR1</a:t>
            </a:r>
            <a:endParaRPr kumimoji="0" lang="en-US" sz="1200" b="0" i="0" u="none" strike="noStrike" cap="none" normalizeH="0" baseline="0" dirty="0" smtClean="0">
              <a:ln>
                <a:noFill/>
              </a:ln>
              <a:solidFill>
                <a:schemeClr val="tx1"/>
              </a:solidFill>
              <a:effectLst/>
              <a:latin typeface="Arial"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anim calcmode="lin" valueType="num">
                                      <p:cBhvr>
                                        <p:cTn id="13" dur="1000" fill="hold"/>
                                        <p:tgtEl>
                                          <p:spTgt spid="19"/>
                                        </p:tgtEl>
                                        <p:attrNameLst>
                                          <p:attrName>ppt_x</p:attrName>
                                        </p:attrNameLst>
                                      </p:cBhvr>
                                      <p:tavLst>
                                        <p:tav tm="0">
                                          <p:val>
                                            <p:strVal val="#ppt_x"/>
                                          </p:val>
                                        </p:tav>
                                        <p:tav tm="100000">
                                          <p:val>
                                            <p:strVal val="#ppt_x"/>
                                          </p:val>
                                        </p:tav>
                                      </p:tavLst>
                                    </p:anim>
                                    <p:anim calcmode="lin" valueType="num">
                                      <p:cBhvr>
                                        <p:cTn id="14"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11"/>
          <p:cNvSpPr txBox="1">
            <a:spLocks noChangeArrowheads="1"/>
          </p:cNvSpPr>
          <p:nvPr/>
        </p:nvSpPr>
        <p:spPr bwMode="auto">
          <a:xfrm>
            <a:off x="1403350" y="1341438"/>
            <a:ext cx="6192838" cy="366712"/>
          </a:xfrm>
          <a:prstGeom prst="rect">
            <a:avLst/>
          </a:prstGeom>
          <a:noFill/>
          <a:ln w="9525">
            <a:noFill/>
            <a:miter lim="800000"/>
            <a:headEnd/>
            <a:tailEnd/>
          </a:ln>
        </p:spPr>
        <p:txBody>
          <a:bodyPr>
            <a:spAutoFit/>
          </a:bodyPr>
          <a:lstStyle/>
          <a:p>
            <a:pPr eaLnBrk="0" hangingPunct="0">
              <a:spcBef>
                <a:spcPct val="50000"/>
              </a:spcBef>
            </a:pPr>
            <a:endParaRPr lang="en-US"/>
          </a:p>
        </p:txBody>
      </p:sp>
      <p:cxnSp>
        <p:nvCxnSpPr>
          <p:cNvPr id="11" name="10 Conector recto"/>
          <p:cNvCxnSpPr/>
          <p:nvPr/>
        </p:nvCxnSpPr>
        <p:spPr>
          <a:xfrm rot="5400000">
            <a:off x="7786688" y="5572125"/>
            <a:ext cx="2571750"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3" name="12 Conector recto"/>
          <p:cNvCxnSpPr/>
          <p:nvPr/>
        </p:nvCxnSpPr>
        <p:spPr>
          <a:xfrm rot="5400000">
            <a:off x="7786687" y="5643563"/>
            <a:ext cx="24288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4" name="13 Conector recto"/>
          <p:cNvCxnSpPr/>
          <p:nvPr/>
        </p:nvCxnSpPr>
        <p:spPr>
          <a:xfrm rot="5400000">
            <a:off x="7858125" y="5786438"/>
            <a:ext cx="214312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5" name="14 Conector recto"/>
          <p:cNvCxnSpPr/>
          <p:nvPr/>
        </p:nvCxnSpPr>
        <p:spPr>
          <a:xfrm>
            <a:off x="5429250" y="6715125"/>
            <a:ext cx="3714750"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6" name="15 Conector recto"/>
          <p:cNvCxnSpPr/>
          <p:nvPr/>
        </p:nvCxnSpPr>
        <p:spPr>
          <a:xfrm>
            <a:off x="6143625" y="6643688"/>
            <a:ext cx="30003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7" name="16 Conector recto"/>
          <p:cNvCxnSpPr/>
          <p:nvPr/>
        </p:nvCxnSpPr>
        <p:spPr>
          <a:xfrm>
            <a:off x="6715125" y="6572250"/>
            <a:ext cx="24288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pic>
        <p:nvPicPr>
          <p:cNvPr id="36873" name="Picture 2"/>
          <p:cNvPicPr>
            <a:picLocks noChangeAspect="1" noChangeArrowheads="1"/>
          </p:cNvPicPr>
          <p:nvPr/>
        </p:nvPicPr>
        <p:blipFill>
          <a:blip r:embed="rId2" cstate="print"/>
          <a:srcRect/>
          <a:stretch>
            <a:fillRect/>
          </a:stretch>
        </p:blipFill>
        <p:spPr bwMode="auto">
          <a:xfrm>
            <a:off x="1563688" y="6230938"/>
            <a:ext cx="631825" cy="557212"/>
          </a:xfrm>
          <a:prstGeom prst="rect">
            <a:avLst/>
          </a:prstGeom>
          <a:noFill/>
          <a:ln w="9525">
            <a:noFill/>
            <a:miter lim="800000"/>
            <a:headEnd/>
            <a:tailEnd/>
          </a:ln>
        </p:spPr>
      </p:pic>
      <p:sp>
        <p:nvSpPr>
          <p:cNvPr id="18" name="Rectangle 2"/>
          <p:cNvSpPr txBox="1">
            <a:spLocks noChangeArrowheads="1"/>
          </p:cNvSpPr>
          <p:nvPr/>
        </p:nvSpPr>
        <p:spPr>
          <a:xfrm>
            <a:off x="0" y="0"/>
            <a:ext cx="9144000" cy="704850"/>
          </a:xfrm>
          <a:prstGeom prst="rect">
            <a:avLst/>
          </a:prstGeom>
        </p:spPr>
        <p:txBody>
          <a:bodyPr/>
          <a:lstStyle/>
          <a:p>
            <a:pPr algn="ctr" eaLnBrk="0" hangingPunct="0">
              <a:defRPr/>
            </a:pPr>
            <a:r>
              <a:rPr lang="es-MX" sz="2400" kern="0" dirty="0">
                <a:solidFill>
                  <a:srgbClr val="00478E"/>
                </a:solidFill>
                <a:effectLst>
                  <a:outerShdw blurRad="38100" dist="38100" dir="2700000" algn="tl">
                    <a:srgbClr val="C0C0C0"/>
                  </a:outerShdw>
                </a:effectLst>
                <a:latin typeface="Century Gothic" pitchFamily="34" charset="0"/>
                <a:cs typeface="+mn-cs"/>
              </a:rPr>
              <a:t>Almanza Villarreal Agencia Aduanal, S.C.</a:t>
            </a:r>
          </a:p>
          <a:p>
            <a:pPr algn="ctr" eaLnBrk="0" hangingPunct="0">
              <a:defRPr/>
            </a:pPr>
            <a:endParaRPr lang="es-MX" sz="2400" kern="0" dirty="0">
              <a:solidFill>
                <a:srgbClr val="00478E"/>
              </a:solidFill>
              <a:effectLst>
                <a:outerShdw blurRad="38100" dist="38100" dir="2700000" algn="tl">
                  <a:srgbClr val="C0C0C0"/>
                </a:outerShdw>
              </a:effectLst>
              <a:latin typeface="Century Gothic" pitchFamily="34" charset="0"/>
              <a:ea typeface="+mj-ea"/>
              <a:cs typeface="+mj-cs"/>
            </a:endParaRPr>
          </a:p>
          <a:p>
            <a:pPr algn="ctr" eaLnBrk="0" hangingPunct="0">
              <a:defRPr/>
            </a:pPr>
            <a:endParaRPr lang="es-MX" sz="2400" kern="0" dirty="0">
              <a:solidFill>
                <a:srgbClr val="00478E"/>
              </a:solidFill>
              <a:effectLst>
                <a:outerShdw blurRad="38100" dist="38100" dir="2700000" algn="tl">
                  <a:srgbClr val="C0C0C0"/>
                </a:outerShdw>
              </a:effectLst>
              <a:latin typeface="Century Gothic" pitchFamily="34" charset="0"/>
              <a:ea typeface="+mj-ea"/>
              <a:cs typeface="+mj-cs"/>
            </a:endParaRPr>
          </a:p>
        </p:txBody>
      </p:sp>
      <p:pic>
        <p:nvPicPr>
          <p:cNvPr id="34827" name="Picture 2"/>
          <p:cNvPicPr>
            <a:picLocks noChangeAspect="1" noChangeArrowheads="1"/>
          </p:cNvPicPr>
          <p:nvPr/>
        </p:nvPicPr>
        <p:blipFill>
          <a:blip r:embed="rId3" cstate="print"/>
          <a:srcRect/>
          <a:stretch>
            <a:fillRect/>
          </a:stretch>
        </p:blipFill>
        <p:spPr bwMode="auto">
          <a:xfrm>
            <a:off x="107950" y="920750"/>
            <a:ext cx="8929688" cy="3516313"/>
          </a:xfrm>
          <a:prstGeom prst="rect">
            <a:avLst/>
          </a:prstGeom>
          <a:ln>
            <a:noFill/>
          </a:ln>
          <a:effectLst>
            <a:outerShdw blurRad="190500" algn="tl" rotWithShape="0">
              <a:srgbClr val="000000">
                <a:alpha val="70000"/>
              </a:srgbClr>
            </a:outerShdw>
          </a:effectLst>
          <a:extLst/>
        </p:spPr>
      </p:pic>
      <p:pic>
        <p:nvPicPr>
          <p:cNvPr id="34828" name="Picture 3"/>
          <p:cNvPicPr>
            <a:picLocks noChangeAspect="1" noChangeArrowheads="1"/>
          </p:cNvPicPr>
          <p:nvPr/>
        </p:nvPicPr>
        <p:blipFill>
          <a:blip r:embed="rId4" cstate="print"/>
          <a:srcRect/>
          <a:stretch>
            <a:fillRect/>
          </a:stretch>
        </p:blipFill>
        <p:spPr bwMode="auto">
          <a:xfrm>
            <a:off x="107950" y="4510088"/>
            <a:ext cx="8929688" cy="2320925"/>
          </a:xfrm>
          <a:prstGeom prst="rect">
            <a:avLst/>
          </a:prstGeom>
          <a:ln>
            <a:noFill/>
          </a:ln>
          <a:effectLst>
            <a:outerShdw blurRad="190500" algn="tl" rotWithShape="0">
              <a:srgbClr val="000000">
                <a:alpha val="70000"/>
              </a:srgbClr>
            </a:outerShdw>
          </a:effectLst>
          <a:extLst/>
        </p:spPr>
      </p:pic>
      <p:pic>
        <p:nvPicPr>
          <p:cNvPr id="20" name="Picture 4"/>
          <p:cNvPicPr>
            <a:picLocks noChangeAspect="1" noChangeArrowheads="1"/>
          </p:cNvPicPr>
          <p:nvPr/>
        </p:nvPicPr>
        <p:blipFill>
          <a:blip r:embed="rId5" cstate="print"/>
          <a:srcRect/>
          <a:stretch>
            <a:fillRect/>
          </a:stretch>
        </p:blipFill>
        <p:spPr bwMode="auto">
          <a:xfrm>
            <a:off x="1217613" y="1989138"/>
            <a:ext cx="6562725" cy="3914775"/>
          </a:xfrm>
          <a:prstGeom prst="rect">
            <a:avLst/>
          </a:prstGeom>
          <a:ln>
            <a:noFill/>
          </a:ln>
          <a:effectLst>
            <a:outerShdw blurRad="190500" algn="tl" rotWithShape="0">
              <a:srgbClr val="000000">
                <a:alpha val="70000"/>
              </a:srgbClr>
            </a:outerShdw>
          </a:effectLst>
          <a:extLst/>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34827"/>
                                        </p:tgtEl>
                                        <p:attrNameLst>
                                          <p:attrName>style.visibility</p:attrName>
                                        </p:attrNameLst>
                                      </p:cBhvr>
                                      <p:to>
                                        <p:strVal val="visible"/>
                                      </p:to>
                                    </p:set>
                                    <p:animEffect transition="in" filter="fade">
                                      <p:cBhvr>
                                        <p:cTn id="7" dur="500"/>
                                        <p:tgtEl>
                                          <p:spTgt spid="34827"/>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34828"/>
                                        </p:tgtEl>
                                        <p:attrNameLst>
                                          <p:attrName>style.visibility</p:attrName>
                                        </p:attrNameLst>
                                      </p:cBhvr>
                                      <p:to>
                                        <p:strVal val="visible"/>
                                      </p:to>
                                    </p:set>
                                    <p:animEffect transition="in" filter="fade">
                                      <p:cBhvr>
                                        <p:cTn id="11" dur="500"/>
                                        <p:tgtEl>
                                          <p:spTgt spid="34828"/>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53" presetClass="entr" presetSubtype="16" fill="hold" nodeType="clickEffect">
                                  <p:stCondLst>
                                    <p:cond delay="0"/>
                                  </p:stCondLst>
                                  <p:childTnLst>
                                    <p:set>
                                      <p:cBhvr>
                                        <p:cTn id="15" dur="1" fill="hold">
                                          <p:stCondLst>
                                            <p:cond delay="0"/>
                                          </p:stCondLst>
                                        </p:cTn>
                                        <p:tgtEl>
                                          <p:spTgt spid="20"/>
                                        </p:tgtEl>
                                        <p:attrNameLst>
                                          <p:attrName>style.visibility</p:attrName>
                                        </p:attrNameLst>
                                      </p:cBhvr>
                                      <p:to>
                                        <p:strVal val="visible"/>
                                      </p:to>
                                    </p:set>
                                    <p:anim calcmode="lin" valueType="num">
                                      <p:cBhvr>
                                        <p:cTn id="16" dur="500" fill="hold"/>
                                        <p:tgtEl>
                                          <p:spTgt spid="20"/>
                                        </p:tgtEl>
                                        <p:attrNameLst>
                                          <p:attrName>ppt_w</p:attrName>
                                        </p:attrNameLst>
                                      </p:cBhvr>
                                      <p:tavLst>
                                        <p:tav tm="0">
                                          <p:val>
                                            <p:fltVal val="0"/>
                                          </p:val>
                                        </p:tav>
                                        <p:tav tm="100000">
                                          <p:val>
                                            <p:strVal val="#ppt_w"/>
                                          </p:val>
                                        </p:tav>
                                      </p:tavLst>
                                    </p:anim>
                                    <p:anim calcmode="lin" valueType="num">
                                      <p:cBhvr>
                                        <p:cTn id="17" dur="500" fill="hold"/>
                                        <p:tgtEl>
                                          <p:spTgt spid="20"/>
                                        </p:tgtEl>
                                        <p:attrNameLst>
                                          <p:attrName>ppt_h</p:attrName>
                                        </p:attrNameLst>
                                      </p:cBhvr>
                                      <p:tavLst>
                                        <p:tav tm="0">
                                          <p:val>
                                            <p:fltVal val="0"/>
                                          </p:val>
                                        </p:tav>
                                        <p:tav tm="100000">
                                          <p:val>
                                            <p:strVal val="#ppt_h"/>
                                          </p:val>
                                        </p:tav>
                                      </p:tavLst>
                                    </p:anim>
                                    <p:animEffect transition="in" filter="fade">
                                      <p:cBhvr>
                                        <p:cTn id="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20 Rectángulo"/>
          <p:cNvSpPr>
            <a:spLocks noChangeArrowheads="1"/>
          </p:cNvSpPr>
          <p:nvPr/>
        </p:nvSpPr>
        <p:spPr bwMode="auto">
          <a:xfrm>
            <a:off x="0" y="6072188"/>
            <a:ext cx="9144000" cy="785812"/>
          </a:xfrm>
          <a:prstGeom prst="rect">
            <a:avLst/>
          </a:prstGeom>
          <a:solidFill>
            <a:schemeClr val="bg1"/>
          </a:solidFill>
          <a:ln w="9525">
            <a:noFill/>
            <a:miter lim="800000"/>
            <a:headEnd/>
            <a:tailEnd/>
          </a:ln>
        </p:spPr>
        <p:txBody>
          <a:bodyPr/>
          <a:lstStyle/>
          <a:p>
            <a:pPr algn="ctr" eaLnBrk="0" hangingPunct="0"/>
            <a:endParaRPr lang="es-MX"/>
          </a:p>
        </p:txBody>
      </p:sp>
      <p:sp>
        <p:nvSpPr>
          <p:cNvPr id="37891" name="Text Box 11"/>
          <p:cNvSpPr txBox="1">
            <a:spLocks noChangeArrowheads="1"/>
          </p:cNvSpPr>
          <p:nvPr/>
        </p:nvSpPr>
        <p:spPr bwMode="auto">
          <a:xfrm>
            <a:off x="1403350" y="1341438"/>
            <a:ext cx="6192838" cy="366712"/>
          </a:xfrm>
          <a:prstGeom prst="rect">
            <a:avLst/>
          </a:prstGeom>
          <a:noFill/>
          <a:ln w="9525">
            <a:noFill/>
            <a:miter lim="800000"/>
            <a:headEnd/>
            <a:tailEnd/>
          </a:ln>
        </p:spPr>
        <p:txBody>
          <a:bodyPr>
            <a:spAutoFit/>
          </a:bodyPr>
          <a:lstStyle/>
          <a:p>
            <a:pPr eaLnBrk="0" hangingPunct="0">
              <a:spcBef>
                <a:spcPct val="50000"/>
              </a:spcBef>
            </a:pPr>
            <a:endParaRPr lang="en-US"/>
          </a:p>
        </p:txBody>
      </p:sp>
      <p:sp>
        <p:nvSpPr>
          <p:cNvPr id="18" name="Rectangle 2"/>
          <p:cNvSpPr txBox="1">
            <a:spLocks noChangeArrowheads="1"/>
          </p:cNvSpPr>
          <p:nvPr/>
        </p:nvSpPr>
        <p:spPr>
          <a:xfrm>
            <a:off x="0" y="0"/>
            <a:ext cx="9144000" cy="704850"/>
          </a:xfrm>
          <a:prstGeom prst="rect">
            <a:avLst/>
          </a:prstGeom>
        </p:spPr>
        <p:txBody>
          <a:bodyPr/>
          <a:lstStyle/>
          <a:p>
            <a:pPr algn="ctr" eaLnBrk="0" hangingPunct="0">
              <a:defRPr/>
            </a:pPr>
            <a:r>
              <a:rPr lang="es-MX" sz="2400" kern="0" dirty="0">
                <a:solidFill>
                  <a:srgbClr val="00478E"/>
                </a:solidFill>
                <a:effectLst>
                  <a:outerShdw blurRad="38100" dist="38100" dir="2700000" algn="tl">
                    <a:srgbClr val="C0C0C0"/>
                  </a:outerShdw>
                </a:effectLst>
                <a:latin typeface="Century Gothic" pitchFamily="34" charset="0"/>
                <a:cs typeface="+mn-cs"/>
              </a:rPr>
              <a:t>Almanza Villarreal Agencia Aduanal, S.C.</a:t>
            </a:r>
          </a:p>
          <a:p>
            <a:pPr algn="ctr" eaLnBrk="0" hangingPunct="0">
              <a:defRPr/>
            </a:pPr>
            <a:endParaRPr lang="es-MX" sz="2400" kern="0" dirty="0">
              <a:solidFill>
                <a:srgbClr val="00478E"/>
              </a:solidFill>
              <a:effectLst>
                <a:outerShdw blurRad="38100" dist="38100" dir="2700000" algn="tl">
                  <a:srgbClr val="C0C0C0"/>
                </a:outerShdw>
              </a:effectLst>
              <a:latin typeface="Century Gothic" pitchFamily="34" charset="0"/>
              <a:ea typeface="+mj-ea"/>
              <a:cs typeface="+mj-cs"/>
            </a:endParaRPr>
          </a:p>
          <a:p>
            <a:pPr algn="ctr" eaLnBrk="0" hangingPunct="0">
              <a:defRPr/>
            </a:pPr>
            <a:endParaRPr lang="es-MX" sz="2400" kern="0" dirty="0">
              <a:solidFill>
                <a:srgbClr val="00478E"/>
              </a:solidFill>
              <a:effectLst>
                <a:outerShdw blurRad="38100" dist="38100" dir="2700000" algn="tl">
                  <a:srgbClr val="C0C0C0"/>
                </a:outerShdw>
              </a:effectLst>
              <a:latin typeface="Century Gothic" pitchFamily="34" charset="0"/>
              <a:ea typeface="+mj-ea"/>
              <a:cs typeface="+mj-cs"/>
            </a:endParaRPr>
          </a:p>
        </p:txBody>
      </p:sp>
      <p:pic>
        <p:nvPicPr>
          <p:cNvPr id="12" name="Picture 2"/>
          <p:cNvPicPr>
            <a:picLocks noChangeAspect="1" noChangeArrowheads="1"/>
          </p:cNvPicPr>
          <p:nvPr/>
        </p:nvPicPr>
        <p:blipFill rotWithShape="1">
          <a:blip r:embed="rId2" cstate="print"/>
          <a:srcRect l="1080" t="1774" b="56135"/>
          <a:stretch/>
        </p:blipFill>
        <p:spPr bwMode="auto">
          <a:xfrm>
            <a:off x="0" y="1114425"/>
            <a:ext cx="9144000" cy="1814513"/>
          </a:xfrm>
          <a:prstGeom prst="rect">
            <a:avLst/>
          </a:prstGeom>
          <a:ln w="38100" cap="sq">
            <a:noFill/>
            <a:prstDash val="solid"/>
            <a:miter lim="800000"/>
          </a:ln>
          <a:effectLst>
            <a:outerShdw blurRad="50800" dist="38100" dir="2700000" algn="tl" rotWithShape="0">
              <a:srgbClr val="000000">
                <a:alpha val="43000"/>
              </a:srgbClr>
            </a:outerShdw>
          </a:effectLst>
          <a:extLst/>
        </p:spPr>
      </p:pic>
      <p:pic>
        <p:nvPicPr>
          <p:cNvPr id="19" name="Picture 3"/>
          <p:cNvPicPr>
            <a:picLocks noChangeAspect="1" noChangeArrowheads="1"/>
          </p:cNvPicPr>
          <p:nvPr/>
        </p:nvPicPr>
        <p:blipFill rotWithShape="1">
          <a:blip r:embed="rId3" cstate="print"/>
          <a:srcRect l="1080" t="1683" b="56477"/>
          <a:stretch/>
        </p:blipFill>
        <p:spPr bwMode="auto">
          <a:xfrm>
            <a:off x="0" y="2879725"/>
            <a:ext cx="9144000" cy="1906588"/>
          </a:xfrm>
          <a:prstGeom prst="rect">
            <a:avLst/>
          </a:prstGeom>
          <a:ln w="38100" cap="sq">
            <a:noFill/>
            <a:prstDash val="solid"/>
            <a:miter lim="800000"/>
          </a:ln>
          <a:effectLst>
            <a:outerShdw blurRad="50800" dist="38100" dir="2700000" algn="tl" rotWithShape="0">
              <a:srgbClr val="000000">
                <a:alpha val="43000"/>
              </a:srgbClr>
            </a:outerShdw>
          </a:effectLst>
          <a:extLst/>
        </p:spPr>
      </p:pic>
      <p:pic>
        <p:nvPicPr>
          <p:cNvPr id="20" name="Picture 4"/>
          <p:cNvPicPr>
            <a:picLocks noChangeAspect="1" noChangeArrowheads="1"/>
          </p:cNvPicPr>
          <p:nvPr/>
        </p:nvPicPr>
        <p:blipFill rotWithShape="1">
          <a:blip r:embed="rId4" cstate="print"/>
          <a:srcRect l="1070" t="4510" r="941" b="15147"/>
          <a:stretch/>
        </p:blipFill>
        <p:spPr bwMode="auto">
          <a:xfrm>
            <a:off x="0" y="4786313"/>
            <a:ext cx="9144000" cy="1644650"/>
          </a:xfrm>
          <a:prstGeom prst="rect">
            <a:avLst/>
          </a:prstGeom>
          <a:ln w="38100" cap="sq">
            <a:noFill/>
            <a:prstDash val="solid"/>
            <a:miter lim="800000"/>
          </a:ln>
          <a:effectLst>
            <a:outerShdw blurRad="50800" dist="38100" dir="2700000" algn="tl" rotWithShape="0">
              <a:srgbClr val="000000">
                <a:alpha val="43000"/>
              </a:srgbClr>
            </a:outerShdw>
          </a:effectLst>
          <a:extLst/>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47" presetClass="entr" presetSubtype="0" fill="hold"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1000"/>
                                        <p:tgtEl>
                                          <p:spTgt spid="19"/>
                                        </p:tgtEl>
                                      </p:cBhvr>
                                    </p:animEffect>
                                    <p:anim calcmode="lin" valueType="num">
                                      <p:cBhvr>
                                        <p:cTn id="14" dur="1000" fill="hold"/>
                                        <p:tgtEl>
                                          <p:spTgt spid="19"/>
                                        </p:tgtEl>
                                        <p:attrNameLst>
                                          <p:attrName>ppt_x</p:attrName>
                                        </p:attrNameLst>
                                      </p:cBhvr>
                                      <p:tavLst>
                                        <p:tav tm="0">
                                          <p:val>
                                            <p:strVal val="#ppt_x"/>
                                          </p:val>
                                        </p:tav>
                                        <p:tav tm="100000">
                                          <p:val>
                                            <p:strVal val="#ppt_x"/>
                                          </p:val>
                                        </p:tav>
                                      </p:tavLst>
                                    </p:anim>
                                    <p:anim calcmode="lin" valueType="num">
                                      <p:cBhvr>
                                        <p:cTn id="15" dur="1000" fill="hold"/>
                                        <p:tgtEl>
                                          <p:spTgt spid="19"/>
                                        </p:tgtEl>
                                        <p:attrNameLst>
                                          <p:attrName>ppt_y</p:attrName>
                                        </p:attrNameLst>
                                      </p:cBhvr>
                                      <p:tavLst>
                                        <p:tav tm="0">
                                          <p:val>
                                            <p:strVal val="#ppt_y-.1"/>
                                          </p:val>
                                        </p:tav>
                                        <p:tav tm="100000">
                                          <p:val>
                                            <p:strVal val="#ppt_y"/>
                                          </p:val>
                                        </p:tav>
                                      </p:tavLst>
                                    </p:anim>
                                  </p:childTnLst>
                                </p:cTn>
                              </p:par>
                            </p:childTnLst>
                          </p:cTn>
                        </p:par>
                        <p:par>
                          <p:cTn id="16" fill="hold" nodeType="afterGroup">
                            <p:stCondLst>
                              <p:cond delay="2000"/>
                            </p:stCondLst>
                            <p:childTnLst>
                              <p:par>
                                <p:cTn id="17" presetID="47"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11"/>
          <p:cNvSpPr txBox="1">
            <a:spLocks noChangeArrowheads="1"/>
          </p:cNvSpPr>
          <p:nvPr/>
        </p:nvSpPr>
        <p:spPr bwMode="auto">
          <a:xfrm>
            <a:off x="1403350" y="1341438"/>
            <a:ext cx="6192838" cy="366712"/>
          </a:xfrm>
          <a:prstGeom prst="rect">
            <a:avLst/>
          </a:prstGeom>
          <a:noFill/>
          <a:ln w="9525">
            <a:noFill/>
            <a:miter lim="800000"/>
            <a:headEnd/>
            <a:tailEnd/>
          </a:ln>
        </p:spPr>
        <p:txBody>
          <a:bodyPr>
            <a:spAutoFit/>
          </a:bodyPr>
          <a:lstStyle/>
          <a:p>
            <a:pPr eaLnBrk="0" hangingPunct="0">
              <a:spcBef>
                <a:spcPct val="50000"/>
              </a:spcBef>
            </a:pPr>
            <a:endParaRPr lang="en-US"/>
          </a:p>
        </p:txBody>
      </p:sp>
      <p:cxnSp>
        <p:nvCxnSpPr>
          <p:cNvPr id="11" name="10 Conector recto"/>
          <p:cNvCxnSpPr/>
          <p:nvPr/>
        </p:nvCxnSpPr>
        <p:spPr>
          <a:xfrm rot="5400000">
            <a:off x="7786688" y="5572125"/>
            <a:ext cx="2571750"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3" name="12 Conector recto"/>
          <p:cNvCxnSpPr/>
          <p:nvPr/>
        </p:nvCxnSpPr>
        <p:spPr>
          <a:xfrm rot="5400000">
            <a:off x="7786687" y="5643563"/>
            <a:ext cx="24288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4" name="13 Conector recto"/>
          <p:cNvCxnSpPr/>
          <p:nvPr/>
        </p:nvCxnSpPr>
        <p:spPr>
          <a:xfrm rot="5400000">
            <a:off x="7858125" y="5786438"/>
            <a:ext cx="214312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5" name="14 Conector recto"/>
          <p:cNvCxnSpPr/>
          <p:nvPr/>
        </p:nvCxnSpPr>
        <p:spPr>
          <a:xfrm>
            <a:off x="5429250" y="6715125"/>
            <a:ext cx="3714750"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6" name="15 Conector recto"/>
          <p:cNvCxnSpPr/>
          <p:nvPr/>
        </p:nvCxnSpPr>
        <p:spPr>
          <a:xfrm>
            <a:off x="6143625" y="6643688"/>
            <a:ext cx="30003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7" name="16 Conector recto"/>
          <p:cNvCxnSpPr/>
          <p:nvPr/>
        </p:nvCxnSpPr>
        <p:spPr>
          <a:xfrm>
            <a:off x="6715125" y="6572250"/>
            <a:ext cx="24288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pic>
        <p:nvPicPr>
          <p:cNvPr id="38921" name="Picture 2"/>
          <p:cNvPicPr>
            <a:picLocks noChangeAspect="1" noChangeArrowheads="1"/>
          </p:cNvPicPr>
          <p:nvPr/>
        </p:nvPicPr>
        <p:blipFill>
          <a:blip r:embed="rId2" cstate="print"/>
          <a:srcRect/>
          <a:stretch>
            <a:fillRect/>
          </a:stretch>
        </p:blipFill>
        <p:spPr bwMode="auto">
          <a:xfrm>
            <a:off x="1563688" y="6230938"/>
            <a:ext cx="631825" cy="557212"/>
          </a:xfrm>
          <a:prstGeom prst="rect">
            <a:avLst/>
          </a:prstGeom>
          <a:noFill/>
          <a:ln w="9525">
            <a:noFill/>
            <a:miter lim="800000"/>
            <a:headEnd/>
            <a:tailEnd/>
          </a:ln>
        </p:spPr>
      </p:pic>
      <p:sp>
        <p:nvSpPr>
          <p:cNvPr id="18" name="Rectangle 2"/>
          <p:cNvSpPr txBox="1">
            <a:spLocks noChangeArrowheads="1"/>
          </p:cNvSpPr>
          <p:nvPr/>
        </p:nvSpPr>
        <p:spPr>
          <a:xfrm>
            <a:off x="0" y="0"/>
            <a:ext cx="9144000" cy="704850"/>
          </a:xfrm>
          <a:prstGeom prst="rect">
            <a:avLst/>
          </a:prstGeom>
        </p:spPr>
        <p:txBody>
          <a:bodyPr/>
          <a:lstStyle/>
          <a:p>
            <a:pPr algn="ctr" eaLnBrk="0" hangingPunct="0">
              <a:defRPr/>
            </a:pPr>
            <a:r>
              <a:rPr lang="es-MX" sz="2400" kern="0" dirty="0">
                <a:solidFill>
                  <a:srgbClr val="00478E"/>
                </a:solidFill>
                <a:effectLst>
                  <a:outerShdw blurRad="38100" dist="38100" dir="2700000" algn="tl">
                    <a:srgbClr val="C0C0C0"/>
                  </a:outerShdw>
                </a:effectLst>
                <a:latin typeface="Century Gothic" pitchFamily="34" charset="0"/>
                <a:cs typeface="+mn-cs"/>
              </a:rPr>
              <a:t>Almanza Villarreal Agencia Aduanal, S.C.</a:t>
            </a:r>
          </a:p>
          <a:p>
            <a:pPr algn="ctr" eaLnBrk="0" hangingPunct="0">
              <a:defRPr/>
            </a:pPr>
            <a:endParaRPr lang="es-MX" sz="2400" kern="0" dirty="0">
              <a:solidFill>
                <a:srgbClr val="00478E"/>
              </a:solidFill>
              <a:effectLst>
                <a:outerShdw blurRad="38100" dist="38100" dir="2700000" algn="tl">
                  <a:srgbClr val="C0C0C0"/>
                </a:outerShdw>
              </a:effectLst>
              <a:latin typeface="Century Gothic" pitchFamily="34" charset="0"/>
              <a:ea typeface="+mj-ea"/>
              <a:cs typeface="+mj-cs"/>
            </a:endParaRPr>
          </a:p>
          <a:p>
            <a:pPr algn="ctr" eaLnBrk="0" hangingPunct="0">
              <a:defRPr/>
            </a:pPr>
            <a:endParaRPr lang="es-MX" sz="2400" kern="0" dirty="0">
              <a:solidFill>
                <a:srgbClr val="00478E"/>
              </a:solidFill>
              <a:effectLst>
                <a:outerShdw blurRad="38100" dist="38100" dir="2700000" algn="tl">
                  <a:srgbClr val="C0C0C0"/>
                </a:outerShdw>
              </a:effectLst>
              <a:latin typeface="Century Gothic" pitchFamily="34" charset="0"/>
              <a:ea typeface="+mj-ea"/>
              <a:cs typeface="+mj-cs"/>
            </a:endParaRPr>
          </a:p>
        </p:txBody>
      </p:sp>
      <p:pic>
        <p:nvPicPr>
          <p:cNvPr id="12" name="Picture 2"/>
          <p:cNvPicPr>
            <a:picLocks noChangeAspect="1" noChangeArrowheads="1"/>
          </p:cNvPicPr>
          <p:nvPr/>
        </p:nvPicPr>
        <p:blipFill rotWithShape="1">
          <a:blip r:embed="rId3" cstate="print"/>
          <a:srcRect t="10536" b="7496"/>
          <a:stretch/>
        </p:blipFill>
        <p:spPr bwMode="auto">
          <a:xfrm>
            <a:off x="1042988" y="3573463"/>
            <a:ext cx="6715125" cy="2587625"/>
          </a:xfrm>
          <a:prstGeom prst="rect">
            <a:avLst/>
          </a:prstGeom>
          <a:ln>
            <a:noFill/>
          </a:ln>
          <a:effectLst>
            <a:outerShdw blurRad="190500" algn="tl" rotWithShape="0">
              <a:srgbClr val="000000">
                <a:alpha val="70000"/>
              </a:srgbClr>
            </a:outerShdw>
          </a:effectLst>
          <a:extLst/>
        </p:spPr>
      </p:pic>
      <p:pic>
        <p:nvPicPr>
          <p:cNvPr id="19" name="Picture 2"/>
          <p:cNvPicPr>
            <a:picLocks noChangeAspect="1" noChangeArrowheads="1"/>
          </p:cNvPicPr>
          <p:nvPr/>
        </p:nvPicPr>
        <p:blipFill rotWithShape="1">
          <a:blip r:embed="rId4" cstate="print"/>
          <a:srcRect b="10671"/>
          <a:stretch/>
        </p:blipFill>
        <p:spPr bwMode="auto">
          <a:xfrm>
            <a:off x="1042988" y="1052513"/>
            <a:ext cx="6715125" cy="2408237"/>
          </a:xfrm>
          <a:prstGeom prst="rect">
            <a:avLst/>
          </a:prstGeom>
          <a:ln>
            <a:noFill/>
          </a:ln>
          <a:effectLst>
            <a:outerShdw blurRad="190500" algn="tl" rotWithShape="0">
              <a:srgbClr val="000000">
                <a:alpha val="70000"/>
              </a:srgbClr>
            </a:outerShdw>
          </a:effectLst>
          <a:extLst/>
        </p:spPr>
      </p:pic>
      <p:sp>
        <p:nvSpPr>
          <p:cNvPr id="20" name="19 Rectángulo"/>
          <p:cNvSpPr/>
          <p:nvPr/>
        </p:nvSpPr>
        <p:spPr>
          <a:xfrm>
            <a:off x="7343775" y="2633663"/>
            <a:ext cx="1476375" cy="461962"/>
          </a:xfrm>
          <a:prstGeom prst="rect">
            <a:avLst/>
          </a:prstGeom>
        </p:spPr>
        <p:style>
          <a:lnRef idx="1">
            <a:schemeClr val="accent2"/>
          </a:lnRef>
          <a:fillRef idx="3">
            <a:schemeClr val="accent2"/>
          </a:fillRef>
          <a:effectRef idx="2">
            <a:schemeClr val="accent2"/>
          </a:effectRef>
          <a:fontRef idx="minor">
            <a:schemeClr val="lt1"/>
          </a:fontRef>
        </p:style>
        <p:txBody>
          <a:bodyPr>
            <a:spAutoFit/>
          </a:bodyPr>
          <a:lstStyle/>
          <a:p>
            <a:pPr>
              <a:defRPr/>
            </a:pPr>
            <a:r>
              <a:rPr lang="es-MX" sz="1200" dirty="0"/>
              <a:t>Capturista Privado sin FIEL</a:t>
            </a:r>
          </a:p>
        </p:txBody>
      </p:sp>
      <p:sp>
        <p:nvSpPr>
          <p:cNvPr id="21" name="20 Rectángulo"/>
          <p:cNvSpPr/>
          <p:nvPr/>
        </p:nvSpPr>
        <p:spPr>
          <a:xfrm>
            <a:off x="7312025" y="5181600"/>
            <a:ext cx="1476375" cy="461963"/>
          </a:xfrm>
          <a:prstGeom prst="rect">
            <a:avLst/>
          </a:prstGeom>
        </p:spPr>
        <p:style>
          <a:lnRef idx="1">
            <a:schemeClr val="accent2"/>
          </a:lnRef>
          <a:fillRef idx="3">
            <a:schemeClr val="accent2"/>
          </a:fillRef>
          <a:effectRef idx="2">
            <a:schemeClr val="accent2"/>
          </a:effectRef>
          <a:fontRef idx="minor">
            <a:schemeClr val="lt1"/>
          </a:fontRef>
        </p:style>
        <p:txBody>
          <a:bodyPr>
            <a:spAutoFit/>
          </a:bodyPr>
          <a:lstStyle/>
          <a:p>
            <a:pPr>
              <a:defRPr/>
            </a:pPr>
            <a:r>
              <a:rPr lang="es-MX" sz="1200" dirty="0"/>
              <a:t>Capturista Privado con FIEL</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1000"/>
                                        <p:tgtEl>
                                          <p:spTgt spid="20"/>
                                        </p:tgtEl>
                                      </p:cBhvr>
                                    </p:animEffect>
                                    <p:anim calcmode="lin" valueType="num">
                                      <p:cBhvr>
                                        <p:cTn id="18" dur="1000" fill="hold"/>
                                        <p:tgtEl>
                                          <p:spTgt spid="20"/>
                                        </p:tgtEl>
                                        <p:attrNameLst>
                                          <p:attrName>ppt_x</p:attrName>
                                        </p:attrNameLst>
                                      </p:cBhvr>
                                      <p:tavLst>
                                        <p:tav tm="0">
                                          <p:val>
                                            <p:strVal val="#ppt_x"/>
                                          </p:val>
                                        </p:tav>
                                        <p:tav tm="100000">
                                          <p:val>
                                            <p:strVal val="#ppt_x"/>
                                          </p:val>
                                        </p:tav>
                                      </p:tavLst>
                                    </p:anim>
                                    <p:anim calcmode="lin" valueType="num">
                                      <p:cBhvr>
                                        <p:cTn id="19" dur="1000" fill="hold"/>
                                        <p:tgtEl>
                                          <p:spTgt spid="20"/>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1000"/>
                                        <p:tgtEl>
                                          <p:spTgt spid="21"/>
                                        </p:tgtEl>
                                      </p:cBhvr>
                                    </p:animEffect>
                                    <p:anim calcmode="lin" valueType="num">
                                      <p:cBhvr>
                                        <p:cTn id="23" dur="1000" fill="hold"/>
                                        <p:tgtEl>
                                          <p:spTgt spid="21"/>
                                        </p:tgtEl>
                                        <p:attrNameLst>
                                          <p:attrName>ppt_x</p:attrName>
                                        </p:attrNameLst>
                                      </p:cBhvr>
                                      <p:tavLst>
                                        <p:tav tm="0">
                                          <p:val>
                                            <p:strVal val="#ppt_x"/>
                                          </p:val>
                                        </p:tav>
                                        <p:tav tm="100000">
                                          <p:val>
                                            <p:strVal val="#ppt_x"/>
                                          </p:val>
                                        </p:tav>
                                      </p:tavLst>
                                    </p:anim>
                                    <p:anim calcmode="lin" valueType="num">
                                      <p:cBhvr>
                                        <p:cTn id="24"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11"/>
          <p:cNvSpPr txBox="1">
            <a:spLocks noChangeArrowheads="1"/>
          </p:cNvSpPr>
          <p:nvPr/>
        </p:nvSpPr>
        <p:spPr bwMode="auto">
          <a:xfrm>
            <a:off x="1403350" y="1341438"/>
            <a:ext cx="6192838" cy="366712"/>
          </a:xfrm>
          <a:prstGeom prst="rect">
            <a:avLst/>
          </a:prstGeom>
          <a:noFill/>
          <a:ln w="9525">
            <a:noFill/>
            <a:miter lim="800000"/>
            <a:headEnd/>
            <a:tailEnd/>
          </a:ln>
        </p:spPr>
        <p:txBody>
          <a:bodyPr>
            <a:spAutoFit/>
          </a:bodyPr>
          <a:lstStyle/>
          <a:p>
            <a:pPr>
              <a:spcBef>
                <a:spcPct val="50000"/>
              </a:spcBef>
            </a:pPr>
            <a:endParaRPr lang="en-US"/>
          </a:p>
        </p:txBody>
      </p:sp>
      <p:cxnSp>
        <p:nvCxnSpPr>
          <p:cNvPr id="11" name="10 Conector recto"/>
          <p:cNvCxnSpPr/>
          <p:nvPr/>
        </p:nvCxnSpPr>
        <p:spPr>
          <a:xfrm rot="5400000">
            <a:off x="7786688" y="5572125"/>
            <a:ext cx="2571750"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3" name="12 Conector recto"/>
          <p:cNvCxnSpPr/>
          <p:nvPr/>
        </p:nvCxnSpPr>
        <p:spPr>
          <a:xfrm rot="5400000">
            <a:off x="7786687" y="5643563"/>
            <a:ext cx="24288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4" name="13 Conector recto"/>
          <p:cNvCxnSpPr/>
          <p:nvPr/>
        </p:nvCxnSpPr>
        <p:spPr>
          <a:xfrm rot="5400000">
            <a:off x="7858125" y="5786438"/>
            <a:ext cx="214312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5" name="14 Conector recto"/>
          <p:cNvCxnSpPr/>
          <p:nvPr/>
        </p:nvCxnSpPr>
        <p:spPr>
          <a:xfrm>
            <a:off x="5429250" y="6715125"/>
            <a:ext cx="3714750"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6" name="15 Conector recto"/>
          <p:cNvCxnSpPr/>
          <p:nvPr/>
        </p:nvCxnSpPr>
        <p:spPr>
          <a:xfrm>
            <a:off x="6143625" y="6643688"/>
            <a:ext cx="30003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7" name="16 Conector recto"/>
          <p:cNvCxnSpPr/>
          <p:nvPr/>
        </p:nvCxnSpPr>
        <p:spPr>
          <a:xfrm>
            <a:off x="6715125" y="6572250"/>
            <a:ext cx="24288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sp>
        <p:nvSpPr>
          <p:cNvPr id="22" name="Rectangle 2"/>
          <p:cNvSpPr txBox="1">
            <a:spLocks noChangeArrowheads="1"/>
          </p:cNvSpPr>
          <p:nvPr/>
        </p:nvSpPr>
        <p:spPr>
          <a:xfrm>
            <a:off x="1322396" y="1484313"/>
            <a:ext cx="6535752" cy="704850"/>
          </a:xfrm>
          <a:prstGeom prst="rect">
            <a:avLst/>
          </a:prstGeom>
        </p:spPr>
        <p:txBody>
          <a:bodyPr/>
          <a:lstStyle/>
          <a:p>
            <a:pPr algn="ctr">
              <a:defRPr/>
            </a:pPr>
            <a:r>
              <a:rPr lang="es-ES" sz="3200" b="1" dirty="0">
                <a:solidFill>
                  <a:srgbClr val="003D7A"/>
                </a:solidFill>
                <a:latin typeface="+mj-lt"/>
              </a:rPr>
              <a:t>REMESA DE CONSOLIDADO SIMPLIFICADO</a:t>
            </a:r>
            <a:endParaRPr lang="en-US" sz="3200" dirty="0">
              <a:solidFill>
                <a:srgbClr val="003D7A"/>
              </a:solidFill>
              <a:latin typeface="+mj-lt"/>
            </a:endParaRPr>
          </a:p>
          <a:p>
            <a:pPr algn="ctr">
              <a:defRPr/>
            </a:pPr>
            <a:endParaRPr lang="es-MX" sz="3200" b="1" kern="0" dirty="0">
              <a:solidFill>
                <a:srgbClr val="003D7A"/>
              </a:solidFill>
              <a:effectLst>
                <a:outerShdw blurRad="38100" dist="38100" dir="2700000" algn="tl">
                  <a:srgbClr val="C0C0C0"/>
                </a:outerShdw>
              </a:effectLst>
              <a:latin typeface="+mj-lt"/>
              <a:ea typeface="+mj-ea"/>
              <a:cs typeface="+mj-cs"/>
            </a:endParaRPr>
          </a:p>
        </p:txBody>
      </p:sp>
      <p:sp>
        <p:nvSpPr>
          <p:cNvPr id="18" name="Rectangle 2"/>
          <p:cNvSpPr txBox="1">
            <a:spLocks noChangeArrowheads="1"/>
          </p:cNvSpPr>
          <p:nvPr/>
        </p:nvSpPr>
        <p:spPr>
          <a:xfrm>
            <a:off x="1357313" y="0"/>
            <a:ext cx="9144000" cy="704850"/>
          </a:xfrm>
          <a:prstGeom prst="rect">
            <a:avLst/>
          </a:prstGeom>
        </p:spPr>
        <p:txBody>
          <a:bodyPr/>
          <a:lstStyle/>
          <a:p>
            <a:pPr>
              <a:defRPr/>
            </a:pPr>
            <a:r>
              <a:rPr lang="es-MX" sz="2400" kern="0" dirty="0">
                <a:solidFill>
                  <a:srgbClr val="00478E"/>
                </a:solidFill>
                <a:effectLst>
                  <a:outerShdw blurRad="38100" dist="38100" dir="2700000" algn="tl">
                    <a:srgbClr val="C0C0C0"/>
                  </a:outerShdw>
                </a:effectLst>
                <a:latin typeface="Century Gothic" pitchFamily="34" charset="0"/>
              </a:rPr>
              <a:t>Almanza Villarreal Agencia Aduanal, S.C.</a:t>
            </a:r>
          </a:p>
          <a:p>
            <a:pPr algn="ctr" eaLnBrk="0" hangingPunct="0">
              <a:defRPr/>
            </a:pPr>
            <a:endParaRPr lang="es-MX" sz="2400" kern="0" dirty="0">
              <a:solidFill>
                <a:srgbClr val="00478E"/>
              </a:solidFill>
              <a:effectLst>
                <a:outerShdw blurRad="38100" dist="38100" dir="2700000" algn="tl">
                  <a:srgbClr val="C0C0C0"/>
                </a:outerShdw>
              </a:effectLst>
              <a:latin typeface="Century Gothic" pitchFamily="34" charset="0"/>
              <a:ea typeface="+mj-ea"/>
              <a:cs typeface="+mj-cs"/>
            </a:endParaRPr>
          </a:p>
          <a:p>
            <a:pPr algn="ctr" eaLnBrk="0" hangingPunct="0">
              <a:defRPr/>
            </a:pPr>
            <a:endParaRPr lang="es-MX" sz="2400" kern="0" dirty="0">
              <a:solidFill>
                <a:srgbClr val="00478E"/>
              </a:solidFill>
              <a:effectLst>
                <a:outerShdw blurRad="38100" dist="38100" dir="2700000" algn="tl">
                  <a:srgbClr val="C0C0C0"/>
                </a:outerShdw>
              </a:effectLst>
              <a:latin typeface="Century Gothic" pitchFamily="34" charset="0"/>
              <a:ea typeface="+mj-ea"/>
              <a:cs typeface="+mj-cs"/>
            </a:endParaRPr>
          </a:p>
        </p:txBody>
      </p:sp>
      <p:sp>
        <p:nvSpPr>
          <p:cNvPr id="19" name="18 CuadroTexto"/>
          <p:cNvSpPr txBox="1"/>
          <p:nvPr/>
        </p:nvSpPr>
        <p:spPr>
          <a:xfrm>
            <a:off x="500091" y="2857496"/>
            <a:ext cx="8143875" cy="2862322"/>
          </a:xfrm>
          <a:prstGeom prst="rect">
            <a:avLst/>
          </a:prstGeom>
          <a:noFill/>
        </p:spPr>
        <p:txBody>
          <a:bodyPr>
            <a:spAutoFit/>
          </a:bodyPr>
          <a:lstStyle/>
          <a:p>
            <a:pPr algn="just">
              <a:defRPr/>
            </a:pPr>
            <a:r>
              <a:rPr lang="es-ES" sz="2000" b="1" dirty="0">
                <a:solidFill>
                  <a:srgbClr val="003D7A"/>
                </a:solidFill>
                <a:latin typeface="+mn-lt"/>
              </a:rPr>
              <a:t>La impresión simplificada de Remesa de Consolidado es un formato conformado por bloques, en el cual se deberán imprimir únicamente los bloques que se indican en el presente, con la información relacionada con la Remesa de Consolidado y al Comprobante de Valor Electrónico (COVE) transmitido a la Ventanilla Única.</a:t>
            </a:r>
          </a:p>
          <a:p>
            <a:pPr algn="just">
              <a:defRPr/>
            </a:pPr>
            <a:endParaRPr lang="en-US" sz="2000" b="1" dirty="0">
              <a:solidFill>
                <a:srgbClr val="003D7A"/>
              </a:solidFill>
              <a:latin typeface="+mn-lt"/>
            </a:endParaRPr>
          </a:p>
          <a:p>
            <a:pPr algn="just">
              <a:defRPr/>
            </a:pPr>
            <a:r>
              <a:rPr lang="es-ES" sz="2000" b="1" dirty="0">
                <a:solidFill>
                  <a:srgbClr val="003D7A"/>
                </a:solidFill>
                <a:latin typeface="+mn-lt"/>
              </a:rPr>
              <a:t>Este formato deberá presentarse en una copia para el “Transportista”.</a:t>
            </a:r>
            <a:endParaRPr lang="en-US" sz="2000" b="1" dirty="0">
              <a:solidFill>
                <a:srgbClr val="003D7A"/>
              </a:solidFill>
              <a:latin typeface="+mn-lt"/>
            </a:endParaRPr>
          </a:p>
        </p:txBody>
      </p:sp>
      <p:pic>
        <p:nvPicPr>
          <p:cNvPr id="39948" name="Picture 2"/>
          <p:cNvPicPr>
            <a:picLocks noChangeAspect="1" noChangeArrowheads="1"/>
          </p:cNvPicPr>
          <p:nvPr/>
        </p:nvPicPr>
        <p:blipFill>
          <a:blip r:embed="rId3" cstate="print"/>
          <a:srcRect/>
          <a:stretch>
            <a:fillRect/>
          </a:stretch>
        </p:blipFill>
        <p:spPr bwMode="auto">
          <a:xfrm>
            <a:off x="1571625" y="6215063"/>
            <a:ext cx="631825" cy="557212"/>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anim calcmode="lin" valueType="num">
                                      <p:cBhvr>
                                        <p:cTn id="13" dur="1000" fill="hold"/>
                                        <p:tgtEl>
                                          <p:spTgt spid="19"/>
                                        </p:tgtEl>
                                        <p:attrNameLst>
                                          <p:attrName>ppt_x</p:attrName>
                                        </p:attrNameLst>
                                      </p:cBhvr>
                                      <p:tavLst>
                                        <p:tav tm="0">
                                          <p:val>
                                            <p:strVal val="#ppt_x"/>
                                          </p:val>
                                        </p:tav>
                                        <p:tav tm="100000">
                                          <p:val>
                                            <p:strVal val="#ppt_x"/>
                                          </p:val>
                                        </p:tav>
                                      </p:tavLst>
                                    </p:anim>
                                    <p:anim calcmode="lin" valueType="num">
                                      <p:cBhvr>
                                        <p:cTn id="14"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19"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11"/>
          <p:cNvSpPr txBox="1">
            <a:spLocks noChangeArrowheads="1"/>
          </p:cNvSpPr>
          <p:nvPr/>
        </p:nvSpPr>
        <p:spPr bwMode="auto">
          <a:xfrm>
            <a:off x="1403350" y="1341438"/>
            <a:ext cx="6192838" cy="366712"/>
          </a:xfrm>
          <a:prstGeom prst="rect">
            <a:avLst/>
          </a:prstGeom>
          <a:noFill/>
          <a:ln w="9525">
            <a:noFill/>
            <a:miter lim="800000"/>
            <a:headEnd/>
            <a:tailEnd/>
          </a:ln>
        </p:spPr>
        <p:txBody>
          <a:bodyPr>
            <a:spAutoFit/>
          </a:bodyPr>
          <a:lstStyle/>
          <a:p>
            <a:pPr eaLnBrk="0" hangingPunct="0">
              <a:spcBef>
                <a:spcPct val="50000"/>
              </a:spcBef>
            </a:pPr>
            <a:endParaRPr lang="en-US"/>
          </a:p>
        </p:txBody>
      </p:sp>
      <p:sp>
        <p:nvSpPr>
          <p:cNvPr id="12" name="Rectangle 2"/>
          <p:cNvSpPr txBox="1">
            <a:spLocks noChangeArrowheads="1"/>
          </p:cNvSpPr>
          <p:nvPr/>
        </p:nvSpPr>
        <p:spPr>
          <a:xfrm>
            <a:off x="1490663" y="366713"/>
            <a:ext cx="6321425" cy="704850"/>
          </a:xfrm>
          <a:prstGeom prst="rect">
            <a:avLst/>
          </a:prstGeom>
        </p:spPr>
        <p:txBody>
          <a:bodyPr/>
          <a:lstStyle/>
          <a:p>
            <a:pPr algn="ctr" eaLnBrk="0" hangingPunct="0">
              <a:defRPr/>
            </a:pPr>
            <a:endParaRPr lang="es-ES" sz="3800" kern="0" dirty="0">
              <a:solidFill>
                <a:srgbClr val="00478E"/>
              </a:solidFill>
              <a:effectLst>
                <a:outerShdw blurRad="38100" dist="38100" dir="2700000" algn="tl">
                  <a:srgbClr val="C0C0C0"/>
                </a:outerShdw>
              </a:effectLst>
              <a:latin typeface="Century Gothic" pitchFamily="34" charset="0"/>
              <a:ea typeface="+mj-ea"/>
              <a:cs typeface="+mj-cs"/>
            </a:endParaRPr>
          </a:p>
        </p:txBody>
      </p:sp>
      <p:cxnSp>
        <p:nvCxnSpPr>
          <p:cNvPr id="11" name="10 Conector recto"/>
          <p:cNvCxnSpPr/>
          <p:nvPr/>
        </p:nvCxnSpPr>
        <p:spPr>
          <a:xfrm rot="5400000">
            <a:off x="7786688" y="5572125"/>
            <a:ext cx="2571750"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3" name="12 Conector recto"/>
          <p:cNvCxnSpPr/>
          <p:nvPr/>
        </p:nvCxnSpPr>
        <p:spPr>
          <a:xfrm rot="5400000">
            <a:off x="7786687" y="5643563"/>
            <a:ext cx="24288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4" name="13 Conector recto"/>
          <p:cNvCxnSpPr/>
          <p:nvPr/>
        </p:nvCxnSpPr>
        <p:spPr>
          <a:xfrm rot="5400000">
            <a:off x="7858125" y="5786438"/>
            <a:ext cx="214312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5" name="14 Conector recto"/>
          <p:cNvCxnSpPr/>
          <p:nvPr/>
        </p:nvCxnSpPr>
        <p:spPr>
          <a:xfrm>
            <a:off x="5429250" y="6715125"/>
            <a:ext cx="3714750"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6" name="15 Conector recto"/>
          <p:cNvCxnSpPr/>
          <p:nvPr/>
        </p:nvCxnSpPr>
        <p:spPr>
          <a:xfrm>
            <a:off x="6143625" y="6643688"/>
            <a:ext cx="30003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7" name="16 Conector recto"/>
          <p:cNvCxnSpPr/>
          <p:nvPr/>
        </p:nvCxnSpPr>
        <p:spPr>
          <a:xfrm>
            <a:off x="6715125" y="6572250"/>
            <a:ext cx="24288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sp>
        <p:nvSpPr>
          <p:cNvPr id="18" name="Rectangle 2"/>
          <p:cNvSpPr txBox="1">
            <a:spLocks noChangeArrowheads="1"/>
          </p:cNvSpPr>
          <p:nvPr/>
        </p:nvSpPr>
        <p:spPr>
          <a:xfrm>
            <a:off x="0" y="0"/>
            <a:ext cx="9144000" cy="704850"/>
          </a:xfrm>
          <a:prstGeom prst="rect">
            <a:avLst/>
          </a:prstGeom>
        </p:spPr>
        <p:txBody>
          <a:bodyPr/>
          <a:lstStyle/>
          <a:p>
            <a:pPr algn="ctr" eaLnBrk="0" hangingPunct="0">
              <a:defRPr/>
            </a:pPr>
            <a:r>
              <a:rPr lang="es-MX" sz="2400" kern="0" dirty="0">
                <a:solidFill>
                  <a:srgbClr val="00478E"/>
                </a:solidFill>
                <a:effectLst>
                  <a:outerShdw blurRad="38100" dist="38100" dir="2700000" algn="tl">
                    <a:srgbClr val="C0C0C0"/>
                  </a:outerShdw>
                </a:effectLst>
                <a:latin typeface="Century Gothic" pitchFamily="34" charset="0"/>
                <a:cs typeface="+mn-cs"/>
              </a:rPr>
              <a:t>Almanza Villarreal Agencia Aduanal, S.C.</a:t>
            </a:r>
          </a:p>
          <a:p>
            <a:pPr algn="ctr" eaLnBrk="0" hangingPunct="0">
              <a:defRPr/>
            </a:pPr>
            <a:endParaRPr lang="es-MX" sz="2400" kern="0" dirty="0">
              <a:solidFill>
                <a:srgbClr val="00478E"/>
              </a:solidFill>
              <a:effectLst>
                <a:outerShdw blurRad="38100" dist="38100" dir="2700000" algn="tl">
                  <a:srgbClr val="C0C0C0"/>
                </a:outerShdw>
              </a:effectLst>
              <a:latin typeface="Century Gothic" pitchFamily="34" charset="0"/>
              <a:ea typeface="+mj-ea"/>
              <a:cs typeface="+mj-cs"/>
            </a:endParaRPr>
          </a:p>
          <a:p>
            <a:pPr algn="ctr" eaLnBrk="0" hangingPunct="0">
              <a:defRPr/>
            </a:pPr>
            <a:endParaRPr lang="es-MX" sz="2400" kern="0" dirty="0">
              <a:solidFill>
                <a:srgbClr val="00478E"/>
              </a:solidFill>
              <a:effectLst>
                <a:outerShdw blurRad="38100" dist="38100" dir="2700000" algn="tl">
                  <a:srgbClr val="C0C0C0"/>
                </a:outerShdw>
              </a:effectLst>
              <a:latin typeface="Century Gothic" pitchFamily="34" charset="0"/>
              <a:ea typeface="+mj-ea"/>
              <a:cs typeface="+mj-cs"/>
            </a:endParaRPr>
          </a:p>
        </p:txBody>
      </p:sp>
      <p:pic>
        <p:nvPicPr>
          <p:cNvPr id="25611" name="Picture 1"/>
          <p:cNvPicPr>
            <a:picLocks noChangeAspect="1" noChangeArrowheads="1"/>
          </p:cNvPicPr>
          <p:nvPr/>
        </p:nvPicPr>
        <p:blipFill>
          <a:blip r:embed="rId3" cstate="print"/>
          <a:srcRect l="25919" t="23354" r="26654" b="10530"/>
          <a:stretch>
            <a:fillRect/>
          </a:stretch>
        </p:blipFill>
        <p:spPr bwMode="auto">
          <a:xfrm>
            <a:off x="1500188" y="1714500"/>
            <a:ext cx="6097587" cy="4799013"/>
          </a:xfrm>
          <a:prstGeom prst="rect">
            <a:avLst/>
          </a:prstGeom>
          <a:noFill/>
          <a:ln w="9525">
            <a:noFill/>
            <a:miter lim="800000"/>
            <a:headEnd/>
            <a:tailEnd/>
          </a:ln>
        </p:spPr>
      </p:pic>
      <p:sp>
        <p:nvSpPr>
          <p:cNvPr id="19" name="Rectangle 2"/>
          <p:cNvSpPr txBox="1">
            <a:spLocks noChangeArrowheads="1"/>
          </p:cNvSpPr>
          <p:nvPr/>
        </p:nvSpPr>
        <p:spPr>
          <a:xfrm>
            <a:off x="857250" y="642938"/>
            <a:ext cx="7358063" cy="704850"/>
          </a:xfrm>
          <a:prstGeom prst="rect">
            <a:avLst/>
          </a:prstGeom>
        </p:spPr>
        <p:txBody>
          <a:bodyPr/>
          <a:lstStyle/>
          <a:p>
            <a:pPr algn="ctr">
              <a:defRPr/>
            </a:pPr>
            <a:r>
              <a:rPr lang="es-ES" sz="3200" b="1" dirty="0">
                <a:solidFill>
                  <a:srgbClr val="003D7A"/>
                </a:solidFill>
                <a:latin typeface="+mj-lt"/>
              </a:rPr>
              <a:t>FORMATO DE REMESA DE CONSOLIDADO SIMPLIFICADO</a:t>
            </a:r>
            <a:endParaRPr lang="en-US" sz="3200" dirty="0">
              <a:solidFill>
                <a:srgbClr val="003D7A"/>
              </a:solidFill>
              <a:latin typeface="+mj-lt"/>
            </a:endParaRPr>
          </a:p>
          <a:p>
            <a:pPr algn="ctr">
              <a:defRPr/>
            </a:pPr>
            <a:endParaRPr lang="es-MX" sz="3200" b="1" kern="0" dirty="0">
              <a:solidFill>
                <a:srgbClr val="003D7A"/>
              </a:solidFill>
              <a:effectLst>
                <a:outerShdw blurRad="38100" dist="38100" dir="2700000" algn="tl">
                  <a:srgbClr val="C0C0C0"/>
                </a:outerShdw>
              </a:effectLst>
              <a:latin typeface="+mj-lt"/>
              <a:ea typeface="+mj-ea"/>
              <a:cs typeface="+mj-cs"/>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25611"/>
                                        </p:tgtEl>
                                        <p:attrNameLst>
                                          <p:attrName>style.visibility</p:attrName>
                                        </p:attrNameLst>
                                      </p:cBhvr>
                                      <p:to>
                                        <p:strVal val="visible"/>
                                      </p:to>
                                    </p:set>
                                    <p:animEffect transition="in" filter="fade">
                                      <p:cBhvr>
                                        <p:cTn id="12" dur="1000"/>
                                        <p:tgtEl>
                                          <p:spTgt spid="25611"/>
                                        </p:tgtEl>
                                      </p:cBhvr>
                                    </p:animEffect>
                                    <p:anim calcmode="lin" valueType="num">
                                      <p:cBhvr>
                                        <p:cTn id="13" dur="1000" fill="hold"/>
                                        <p:tgtEl>
                                          <p:spTgt spid="25611"/>
                                        </p:tgtEl>
                                        <p:attrNameLst>
                                          <p:attrName>ppt_x</p:attrName>
                                        </p:attrNameLst>
                                      </p:cBhvr>
                                      <p:tavLst>
                                        <p:tav tm="0">
                                          <p:val>
                                            <p:strVal val="#ppt_x"/>
                                          </p:val>
                                        </p:tav>
                                        <p:tav tm="100000">
                                          <p:val>
                                            <p:strVal val="#ppt_x"/>
                                          </p:val>
                                        </p:tav>
                                      </p:tavLst>
                                    </p:anim>
                                    <p:anim calcmode="lin" valueType="num">
                                      <p:cBhvr>
                                        <p:cTn id="14" dur="1000" fill="hold"/>
                                        <p:tgtEl>
                                          <p:spTgt spid="256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11"/>
          <p:cNvSpPr txBox="1">
            <a:spLocks noChangeArrowheads="1"/>
          </p:cNvSpPr>
          <p:nvPr/>
        </p:nvSpPr>
        <p:spPr bwMode="auto">
          <a:xfrm>
            <a:off x="1403350" y="1341438"/>
            <a:ext cx="6192838" cy="366712"/>
          </a:xfrm>
          <a:prstGeom prst="rect">
            <a:avLst/>
          </a:prstGeom>
          <a:noFill/>
          <a:ln w="9525">
            <a:noFill/>
            <a:miter lim="800000"/>
            <a:headEnd/>
            <a:tailEnd/>
          </a:ln>
        </p:spPr>
        <p:txBody>
          <a:bodyPr>
            <a:spAutoFit/>
          </a:bodyPr>
          <a:lstStyle/>
          <a:p>
            <a:pPr eaLnBrk="0" hangingPunct="0">
              <a:spcBef>
                <a:spcPct val="50000"/>
              </a:spcBef>
            </a:pPr>
            <a:endParaRPr lang="en-US"/>
          </a:p>
        </p:txBody>
      </p:sp>
      <p:sp>
        <p:nvSpPr>
          <p:cNvPr id="12" name="Rectangle 2"/>
          <p:cNvSpPr txBox="1">
            <a:spLocks noChangeArrowheads="1"/>
          </p:cNvSpPr>
          <p:nvPr/>
        </p:nvSpPr>
        <p:spPr>
          <a:xfrm>
            <a:off x="1490663" y="366713"/>
            <a:ext cx="6321425" cy="704850"/>
          </a:xfrm>
          <a:prstGeom prst="rect">
            <a:avLst/>
          </a:prstGeom>
        </p:spPr>
        <p:txBody>
          <a:bodyPr/>
          <a:lstStyle/>
          <a:p>
            <a:pPr algn="ctr" eaLnBrk="0" hangingPunct="0">
              <a:defRPr/>
            </a:pPr>
            <a:endParaRPr lang="es-ES" sz="3800" kern="0" dirty="0">
              <a:solidFill>
                <a:srgbClr val="00478E"/>
              </a:solidFill>
              <a:effectLst>
                <a:outerShdw blurRad="38100" dist="38100" dir="2700000" algn="tl">
                  <a:srgbClr val="C0C0C0"/>
                </a:outerShdw>
              </a:effectLst>
              <a:latin typeface="Century Gothic" pitchFamily="34" charset="0"/>
              <a:ea typeface="+mj-ea"/>
              <a:cs typeface="+mj-cs"/>
            </a:endParaRPr>
          </a:p>
        </p:txBody>
      </p:sp>
      <p:cxnSp>
        <p:nvCxnSpPr>
          <p:cNvPr id="11" name="10 Conector recto"/>
          <p:cNvCxnSpPr/>
          <p:nvPr/>
        </p:nvCxnSpPr>
        <p:spPr>
          <a:xfrm rot="5400000">
            <a:off x="7786688" y="5572125"/>
            <a:ext cx="2571750"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3" name="12 Conector recto"/>
          <p:cNvCxnSpPr/>
          <p:nvPr/>
        </p:nvCxnSpPr>
        <p:spPr>
          <a:xfrm rot="5400000">
            <a:off x="7786687" y="5643563"/>
            <a:ext cx="24288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4" name="13 Conector recto"/>
          <p:cNvCxnSpPr/>
          <p:nvPr/>
        </p:nvCxnSpPr>
        <p:spPr>
          <a:xfrm rot="5400000">
            <a:off x="7858125" y="5786438"/>
            <a:ext cx="214312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5" name="14 Conector recto"/>
          <p:cNvCxnSpPr/>
          <p:nvPr/>
        </p:nvCxnSpPr>
        <p:spPr>
          <a:xfrm>
            <a:off x="5429250" y="6715125"/>
            <a:ext cx="3714750"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6" name="15 Conector recto"/>
          <p:cNvCxnSpPr/>
          <p:nvPr/>
        </p:nvCxnSpPr>
        <p:spPr>
          <a:xfrm>
            <a:off x="6143625" y="6643688"/>
            <a:ext cx="30003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7" name="16 Conector recto"/>
          <p:cNvCxnSpPr/>
          <p:nvPr/>
        </p:nvCxnSpPr>
        <p:spPr>
          <a:xfrm>
            <a:off x="6715125" y="6572250"/>
            <a:ext cx="24288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sp>
        <p:nvSpPr>
          <p:cNvPr id="18" name="Rectangle 2"/>
          <p:cNvSpPr txBox="1">
            <a:spLocks noChangeArrowheads="1"/>
          </p:cNvSpPr>
          <p:nvPr/>
        </p:nvSpPr>
        <p:spPr>
          <a:xfrm>
            <a:off x="0" y="0"/>
            <a:ext cx="9144000" cy="704850"/>
          </a:xfrm>
          <a:prstGeom prst="rect">
            <a:avLst/>
          </a:prstGeom>
        </p:spPr>
        <p:txBody>
          <a:bodyPr/>
          <a:lstStyle/>
          <a:p>
            <a:pPr algn="ctr" eaLnBrk="0" hangingPunct="0">
              <a:defRPr/>
            </a:pPr>
            <a:r>
              <a:rPr lang="es-MX" sz="2400" kern="0" dirty="0">
                <a:solidFill>
                  <a:srgbClr val="00478E"/>
                </a:solidFill>
                <a:effectLst>
                  <a:outerShdw blurRad="38100" dist="38100" dir="2700000" algn="tl">
                    <a:srgbClr val="C0C0C0"/>
                  </a:outerShdw>
                </a:effectLst>
                <a:latin typeface="Century Gothic" pitchFamily="34" charset="0"/>
                <a:cs typeface="+mn-cs"/>
              </a:rPr>
              <a:t>Almanza Villarreal Agencia Aduanal, S.C.</a:t>
            </a:r>
          </a:p>
          <a:p>
            <a:pPr algn="ctr" eaLnBrk="0" hangingPunct="0">
              <a:defRPr/>
            </a:pPr>
            <a:endParaRPr lang="es-MX" sz="2400" kern="0" dirty="0">
              <a:solidFill>
                <a:srgbClr val="00478E"/>
              </a:solidFill>
              <a:effectLst>
                <a:outerShdw blurRad="38100" dist="38100" dir="2700000" algn="tl">
                  <a:srgbClr val="C0C0C0"/>
                </a:outerShdw>
              </a:effectLst>
              <a:latin typeface="Century Gothic" pitchFamily="34" charset="0"/>
              <a:ea typeface="+mj-ea"/>
              <a:cs typeface="+mj-cs"/>
            </a:endParaRPr>
          </a:p>
          <a:p>
            <a:pPr algn="ctr" eaLnBrk="0" hangingPunct="0">
              <a:defRPr/>
            </a:pPr>
            <a:endParaRPr lang="es-MX" sz="2400" kern="0" dirty="0">
              <a:solidFill>
                <a:srgbClr val="00478E"/>
              </a:solidFill>
              <a:effectLst>
                <a:outerShdw blurRad="38100" dist="38100" dir="2700000" algn="tl">
                  <a:srgbClr val="C0C0C0"/>
                </a:outerShdw>
              </a:effectLst>
              <a:latin typeface="Century Gothic" pitchFamily="34" charset="0"/>
              <a:ea typeface="+mj-ea"/>
              <a:cs typeface="+mj-cs"/>
            </a:endParaRPr>
          </a:p>
        </p:txBody>
      </p:sp>
      <p:sp>
        <p:nvSpPr>
          <p:cNvPr id="20" name="19 CuadroTexto"/>
          <p:cNvSpPr txBox="1"/>
          <p:nvPr/>
        </p:nvSpPr>
        <p:spPr>
          <a:xfrm>
            <a:off x="571472" y="1357298"/>
            <a:ext cx="7858180" cy="5078313"/>
          </a:xfrm>
          <a:prstGeom prst="rect">
            <a:avLst/>
          </a:prstGeom>
          <a:noFill/>
        </p:spPr>
        <p:txBody>
          <a:bodyPr wrap="square" rtlCol="0">
            <a:spAutoFit/>
          </a:bodyPr>
          <a:lstStyle/>
          <a:p>
            <a:pPr algn="ctr"/>
            <a:r>
              <a:rPr lang="es-MX" sz="2400" b="1" dirty="0" smtClean="0">
                <a:solidFill>
                  <a:srgbClr val="003D7A"/>
                </a:solidFill>
                <a:latin typeface="+mn-lt"/>
              </a:rPr>
              <a:t>Hoja Informativa Nº. 37 de fecha 23 de Enero del presente, emitida por el Gobierno Federal a través del SAT:</a:t>
            </a:r>
          </a:p>
          <a:p>
            <a:endParaRPr lang="en-US" b="1" dirty="0" smtClean="0">
              <a:solidFill>
                <a:srgbClr val="003D7A"/>
              </a:solidFill>
              <a:latin typeface="+mn-lt"/>
            </a:endParaRPr>
          </a:p>
          <a:p>
            <a:pPr algn="just"/>
            <a:r>
              <a:rPr lang="es-MX" b="1" dirty="0" smtClean="0">
                <a:solidFill>
                  <a:srgbClr val="003D7A"/>
                </a:solidFill>
                <a:latin typeface="+mn-lt"/>
              </a:rPr>
              <a:t>Bajo este mecanismo, se mantiene la responsabilidad sobre el importador / exportador, siendo este el responsable de la Factura, dando el beneficio de que operativamente la captura o llenado del COVE sea realizado por un tercero. </a:t>
            </a:r>
            <a:br>
              <a:rPr lang="es-MX" b="1" dirty="0" smtClean="0">
                <a:solidFill>
                  <a:srgbClr val="003D7A"/>
                </a:solidFill>
                <a:latin typeface="+mn-lt"/>
              </a:rPr>
            </a:br>
            <a:r>
              <a:rPr lang="es-MX" b="1" dirty="0" smtClean="0">
                <a:solidFill>
                  <a:srgbClr val="003D7A"/>
                </a:solidFill>
                <a:latin typeface="+mn-lt"/>
              </a:rPr>
              <a:t/>
            </a:r>
            <a:br>
              <a:rPr lang="es-MX" b="1" dirty="0" smtClean="0">
                <a:solidFill>
                  <a:srgbClr val="003D7A"/>
                </a:solidFill>
                <a:latin typeface="+mn-lt"/>
              </a:rPr>
            </a:br>
            <a:r>
              <a:rPr lang="es-MX" b="1" dirty="0" smtClean="0">
                <a:solidFill>
                  <a:srgbClr val="003D7A"/>
                </a:solidFill>
                <a:latin typeface="+mn-lt"/>
              </a:rPr>
              <a:t>Por otra parte, debido a que se estará liberando de manera paulatina Digitalización en las aduanas del país y de igual manera el Comprobante de Valor Electrónico, es importante indicar que la factura podrá ser digitalizada y esta deberá ser anexada al pedimento, declarándola en el registro 507 con el identificador ED (siempre y cuando se opere con Digitalización). Sin tener la necesidad de transmitir el COVE de manera electrónica (Ya se solicito la aclaración a este </a:t>
            </a:r>
            <a:r>
              <a:rPr lang="es-MX" b="1" dirty="0" err="1" smtClean="0">
                <a:solidFill>
                  <a:srgbClr val="003D7A"/>
                </a:solidFill>
                <a:latin typeface="+mn-lt"/>
              </a:rPr>
              <a:t>parrafo</a:t>
            </a:r>
            <a:r>
              <a:rPr lang="es-MX" b="1" dirty="0" smtClean="0">
                <a:solidFill>
                  <a:srgbClr val="003D7A"/>
                </a:solidFill>
                <a:latin typeface="+mn-lt"/>
              </a:rPr>
              <a:t>).</a:t>
            </a:r>
            <a:endParaRPr lang="es-MX" b="1" dirty="0">
              <a:solidFill>
                <a:srgbClr val="003D7A"/>
              </a:solidFill>
              <a:latin typeface="+mn-lt"/>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p:cNvSpPr txBox="1">
            <a:spLocks noChangeArrowheads="1"/>
          </p:cNvSpPr>
          <p:nvPr/>
        </p:nvSpPr>
        <p:spPr>
          <a:xfrm>
            <a:off x="1490663" y="366713"/>
            <a:ext cx="6321425" cy="704850"/>
          </a:xfrm>
          <a:prstGeom prst="rect">
            <a:avLst/>
          </a:prstGeom>
        </p:spPr>
        <p:txBody>
          <a:bodyPr/>
          <a:lstStyle/>
          <a:p>
            <a:pPr algn="ctr" eaLnBrk="0" hangingPunct="0">
              <a:defRPr/>
            </a:pPr>
            <a:endParaRPr lang="es-ES" sz="3800" kern="0" dirty="0">
              <a:solidFill>
                <a:srgbClr val="00478E"/>
              </a:solidFill>
              <a:effectLst>
                <a:outerShdw blurRad="38100" dist="38100" dir="2700000" algn="tl">
                  <a:srgbClr val="C0C0C0"/>
                </a:outerShdw>
              </a:effectLst>
              <a:latin typeface="Century Gothic" pitchFamily="34" charset="0"/>
              <a:ea typeface="+mj-ea"/>
              <a:cs typeface="+mj-cs"/>
            </a:endParaRPr>
          </a:p>
        </p:txBody>
      </p:sp>
      <p:cxnSp>
        <p:nvCxnSpPr>
          <p:cNvPr id="11" name="10 Conector recto"/>
          <p:cNvCxnSpPr/>
          <p:nvPr/>
        </p:nvCxnSpPr>
        <p:spPr>
          <a:xfrm rot="5400000">
            <a:off x="7786688" y="5572125"/>
            <a:ext cx="2571750"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3" name="12 Conector recto"/>
          <p:cNvCxnSpPr/>
          <p:nvPr/>
        </p:nvCxnSpPr>
        <p:spPr>
          <a:xfrm rot="5400000">
            <a:off x="7786687" y="5643563"/>
            <a:ext cx="24288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4" name="13 Conector recto"/>
          <p:cNvCxnSpPr/>
          <p:nvPr/>
        </p:nvCxnSpPr>
        <p:spPr>
          <a:xfrm rot="5400000">
            <a:off x="7858125" y="5786438"/>
            <a:ext cx="214312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5" name="14 Conector recto"/>
          <p:cNvCxnSpPr/>
          <p:nvPr/>
        </p:nvCxnSpPr>
        <p:spPr>
          <a:xfrm>
            <a:off x="5429250" y="6715125"/>
            <a:ext cx="3714750"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6" name="15 Conector recto"/>
          <p:cNvCxnSpPr/>
          <p:nvPr/>
        </p:nvCxnSpPr>
        <p:spPr>
          <a:xfrm>
            <a:off x="6143625" y="6643688"/>
            <a:ext cx="30003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7" name="16 Conector recto"/>
          <p:cNvCxnSpPr/>
          <p:nvPr/>
        </p:nvCxnSpPr>
        <p:spPr>
          <a:xfrm>
            <a:off x="6715125" y="6572250"/>
            <a:ext cx="24288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sp>
        <p:nvSpPr>
          <p:cNvPr id="18" name="Rectangle 2"/>
          <p:cNvSpPr txBox="1">
            <a:spLocks noChangeArrowheads="1"/>
          </p:cNvSpPr>
          <p:nvPr/>
        </p:nvSpPr>
        <p:spPr>
          <a:xfrm>
            <a:off x="0" y="0"/>
            <a:ext cx="9144000" cy="704850"/>
          </a:xfrm>
          <a:prstGeom prst="rect">
            <a:avLst/>
          </a:prstGeom>
        </p:spPr>
        <p:txBody>
          <a:bodyPr/>
          <a:lstStyle/>
          <a:p>
            <a:pPr algn="ctr" eaLnBrk="0" hangingPunct="0">
              <a:defRPr/>
            </a:pPr>
            <a:r>
              <a:rPr lang="es-MX" sz="2400" kern="0" dirty="0">
                <a:solidFill>
                  <a:srgbClr val="00478E"/>
                </a:solidFill>
                <a:effectLst>
                  <a:outerShdw blurRad="38100" dist="38100" dir="2700000" algn="tl">
                    <a:srgbClr val="C0C0C0"/>
                  </a:outerShdw>
                </a:effectLst>
                <a:latin typeface="Century Gothic" pitchFamily="34" charset="0"/>
                <a:cs typeface="+mn-cs"/>
              </a:rPr>
              <a:t>Almanza Villarreal Agencia Aduanal, S.C.</a:t>
            </a:r>
          </a:p>
          <a:p>
            <a:pPr algn="ctr" eaLnBrk="0" hangingPunct="0">
              <a:defRPr/>
            </a:pPr>
            <a:endParaRPr lang="es-MX" sz="2400" kern="0" dirty="0">
              <a:solidFill>
                <a:srgbClr val="00478E"/>
              </a:solidFill>
              <a:effectLst>
                <a:outerShdw blurRad="38100" dist="38100" dir="2700000" algn="tl">
                  <a:srgbClr val="C0C0C0"/>
                </a:outerShdw>
              </a:effectLst>
              <a:latin typeface="Century Gothic" pitchFamily="34" charset="0"/>
              <a:ea typeface="+mj-ea"/>
              <a:cs typeface="+mj-cs"/>
            </a:endParaRPr>
          </a:p>
          <a:p>
            <a:pPr algn="ctr" eaLnBrk="0" hangingPunct="0">
              <a:defRPr/>
            </a:pPr>
            <a:endParaRPr lang="es-MX" sz="2400" kern="0" dirty="0">
              <a:solidFill>
                <a:srgbClr val="00478E"/>
              </a:solidFill>
              <a:effectLst>
                <a:outerShdw blurRad="38100" dist="38100" dir="2700000" algn="tl">
                  <a:srgbClr val="C0C0C0"/>
                </a:outerShdw>
              </a:effectLst>
              <a:latin typeface="Century Gothic" pitchFamily="34" charset="0"/>
              <a:ea typeface="+mj-ea"/>
              <a:cs typeface="+mj-cs"/>
            </a:endParaRPr>
          </a:p>
        </p:txBody>
      </p:sp>
      <p:sp>
        <p:nvSpPr>
          <p:cNvPr id="19" name="Rectangle 2"/>
          <p:cNvSpPr txBox="1">
            <a:spLocks noChangeArrowheads="1"/>
          </p:cNvSpPr>
          <p:nvPr/>
        </p:nvSpPr>
        <p:spPr>
          <a:xfrm>
            <a:off x="755650" y="563563"/>
            <a:ext cx="7416800" cy="704850"/>
          </a:xfrm>
          <a:prstGeom prst="rect">
            <a:avLst/>
          </a:prstGeom>
        </p:spPr>
        <p:txBody>
          <a:bodyPr/>
          <a:lstStyle/>
          <a:p>
            <a:pPr algn="ctr" eaLnBrk="0" hangingPunct="0">
              <a:defRPr/>
            </a:pPr>
            <a:r>
              <a:rPr lang="es-MX" sz="3200" b="1" kern="0" dirty="0">
                <a:solidFill>
                  <a:srgbClr val="00478E"/>
                </a:solidFill>
                <a:latin typeface="Century Gothic" pitchFamily="34" charset="0"/>
                <a:ea typeface="+mj-ea"/>
                <a:cs typeface="+mj-cs"/>
              </a:rPr>
              <a:t>Recomendaciones de </a:t>
            </a:r>
          </a:p>
          <a:p>
            <a:pPr algn="ctr" eaLnBrk="0" hangingPunct="0">
              <a:defRPr/>
            </a:pPr>
            <a:r>
              <a:rPr lang="es-MX" sz="3200" b="1" kern="0" dirty="0">
                <a:solidFill>
                  <a:srgbClr val="00478E"/>
                </a:solidFill>
                <a:latin typeface="Century Gothic" pitchFamily="34" charset="0"/>
                <a:ea typeface="+mj-ea"/>
                <a:cs typeface="+mj-cs"/>
              </a:rPr>
              <a:t>AVAA en Ventanilla Digital</a:t>
            </a:r>
          </a:p>
        </p:txBody>
      </p:sp>
      <p:sp>
        <p:nvSpPr>
          <p:cNvPr id="22" name="Rectangle 2"/>
          <p:cNvSpPr txBox="1">
            <a:spLocks noChangeArrowheads="1"/>
          </p:cNvSpPr>
          <p:nvPr/>
        </p:nvSpPr>
        <p:spPr>
          <a:xfrm>
            <a:off x="612775" y="1924050"/>
            <a:ext cx="8316913" cy="784225"/>
          </a:xfrm>
          <a:prstGeom prst="rect">
            <a:avLst/>
          </a:prstGeom>
        </p:spPr>
        <p:txBody>
          <a:bodyPr/>
          <a:lstStyle/>
          <a:p>
            <a:pPr marL="571500" indent="-571500" eaLnBrk="0" hangingPunct="0">
              <a:buFont typeface="Arial" pitchFamily="34" charset="0"/>
              <a:buChar char="•"/>
              <a:defRPr/>
            </a:pPr>
            <a:r>
              <a:rPr lang="es-MX" sz="2000" b="1" kern="0" dirty="0">
                <a:solidFill>
                  <a:srgbClr val="00478E"/>
                </a:solidFill>
                <a:latin typeface="Century Gothic" pitchFamily="34" charset="0"/>
                <a:ea typeface="+mj-ea"/>
                <a:cs typeface="+mj-cs"/>
              </a:rPr>
              <a:t>Registrarse en VD como persona física o moral</a:t>
            </a:r>
            <a:r>
              <a:rPr lang="es-MX" sz="2000" b="1" kern="0" dirty="0" smtClean="0">
                <a:solidFill>
                  <a:srgbClr val="00478E"/>
                </a:solidFill>
                <a:latin typeface="Century Gothic" pitchFamily="34" charset="0"/>
                <a:ea typeface="+mj-ea"/>
                <a:cs typeface="+mj-cs"/>
              </a:rPr>
              <a:t>.</a:t>
            </a:r>
            <a:endParaRPr lang="es-MX" kern="0" dirty="0">
              <a:solidFill>
                <a:srgbClr val="00478E"/>
              </a:solidFill>
              <a:latin typeface="Century Gothic" pitchFamily="34" charset="0"/>
              <a:ea typeface="+mj-ea"/>
              <a:cs typeface="+mj-cs"/>
            </a:endParaRPr>
          </a:p>
          <a:p>
            <a:pPr marL="1028700" lvl="1" indent="-571500" eaLnBrk="0" hangingPunct="0">
              <a:buFont typeface="Arial" pitchFamily="34" charset="0"/>
              <a:buChar char="•"/>
              <a:defRPr/>
            </a:pPr>
            <a:endParaRPr lang="es-MX" b="1" kern="0" dirty="0" smtClean="0">
              <a:solidFill>
                <a:srgbClr val="00478E"/>
              </a:solidFill>
              <a:latin typeface="Century Gothic" pitchFamily="34" charset="0"/>
              <a:ea typeface="+mj-ea"/>
              <a:cs typeface="+mj-cs"/>
            </a:endParaRPr>
          </a:p>
          <a:p>
            <a:pPr marL="1028700" lvl="1" indent="-571500" eaLnBrk="0" hangingPunct="0">
              <a:buFont typeface="Arial" pitchFamily="34" charset="0"/>
              <a:buChar char="•"/>
              <a:defRPr/>
            </a:pPr>
            <a:endParaRPr lang="es-MX" b="1" kern="0" dirty="0">
              <a:solidFill>
                <a:srgbClr val="00478E"/>
              </a:solidFill>
              <a:latin typeface="Century Gothic" pitchFamily="34" charset="0"/>
              <a:ea typeface="+mj-ea"/>
              <a:cs typeface="+mj-cs"/>
            </a:endParaRPr>
          </a:p>
          <a:p>
            <a:pPr marL="571500" indent="-571500" eaLnBrk="0" hangingPunct="0">
              <a:buFont typeface="Arial" pitchFamily="34" charset="0"/>
              <a:buChar char="•"/>
              <a:defRPr/>
            </a:pPr>
            <a:r>
              <a:rPr lang="es-MX" sz="2000" b="1" kern="0" dirty="0">
                <a:solidFill>
                  <a:srgbClr val="00478E"/>
                </a:solidFill>
                <a:latin typeface="Century Gothic" pitchFamily="34" charset="0"/>
                <a:ea typeface="+mj-ea"/>
                <a:cs typeface="+mj-cs"/>
              </a:rPr>
              <a:t>Registras los capturistas privados</a:t>
            </a:r>
          </a:p>
          <a:p>
            <a:pPr marL="1028700" lvl="1" indent="-571500" eaLnBrk="0" hangingPunct="0">
              <a:buFont typeface="Arial" pitchFamily="34" charset="0"/>
              <a:buChar char="•"/>
              <a:defRPr/>
            </a:pPr>
            <a:r>
              <a:rPr lang="es-MX" kern="0" dirty="0">
                <a:solidFill>
                  <a:srgbClr val="00478E"/>
                </a:solidFill>
                <a:latin typeface="Century Gothic" pitchFamily="34" charset="0"/>
                <a:ea typeface="+mj-ea"/>
                <a:cs typeface="+mj-cs"/>
              </a:rPr>
              <a:t>Con CURP</a:t>
            </a:r>
          </a:p>
          <a:p>
            <a:pPr marL="1028700" lvl="1" indent="-571500" eaLnBrk="0" hangingPunct="0">
              <a:buFont typeface="Arial" pitchFamily="34" charset="0"/>
              <a:buChar char="•"/>
              <a:defRPr/>
            </a:pPr>
            <a:endParaRPr lang="es-MX" b="1" kern="0" dirty="0">
              <a:solidFill>
                <a:srgbClr val="00478E"/>
              </a:solidFill>
              <a:latin typeface="Century Gothic" pitchFamily="34" charset="0"/>
              <a:ea typeface="+mj-ea"/>
              <a:cs typeface="+mj-cs"/>
            </a:endParaRPr>
          </a:p>
          <a:p>
            <a:pPr marL="571500" indent="-571500" eaLnBrk="0" hangingPunct="0">
              <a:buFont typeface="Arial" pitchFamily="34" charset="0"/>
              <a:buChar char="•"/>
              <a:defRPr/>
            </a:pPr>
            <a:r>
              <a:rPr lang="es-MX" sz="2000" b="1" kern="0" dirty="0">
                <a:solidFill>
                  <a:srgbClr val="00478E"/>
                </a:solidFill>
                <a:latin typeface="Century Gothic" pitchFamily="34" charset="0"/>
                <a:ea typeface="+mj-ea"/>
                <a:cs typeface="+mj-cs"/>
              </a:rPr>
              <a:t>Realizar pruebas de captura de factura y digitalización de documentos.</a:t>
            </a:r>
          </a:p>
          <a:p>
            <a:pPr marL="571500" indent="-571500" eaLnBrk="0" hangingPunct="0">
              <a:buFont typeface="Arial" pitchFamily="34" charset="0"/>
              <a:buChar char="•"/>
              <a:defRPr/>
            </a:pPr>
            <a:endParaRPr lang="es-MX" sz="2000" b="1" kern="0" dirty="0">
              <a:solidFill>
                <a:srgbClr val="00478E"/>
              </a:solidFill>
              <a:latin typeface="Century Gothic" pitchFamily="34" charset="0"/>
              <a:ea typeface="+mj-ea"/>
              <a:cs typeface="+mj-cs"/>
            </a:endParaRPr>
          </a:p>
          <a:p>
            <a:pPr marL="457200" indent="-457200" eaLnBrk="0" hangingPunct="0">
              <a:buFont typeface="Arial" pitchFamily="34" charset="0"/>
              <a:buChar char="•"/>
              <a:defRPr/>
            </a:pPr>
            <a:r>
              <a:rPr lang="es-MX" sz="2000" b="1" kern="0" dirty="0">
                <a:solidFill>
                  <a:srgbClr val="00478E"/>
                </a:solidFill>
                <a:latin typeface="Century Gothic" pitchFamily="34" charset="0"/>
                <a:ea typeface="+mj-ea"/>
                <a:cs typeface="+mj-cs"/>
              </a:rPr>
              <a:t>Firmar electrónicamente los documentos.</a:t>
            </a:r>
          </a:p>
          <a:p>
            <a:pPr marL="914400" lvl="1" indent="-457200" eaLnBrk="0" hangingPunct="0">
              <a:buFont typeface="Arial" pitchFamily="34" charset="0"/>
              <a:buChar char="•"/>
              <a:defRPr/>
            </a:pPr>
            <a:r>
              <a:rPr lang="es-MX" kern="0" dirty="0">
                <a:solidFill>
                  <a:srgbClr val="00478E"/>
                </a:solidFill>
                <a:latin typeface="Century Gothic" pitchFamily="34" charset="0"/>
                <a:ea typeface="+mj-ea"/>
                <a:cs typeface="+mj-cs"/>
              </a:rPr>
              <a:t>Recibir el acuse del COVE con una referencia de e-</a:t>
            </a:r>
            <a:r>
              <a:rPr lang="es-MX" kern="0" dirty="0" err="1">
                <a:solidFill>
                  <a:srgbClr val="00478E"/>
                </a:solidFill>
                <a:latin typeface="Century Gothic" pitchFamily="34" charset="0"/>
                <a:ea typeface="+mj-ea"/>
                <a:cs typeface="+mj-cs"/>
              </a:rPr>
              <a:t>document</a:t>
            </a:r>
            <a:r>
              <a:rPr lang="es-MX" kern="0" dirty="0">
                <a:solidFill>
                  <a:srgbClr val="00478E"/>
                </a:solidFill>
                <a:latin typeface="Century Gothic" pitchFamily="34" charset="0"/>
                <a:ea typeface="+mj-ea"/>
                <a:cs typeface="+mj-cs"/>
              </a:rPr>
              <a:t>.</a:t>
            </a:r>
          </a:p>
          <a:p>
            <a:pPr marL="914400" lvl="1" indent="-457200" eaLnBrk="0" hangingPunct="0">
              <a:buFont typeface="Arial" pitchFamily="34" charset="0"/>
              <a:buChar char="•"/>
              <a:defRPr/>
            </a:pPr>
            <a:r>
              <a:rPr lang="es-MX" kern="0" dirty="0">
                <a:solidFill>
                  <a:srgbClr val="00478E"/>
                </a:solidFill>
                <a:latin typeface="Century Gothic" pitchFamily="34" charset="0"/>
                <a:ea typeface="+mj-ea"/>
                <a:cs typeface="+mj-cs"/>
              </a:rPr>
              <a:t>Se generara un COVE por cada documento firmado.</a:t>
            </a:r>
          </a:p>
          <a:p>
            <a:pPr marL="914400" lvl="1" indent="-457200" eaLnBrk="0" hangingPunct="0">
              <a:buFont typeface="Arial" pitchFamily="34" charset="0"/>
              <a:buChar char="•"/>
              <a:defRPr/>
            </a:pPr>
            <a:endParaRPr lang="es-MX" b="1" kern="0" dirty="0">
              <a:solidFill>
                <a:srgbClr val="00478E"/>
              </a:solidFill>
              <a:latin typeface="Century Gothic" pitchFamily="34" charset="0"/>
              <a:ea typeface="+mj-ea"/>
              <a:cs typeface="+mj-cs"/>
            </a:endParaRPr>
          </a:p>
          <a:p>
            <a:pPr marL="457200" indent="-457200" eaLnBrk="0" hangingPunct="0">
              <a:buFont typeface="Arial" pitchFamily="34" charset="0"/>
              <a:buChar char="•"/>
              <a:defRPr/>
            </a:pPr>
            <a:r>
              <a:rPr lang="es-MX" sz="2000" b="1" kern="0" dirty="0">
                <a:solidFill>
                  <a:srgbClr val="00478E"/>
                </a:solidFill>
                <a:latin typeface="Century Gothic" pitchFamily="34" charset="0"/>
                <a:ea typeface="+mj-ea"/>
                <a:cs typeface="+mj-cs"/>
              </a:rPr>
              <a:t>Realizar pruebas de interacción con el Agente Aduanal.</a:t>
            </a:r>
          </a:p>
          <a:p>
            <a:pPr marL="457200" indent="-457200" eaLnBrk="0" hangingPunct="0">
              <a:buFont typeface="Arial" pitchFamily="34" charset="0"/>
              <a:buChar char="•"/>
              <a:defRPr/>
            </a:pPr>
            <a:endParaRPr lang="es-MX" sz="2000" b="1" kern="0" dirty="0">
              <a:solidFill>
                <a:srgbClr val="00478E"/>
              </a:solidFill>
              <a:latin typeface="Century Gothic" pitchFamily="34" charset="0"/>
              <a:ea typeface="+mj-ea"/>
              <a:cs typeface="+mj-cs"/>
            </a:endParaRPr>
          </a:p>
          <a:p>
            <a:pPr marL="457200" indent="-457200" eaLnBrk="0" hangingPunct="0">
              <a:buFont typeface="Arial" pitchFamily="34" charset="0"/>
              <a:buChar char="•"/>
              <a:defRPr/>
            </a:pPr>
            <a:endParaRPr lang="es-MX" sz="2000" b="1" kern="0" dirty="0">
              <a:solidFill>
                <a:srgbClr val="00478E"/>
              </a:solidFill>
              <a:latin typeface="Century Gothic" pitchFamily="34" charset="0"/>
              <a:ea typeface="+mj-ea"/>
              <a:cs typeface="+mj-cs"/>
            </a:endParaRPr>
          </a:p>
          <a:p>
            <a:pPr marL="457200" indent="-457200" eaLnBrk="0" hangingPunct="0">
              <a:buFont typeface="Arial" pitchFamily="34" charset="0"/>
              <a:buChar char="•"/>
              <a:defRPr/>
            </a:pPr>
            <a:endParaRPr lang="es-MX" sz="2000" b="1" kern="0" dirty="0">
              <a:solidFill>
                <a:srgbClr val="00478E"/>
              </a:solidFill>
              <a:latin typeface="Century Gothic" pitchFamily="34" charset="0"/>
              <a:ea typeface="+mj-ea"/>
              <a:cs typeface="+mj-cs"/>
            </a:endParaRPr>
          </a:p>
          <a:p>
            <a:pPr marL="457200" indent="-457200" eaLnBrk="0" hangingPunct="0">
              <a:buFont typeface="Arial" pitchFamily="34" charset="0"/>
              <a:buChar char="•"/>
              <a:defRPr/>
            </a:pPr>
            <a:endParaRPr lang="es-MX" sz="2000" b="1" kern="0" dirty="0">
              <a:solidFill>
                <a:srgbClr val="00478E"/>
              </a:solidFill>
              <a:latin typeface="Century Gothic" pitchFamily="34" charset="0"/>
              <a:ea typeface="+mj-ea"/>
              <a:cs typeface="+mj-cs"/>
            </a:endParaRPr>
          </a:p>
          <a:p>
            <a:pPr marL="571500" indent="-571500" eaLnBrk="0" hangingPunct="0">
              <a:buFont typeface="Arial" pitchFamily="34" charset="0"/>
              <a:buChar char="•"/>
              <a:defRPr/>
            </a:pPr>
            <a:endParaRPr lang="es-MX" sz="2000" b="1" kern="0" dirty="0">
              <a:solidFill>
                <a:srgbClr val="00478E"/>
              </a:solidFill>
              <a:latin typeface="Century Gothic" pitchFamily="34" charset="0"/>
              <a:ea typeface="+mj-ea"/>
              <a:cs typeface="+mj-cs"/>
            </a:endParaRPr>
          </a:p>
        </p:txBody>
      </p:sp>
      <p:pic>
        <p:nvPicPr>
          <p:cNvPr id="41996" name="Picture 2"/>
          <p:cNvPicPr>
            <a:picLocks noChangeAspect="1" noChangeArrowheads="1"/>
          </p:cNvPicPr>
          <p:nvPr/>
        </p:nvPicPr>
        <p:blipFill>
          <a:blip r:embed="rId3" cstate="print"/>
          <a:srcRect/>
          <a:stretch>
            <a:fillRect/>
          </a:stretch>
        </p:blipFill>
        <p:spPr bwMode="auto">
          <a:xfrm>
            <a:off x="1571625" y="6215063"/>
            <a:ext cx="631825" cy="557212"/>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childTnLst>
                                </p:cTn>
                              </p:par>
                            </p:childTnLst>
                          </p:cTn>
                        </p:par>
                        <p:par>
                          <p:cTn id="8" fill="hold" nodeType="afterGroup">
                            <p:stCondLst>
                              <p:cond delay="1000"/>
                            </p:stCondLst>
                            <p:childTnLst>
                              <p:par>
                                <p:cTn id="9" presetID="47" presetClass="entr" presetSubtype="0" fill="hold" nodeType="afterEffect">
                                  <p:stCondLst>
                                    <p:cond delay="0"/>
                                  </p:stCondLst>
                                  <p:childTnLst>
                                    <p:set>
                                      <p:cBhvr>
                                        <p:cTn id="10" dur="1" fill="hold">
                                          <p:stCondLst>
                                            <p:cond delay="0"/>
                                          </p:stCondLst>
                                        </p:cTn>
                                        <p:tgtEl>
                                          <p:spTgt spid="22">
                                            <p:txEl>
                                              <p:pRg st="0" end="0"/>
                                            </p:txEl>
                                          </p:spTgt>
                                        </p:tgtEl>
                                        <p:attrNameLst>
                                          <p:attrName>style.visibility</p:attrName>
                                        </p:attrNameLst>
                                      </p:cBhvr>
                                      <p:to>
                                        <p:strVal val="visible"/>
                                      </p:to>
                                    </p:set>
                                    <p:animEffect transition="in" filter="fade">
                                      <p:cBhvr>
                                        <p:cTn id="11" dur="500"/>
                                        <p:tgtEl>
                                          <p:spTgt spid="22">
                                            <p:txEl>
                                              <p:pRg st="0" end="0"/>
                                            </p:txEl>
                                          </p:spTgt>
                                        </p:tgtEl>
                                      </p:cBhvr>
                                    </p:animEffect>
                                    <p:anim calcmode="lin" valueType="num">
                                      <p:cBhvr>
                                        <p:cTn id="12"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14" fill="hold" nodeType="afterGroup">
                            <p:stCondLst>
                              <p:cond delay="1500"/>
                            </p:stCondLst>
                            <p:childTnLst>
                              <p:par>
                                <p:cTn id="15" presetID="47" presetClass="entr" presetSubtype="0" fill="hold" nodeType="afterEffect">
                                  <p:stCondLst>
                                    <p:cond delay="0"/>
                                  </p:stCondLst>
                                  <p:childTnLst>
                                    <p:set>
                                      <p:cBhvr>
                                        <p:cTn id="16" dur="1" fill="hold">
                                          <p:stCondLst>
                                            <p:cond delay="0"/>
                                          </p:stCondLst>
                                        </p:cTn>
                                        <p:tgtEl>
                                          <p:spTgt spid="22">
                                            <p:txEl>
                                              <p:pRg st="3" end="3"/>
                                            </p:txEl>
                                          </p:spTgt>
                                        </p:tgtEl>
                                        <p:attrNameLst>
                                          <p:attrName>style.visibility</p:attrName>
                                        </p:attrNameLst>
                                      </p:cBhvr>
                                      <p:to>
                                        <p:strVal val="visible"/>
                                      </p:to>
                                    </p:set>
                                    <p:animEffect transition="in" filter="fade">
                                      <p:cBhvr>
                                        <p:cTn id="17" dur="500"/>
                                        <p:tgtEl>
                                          <p:spTgt spid="22">
                                            <p:txEl>
                                              <p:pRg st="3" end="3"/>
                                            </p:txEl>
                                          </p:spTgt>
                                        </p:tgtEl>
                                      </p:cBhvr>
                                    </p:animEffect>
                                    <p:anim calcmode="lin" valueType="num">
                                      <p:cBhvr>
                                        <p:cTn id="18"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9"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20" fill="hold" nodeType="afterGroup">
                            <p:stCondLst>
                              <p:cond delay="2000"/>
                            </p:stCondLst>
                            <p:childTnLst>
                              <p:par>
                                <p:cTn id="21" presetID="47" presetClass="entr" presetSubtype="0" fill="hold" nodeType="afterEffect">
                                  <p:stCondLst>
                                    <p:cond delay="0"/>
                                  </p:stCondLst>
                                  <p:childTnLst>
                                    <p:set>
                                      <p:cBhvr>
                                        <p:cTn id="22" dur="1" fill="hold">
                                          <p:stCondLst>
                                            <p:cond delay="0"/>
                                          </p:stCondLst>
                                        </p:cTn>
                                        <p:tgtEl>
                                          <p:spTgt spid="22">
                                            <p:txEl>
                                              <p:pRg st="4" end="4"/>
                                            </p:txEl>
                                          </p:spTgt>
                                        </p:tgtEl>
                                        <p:attrNameLst>
                                          <p:attrName>style.visibility</p:attrName>
                                        </p:attrNameLst>
                                      </p:cBhvr>
                                      <p:to>
                                        <p:strVal val="visible"/>
                                      </p:to>
                                    </p:set>
                                    <p:animEffect transition="in" filter="fade">
                                      <p:cBhvr>
                                        <p:cTn id="23" dur="500"/>
                                        <p:tgtEl>
                                          <p:spTgt spid="22">
                                            <p:txEl>
                                              <p:pRg st="4" end="4"/>
                                            </p:txEl>
                                          </p:spTgt>
                                        </p:tgtEl>
                                      </p:cBhvr>
                                    </p:animEffect>
                                    <p:anim calcmode="lin" valueType="num">
                                      <p:cBhvr>
                                        <p:cTn id="24" dur="500" fill="hold"/>
                                        <p:tgtEl>
                                          <p:spTgt spid="22">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22">
                                            <p:txEl>
                                              <p:pRg st="4" end="4"/>
                                            </p:txEl>
                                          </p:spTgt>
                                        </p:tgtEl>
                                        <p:attrNameLst>
                                          <p:attrName>ppt_y</p:attrName>
                                        </p:attrNameLst>
                                      </p:cBhvr>
                                      <p:tavLst>
                                        <p:tav tm="0">
                                          <p:val>
                                            <p:strVal val="#ppt_y-.1"/>
                                          </p:val>
                                        </p:tav>
                                        <p:tav tm="100000">
                                          <p:val>
                                            <p:strVal val="#ppt_y"/>
                                          </p:val>
                                        </p:tav>
                                      </p:tavLst>
                                    </p:anim>
                                  </p:childTnLst>
                                </p:cTn>
                              </p:par>
                            </p:childTnLst>
                          </p:cTn>
                        </p:par>
                        <p:par>
                          <p:cTn id="26" fill="hold" nodeType="afterGroup">
                            <p:stCondLst>
                              <p:cond delay="2500"/>
                            </p:stCondLst>
                            <p:childTnLst>
                              <p:par>
                                <p:cTn id="27" presetID="47" presetClass="entr" presetSubtype="0" fill="hold" nodeType="afterEffect">
                                  <p:stCondLst>
                                    <p:cond delay="0"/>
                                  </p:stCondLst>
                                  <p:childTnLst>
                                    <p:set>
                                      <p:cBhvr>
                                        <p:cTn id="28" dur="1" fill="hold">
                                          <p:stCondLst>
                                            <p:cond delay="0"/>
                                          </p:stCondLst>
                                        </p:cTn>
                                        <p:tgtEl>
                                          <p:spTgt spid="22">
                                            <p:txEl>
                                              <p:pRg st="6" end="6"/>
                                            </p:txEl>
                                          </p:spTgt>
                                        </p:tgtEl>
                                        <p:attrNameLst>
                                          <p:attrName>style.visibility</p:attrName>
                                        </p:attrNameLst>
                                      </p:cBhvr>
                                      <p:to>
                                        <p:strVal val="visible"/>
                                      </p:to>
                                    </p:set>
                                    <p:animEffect transition="in" filter="fade">
                                      <p:cBhvr>
                                        <p:cTn id="29" dur="500"/>
                                        <p:tgtEl>
                                          <p:spTgt spid="22">
                                            <p:txEl>
                                              <p:pRg st="6" end="6"/>
                                            </p:txEl>
                                          </p:spTgt>
                                        </p:tgtEl>
                                      </p:cBhvr>
                                    </p:animEffect>
                                    <p:anim calcmode="lin" valueType="num">
                                      <p:cBhvr>
                                        <p:cTn id="30"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32" fill="hold" nodeType="afterGroup">
                            <p:stCondLst>
                              <p:cond delay="3000"/>
                            </p:stCondLst>
                            <p:childTnLst>
                              <p:par>
                                <p:cTn id="33" presetID="47" presetClass="entr" presetSubtype="0" fill="hold" nodeType="afterEffect">
                                  <p:stCondLst>
                                    <p:cond delay="0"/>
                                  </p:stCondLst>
                                  <p:childTnLst>
                                    <p:set>
                                      <p:cBhvr>
                                        <p:cTn id="34" dur="1" fill="hold">
                                          <p:stCondLst>
                                            <p:cond delay="0"/>
                                          </p:stCondLst>
                                        </p:cTn>
                                        <p:tgtEl>
                                          <p:spTgt spid="22">
                                            <p:txEl>
                                              <p:pRg st="8" end="8"/>
                                            </p:txEl>
                                          </p:spTgt>
                                        </p:tgtEl>
                                        <p:attrNameLst>
                                          <p:attrName>style.visibility</p:attrName>
                                        </p:attrNameLst>
                                      </p:cBhvr>
                                      <p:to>
                                        <p:strVal val="visible"/>
                                      </p:to>
                                    </p:set>
                                    <p:animEffect transition="in" filter="fade">
                                      <p:cBhvr>
                                        <p:cTn id="35" dur="500"/>
                                        <p:tgtEl>
                                          <p:spTgt spid="22">
                                            <p:txEl>
                                              <p:pRg st="8" end="8"/>
                                            </p:txEl>
                                          </p:spTgt>
                                        </p:tgtEl>
                                      </p:cBhvr>
                                    </p:animEffect>
                                    <p:anim calcmode="lin" valueType="num">
                                      <p:cBhvr>
                                        <p:cTn id="36"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38" fill="hold" nodeType="afterGroup">
                            <p:stCondLst>
                              <p:cond delay="3500"/>
                            </p:stCondLst>
                            <p:childTnLst>
                              <p:par>
                                <p:cTn id="39" presetID="47" presetClass="entr" presetSubtype="0" fill="hold" nodeType="afterEffect">
                                  <p:stCondLst>
                                    <p:cond delay="0"/>
                                  </p:stCondLst>
                                  <p:childTnLst>
                                    <p:set>
                                      <p:cBhvr>
                                        <p:cTn id="40" dur="1" fill="hold">
                                          <p:stCondLst>
                                            <p:cond delay="0"/>
                                          </p:stCondLst>
                                        </p:cTn>
                                        <p:tgtEl>
                                          <p:spTgt spid="22">
                                            <p:txEl>
                                              <p:pRg st="9" end="9"/>
                                            </p:txEl>
                                          </p:spTgt>
                                        </p:tgtEl>
                                        <p:attrNameLst>
                                          <p:attrName>style.visibility</p:attrName>
                                        </p:attrNameLst>
                                      </p:cBhvr>
                                      <p:to>
                                        <p:strVal val="visible"/>
                                      </p:to>
                                    </p:set>
                                    <p:animEffect transition="in" filter="fade">
                                      <p:cBhvr>
                                        <p:cTn id="41" dur="500"/>
                                        <p:tgtEl>
                                          <p:spTgt spid="22">
                                            <p:txEl>
                                              <p:pRg st="9" end="9"/>
                                            </p:txEl>
                                          </p:spTgt>
                                        </p:tgtEl>
                                      </p:cBhvr>
                                    </p:animEffect>
                                    <p:anim calcmode="lin" valueType="num">
                                      <p:cBhvr>
                                        <p:cTn id="42" dur="500" fill="hold"/>
                                        <p:tgtEl>
                                          <p:spTgt spid="22">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22">
                                            <p:txEl>
                                              <p:pRg st="9" end="9"/>
                                            </p:txEl>
                                          </p:spTgt>
                                        </p:tgtEl>
                                        <p:attrNameLst>
                                          <p:attrName>ppt_y</p:attrName>
                                        </p:attrNameLst>
                                      </p:cBhvr>
                                      <p:tavLst>
                                        <p:tav tm="0">
                                          <p:val>
                                            <p:strVal val="#ppt_y-.1"/>
                                          </p:val>
                                        </p:tav>
                                        <p:tav tm="100000">
                                          <p:val>
                                            <p:strVal val="#ppt_y"/>
                                          </p:val>
                                        </p:tav>
                                      </p:tavLst>
                                    </p:anim>
                                  </p:childTnLst>
                                </p:cTn>
                              </p:par>
                            </p:childTnLst>
                          </p:cTn>
                        </p:par>
                        <p:par>
                          <p:cTn id="44" fill="hold" nodeType="afterGroup">
                            <p:stCondLst>
                              <p:cond delay="4000"/>
                            </p:stCondLst>
                            <p:childTnLst>
                              <p:par>
                                <p:cTn id="45" presetID="47" presetClass="entr" presetSubtype="0" fill="hold" nodeType="afterEffect">
                                  <p:stCondLst>
                                    <p:cond delay="0"/>
                                  </p:stCondLst>
                                  <p:childTnLst>
                                    <p:set>
                                      <p:cBhvr>
                                        <p:cTn id="46" dur="1" fill="hold">
                                          <p:stCondLst>
                                            <p:cond delay="0"/>
                                          </p:stCondLst>
                                        </p:cTn>
                                        <p:tgtEl>
                                          <p:spTgt spid="22">
                                            <p:txEl>
                                              <p:pRg st="10" end="10"/>
                                            </p:txEl>
                                          </p:spTgt>
                                        </p:tgtEl>
                                        <p:attrNameLst>
                                          <p:attrName>style.visibility</p:attrName>
                                        </p:attrNameLst>
                                      </p:cBhvr>
                                      <p:to>
                                        <p:strVal val="visible"/>
                                      </p:to>
                                    </p:set>
                                    <p:animEffect transition="in" filter="fade">
                                      <p:cBhvr>
                                        <p:cTn id="47" dur="500"/>
                                        <p:tgtEl>
                                          <p:spTgt spid="22">
                                            <p:txEl>
                                              <p:pRg st="10" end="10"/>
                                            </p:txEl>
                                          </p:spTgt>
                                        </p:tgtEl>
                                      </p:cBhvr>
                                    </p:animEffect>
                                    <p:anim calcmode="lin" valueType="num">
                                      <p:cBhvr>
                                        <p:cTn id="48"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49"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50" fill="hold" nodeType="afterGroup">
                            <p:stCondLst>
                              <p:cond delay="4500"/>
                            </p:stCondLst>
                            <p:childTnLst>
                              <p:par>
                                <p:cTn id="51" presetID="47" presetClass="entr" presetSubtype="0" fill="hold" nodeType="afterEffect">
                                  <p:stCondLst>
                                    <p:cond delay="0"/>
                                  </p:stCondLst>
                                  <p:childTnLst>
                                    <p:set>
                                      <p:cBhvr>
                                        <p:cTn id="52" dur="1" fill="hold">
                                          <p:stCondLst>
                                            <p:cond delay="0"/>
                                          </p:stCondLst>
                                        </p:cTn>
                                        <p:tgtEl>
                                          <p:spTgt spid="22">
                                            <p:txEl>
                                              <p:pRg st="12" end="12"/>
                                            </p:txEl>
                                          </p:spTgt>
                                        </p:tgtEl>
                                        <p:attrNameLst>
                                          <p:attrName>style.visibility</p:attrName>
                                        </p:attrNameLst>
                                      </p:cBhvr>
                                      <p:to>
                                        <p:strVal val="visible"/>
                                      </p:to>
                                    </p:set>
                                    <p:animEffect transition="in" filter="fade">
                                      <p:cBhvr>
                                        <p:cTn id="53" dur="500"/>
                                        <p:tgtEl>
                                          <p:spTgt spid="22">
                                            <p:txEl>
                                              <p:pRg st="12" end="12"/>
                                            </p:txEl>
                                          </p:spTgt>
                                        </p:tgtEl>
                                      </p:cBhvr>
                                    </p:animEffect>
                                    <p:anim calcmode="lin" valueType="num">
                                      <p:cBhvr>
                                        <p:cTn id="54"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55"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11"/>
          <p:cNvSpPr txBox="1">
            <a:spLocks noChangeArrowheads="1"/>
          </p:cNvSpPr>
          <p:nvPr/>
        </p:nvSpPr>
        <p:spPr bwMode="auto">
          <a:xfrm>
            <a:off x="1403350" y="1341438"/>
            <a:ext cx="6192838" cy="366712"/>
          </a:xfrm>
          <a:prstGeom prst="rect">
            <a:avLst/>
          </a:prstGeom>
          <a:noFill/>
          <a:ln w="9525">
            <a:noFill/>
            <a:miter lim="800000"/>
            <a:headEnd/>
            <a:tailEnd/>
          </a:ln>
        </p:spPr>
        <p:txBody>
          <a:bodyPr>
            <a:spAutoFit/>
          </a:bodyPr>
          <a:lstStyle/>
          <a:p>
            <a:pPr eaLnBrk="0" hangingPunct="0">
              <a:spcBef>
                <a:spcPct val="50000"/>
              </a:spcBef>
            </a:pPr>
            <a:endParaRPr lang="en-US"/>
          </a:p>
        </p:txBody>
      </p:sp>
      <p:cxnSp>
        <p:nvCxnSpPr>
          <p:cNvPr id="11" name="10 Conector recto"/>
          <p:cNvCxnSpPr/>
          <p:nvPr/>
        </p:nvCxnSpPr>
        <p:spPr>
          <a:xfrm rot="5400000">
            <a:off x="7786688" y="5572125"/>
            <a:ext cx="2571750"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2" name="11 Conector recto"/>
          <p:cNvCxnSpPr/>
          <p:nvPr/>
        </p:nvCxnSpPr>
        <p:spPr>
          <a:xfrm rot="5400000">
            <a:off x="7786687" y="5643563"/>
            <a:ext cx="24288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3" name="12 Conector recto"/>
          <p:cNvCxnSpPr/>
          <p:nvPr/>
        </p:nvCxnSpPr>
        <p:spPr>
          <a:xfrm rot="5400000">
            <a:off x="7858125" y="5786438"/>
            <a:ext cx="214312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4" name="13 Conector recto"/>
          <p:cNvCxnSpPr/>
          <p:nvPr/>
        </p:nvCxnSpPr>
        <p:spPr>
          <a:xfrm>
            <a:off x="5429250" y="6715125"/>
            <a:ext cx="3714750"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5" name="14 Conector recto"/>
          <p:cNvCxnSpPr/>
          <p:nvPr/>
        </p:nvCxnSpPr>
        <p:spPr>
          <a:xfrm>
            <a:off x="6143625" y="6643688"/>
            <a:ext cx="30003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6" name="15 Conector recto"/>
          <p:cNvCxnSpPr/>
          <p:nvPr/>
        </p:nvCxnSpPr>
        <p:spPr>
          <a:xfrm>
            <a:off x="6715125" y="6572250"/>
            <a:ext cx="24288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sp>
        <p:nvSpPr>
          <p:cNvPr id="43017" name="1 Rectángulo"/>
          <p:cNvSpPr>
            <a:spLocks noChangeArrowheads="1"/>
          </p:cNvSpPr>
          <p:nvPr/>
        </p:nvSpPr>
        <p:spPr bwMode="auto">
          <a:xfrm>
            <a:off x="7108825" y="6019800"/>
            <a:ext cx="1397000" cy="369888"/>
          </a:xfrm>
          <a:prstGeom prst="rect">
            <a:avLst/>
          </a:prstGeom>
          <a:noFill/>
          <a:ln w="9525">
            <a:noFill/>
            <a:miter lim="800000"/>
            <a:headEnd/>
            <a:tailEnd/>
          </a:ln>
        </p:spPr>
        <p:txBody>
          <a:bodyPr wrap="none">
            <a:spAutoFit/>
          </a:bodyPr>
          <a:lstStyle/>
          <a:p>
            <a:pPr eaLnBrk="0" hangingPunct="0"/>
            <a:r>
              <a:rPr lang="es-MX" i="1">
                <a:solidFill>
                  <a:srgbClr val="003D7A"/>
                </a:solidFill>
                <a:latin typeface="Century Gothic" pitchFamily="34" charset="0"/>
              </a:rPr>
              <a:t>Enero 2012</a:t>
            </a:r>
            <a:endParaRPr lang="en-US" i="1">
              <a:solidFill>
                <a:srgbClr val="003D7A"/>
              </a:solidFill>
              <a:latin typeface="Century Gothic" pitchFamily="34" charset="0"/>
            </a:endParaRPr>
          </a:p>
        </p:txBody>
      </p:sp>
      <p:pic>
        <p:nvPicPr>
          <p:cNvPr id="43018" name="Picture 2"/>
          <p:cNvPicPr>
            <a:picLocks noChangeAspect="1" noChangeArrowheads="1"/>
          </p:cNvPicPr>
          <p:nvPr/>
        </p:nvPicPr>
        <p:blipFill>
          <a:blip r:embed="rId3" cstate="print"/>
          <a:srcRect/>
          <a:stretch>
            <a:fillRect/>
          </a:stretch>
        </p:blipFill>
        <p:spPr bwMode="auto">
          <a:xfrm>
            <a:off x="15875" y="6165850"/>
            <a:ext cx="1603375" cy="695325"/>
          </a:xfrm>
          <a:prstGeom prst="rect">
            <a:avLst/>
          </a:prstGeom>
          <a:noFill/>
          <a:ln w="9525">
            <a:noFill/>
            <a:miter lim="800000"/>
            <a:headEnd/>
            <a:tailEnd/>
          </a:ln>
        </p:spPr>
      </p:pic>
      <p:sp>
        <p:nvSpPr>
          <p:cNvPr id="17" name="TextBox 10"/>
          <p:cNvSpPr txBox="1"/>
          <p:nvPr/>
        </p:nvSpPr>
        <p:spPr>
          <a:xfrm>
            <a:off x="-428625" y="2714625"/>
            <a:ext cx="6781800" cy="830263"/>
          </a:xfrm>
          <a:prstGeom prst="rect">
            <a:avLst/>
          </a:prstGeom>
          <a:noFill/>
        </p:spPr>
        <p:txBody>
          <a:bodyPr>
            <a:spAutoFit/>
          </a:bodyPr>
          <a:lstStyle/>
          <a:p>
            <a:pPr algn="ctr" eaLnBrk="0" fontAlgn="auto" hangingPunct="0">
              <a:spcBef>
                <a:spcPts val="0"/>
              </a:spcBef>
              <a:spcAft>
                <a:spcPts val="0"/>
              </a:spcAft>
              <a:defRPr/>
            </a:pPr>
            <a:r>
              <a:rPr lang="es-ES" sz="4800" b="1" dirty="0">
                <a:solidFill>
                  <a:schemeClr val="tx2">
                    <a:lumMod val="75000"/>
                  </a:schemeClr>
                </a:solidFill>
                <a:effectLst>
                  <a:outerShdw blurRad="38100" dist="38100" dir="2700000" algn="tl">
                    <a:srgbClr val="000000">
                      <a:alpha val="43137"/>
                    </a:srgbClr>
                  </a:outerShdw>
                </a:effectLst>
                <a:latin typeface="Century Gothic" pitchFamily="34" charset="0"/>
                <a:cs typeface="+mn-cs"/>
              </a:rPr>
              <a:t>RCGMCE 2011</a:t>
            </a:r>
          </a:p>
        </p:txBody>
      </p:sp>
      <p:pic>
        <p:nvPicPr>
          <p:cNvPr id="43020" name="Picture 1"/>
          <p:cNvPicPr>
            <a:picLocks noChangeAspect="1" noChangeArrowheads="1"/>
          </p:cNvPicPr>
          <p:nvPr/>
        </p:nvPicPr>
        <p:blipFill>
          <a:blip r:embed="rId4" cstate="print"/>
          <a:srcRect l="17647" t="22461" r="72426" b="67773"/>
          <a:stretch>
            <a:fillRect/>
          </a:stretch>
        </p:blipFill>
        <p:spPr bwMode="auto">
          <a:xfrm>
            <a:off x="0" y="0"/>
            <a:ext cx="1285875" cy="714375"/>
          </a:xfrm>
          <a:prstGeom prst="rect">
            <a:avLst/>
          </a:prstGeom>
          <a:noFill/>
          <a:ln w="9525">
            <a:noFill/>
            <a:miter lim="800000"/>
            <a:headEnd/>
            <a:tailEnd/>
          </a:ln>
        </p:spPr>
      </p:pic>
      <p:sp>
        <p:nvSpPr>
          <p:cNvPr id="19" name="Rectangle 2"/>
          <p:cNvSpPr txBox="1">
            <a:spLocks noChangeArrowheads="1"/>
          </p:cNvSpPr>
          <p:nvPr/>
        </p:nvSpPr>
        <p:spPr>
          <a:xfrm>
            <a:off x="-142875" y="0"/>
            <a:ext cx="9144000" cy="704850"/>
          </a:xfrm>
          <a:prstGeom prst="rect">
            <a:avLst/>
          </a:prstGeom>
        </p:spPr>
        <p:txBody>
          <a:bodyPr/>
          <a:lstStyle/>
          <a:p>
            <a:pPr algn="ctr" eaLnBrk="0" hangingPunct="0">
              <a:defRPr/>
            </a:pPr>
            <a:r>
              <a:rPr lang="es-MX" sz="2400" kern="0" dirty="0">
                <a:solidFill>
                  <a:srgbClr val="00478E"/>
                </a:solidFill>
                <a:effectLst>
                  <a:outerShdw blurRad="38100" dist="38100" dir="2700000" algn="tl">
                    <a:srgbClr val="C0C0C0"/>
                  </a:outerShdw>
                </a:effectLst>
                <a:latin typeface="Century Gothic" pitchFamily="34" charset="0"/>
                <a:cs typeface="+mn-cs"/>
              </a:rPr>
              <a:t>Almanza Villarreal Agencia Aduanal, S.C.</a:t>
            </a:r>
          </a:p>
          <a:p>
            <a:pPr algn="ctr" eaLnBrk="0" hangingPunct="0">
              <a:defRPr/>
            </a:pPr>
            <a:endParaRPr lang="es-MX" sz="2400" kern="0" dirty="0">
              <a:solidFill>
                <a:srgbClr val="00478E"/>
              </a:solidFill>
              <a:effectLst>
                <a:outerShdw blurRad="38100" dist="38100" dir="2700000" algn="tl">
                  <a:srgbClr val="C0C0C0"/>
                </a:outerShdw>
              </a:effectLst>
              <a:latin typeface="Century Gothic" pitchFamily="34" charset="0"/>
              <a:ea typeface="+mj-ea"/>
              <a:cs typeface="+mj-cs"/>
            </a:endParaRPr>
          </a:p>
          <a:p>
            <a:pPr algn="ctr" eaLnBrk="0" hangingPunct="0">
              <a:defRPr/>
            </a:pPr>
            <a:endParaRPr lang="es-MX" sz="2400" kern="0" dirty="0">
              <a:solidFill>
                <a:srgbClr val="00478E"/>
              </a:solidFill>
              <a:effectLst>
                <a:outerShdw blurRad="38100" dist="38100" dir="2700000" algn="tl">
                  <a:srgbClr val="C0C0C0"/>
                </a:outerShdw>
              </a:effectLst>
              <a:latin typeface="Century Gothic" pitchFamily="34" charset="0"/>
              <a:ea typeface="+mj-ea"/>
              <a:cs typeface="+mj-cs"/>
            </a:endParaRPr>
          </a:p>
        </p:txBody>
      </p:sp>
      <p:pic>
        <p:nvPicPr>
          <p:cNvPr id="43022" name="Picture 2"/>
          <p:cNvPicPr>
            <a:picLocks noChangeAspect="1" noChangeArrowheads="1"/>
          </p:cNvPicPr>
          <p:nvPr/>
        </p:nvPicPr>
        <p:blipFill>
          <a:blip r:embed="rId5" cstate="print"/>
          <a:srcRect/>
          <a:stretch>
            <a:fillRect/>
          </a:stretch>
        </p:blipFill>
        <p:spPr bwMode="auto">
          <a:xfrm>
            <a:off x="7429500" y="-71438"/>
            <a:ext cx="1714500" cy="809626"/>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11"/>
          <p:cNvSpPr txBox="1">
            <a:spLocks noChangeArrowheads="1"/>
          </p:cNvSpPr>
          <p:nvPr/>
        </p:nvSpPr>
        <p:spPr bwMode="auto">
          <a:xfrm>
            <a:off x="1403350" y="1341438"/>
            <a:ext cx="6192838" cy="366712"/>
          </a:xfrm>
          <a:prstGeom prst="rect">
            <a:avLst/>
          </a:prstGeom>
          <a:noFill/>
          <a:ln w="9525">
            <a:noFill/>
            <a:miter lim="800000"/>
            <a:headEnd/>
            <a:tailEnd/>
          </a:ln>
        </p:spPr>
        <p:txBody>
          <a:bodyPr>
            <a:spAutoFit/>
          </a:bodyPr>
          <a:lstStyle/>
          <a:p>
            <a:pPr eaLnBrk="0" hangingPunct="0">
              <a:spcBef>
                <a:spcPct val="50000"/>
              </a:spcBef>
            </a:pPr>
            <a:endParaRPr lang="en-US"/>
          </a:p>
        </p:txBody>
      </p:sp>
      <p:cxnSp>
        <p:nvCxnSpPr>
          <p:cNvPr id="11" name="10 Conector recto"/>
          <p:cNvCxnSpPr/>
          <p:nvPr/>
        </p:nvCxnSpPr>
        <p:spPr>
          <a:xfrm rot="5400000">
            <a:off x="7786688" y="5572125"/>
            <a:ext cx="2571750"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3" name="12 Conector recto"/>
          <p:cNvCxnSpPr/>
          <p:nvPr/>
        </p:nvCxnSpPr>
        <p:spPr>
          <a:xfrm rot="5400000">
            <a:off x="7786687" y="5643563"/>
            <a:ext cx="24288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4" name="13 Conector recto"/>
          <p:cNvCxnSpPr/>
          <p:nvPr/>
        </p:nvCxnSpPr>
        <p:spPr>
          <a:xfrm rot="5400000">
            <a:off x="7858125" y="5786438"/>
            <a:ext cx="214312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5" name="14 Conector recto"/>
          <p:cNvCxnSpPr/>
          <p:nvPr/>
        </p:nvCxnSpPr>
        <p:spPr>
          <a:xfrm>
            <a:off x="5429250" y="6715125"/>
            <a:ext cx="3714750"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6" name="15 Conector recto"/>
          <p:cNvCxnSpPr/>
          <p:nvPr/>
        </p:nvCxnSpPr>
        <p:spPr>
          <a:xfrm>
            <a:off x="6143625" y="6643688"/>
            <a:ext cx="30003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7" name="16 Conector recto"/>
          <p:cNvCxnSpPr/>
          <p:nvPr/>
        </p:nvCxnSpPr>
        <p:spPr>
          <a:xfrm>
            <a:off x="6715125" y="6572250"/>
            <a:ext cx="24288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sp>
        <p:nvSpPr>
          <p:cNvPr id="18" name="Rectangle 2"/>
          <p:cNvSpPr txBox="1">
            <a:spLocks noChangeArrowheads="1"/>
          </p:cNvSpPr>
          <p:nvPr/>
        </p:nvSpPr>
        <p:spPr>
          <a:xfrm>
            <a:off x="0" y="0"/>
            <a:ext cx="9144000" cy="704850"/>
          </a:xfrm>
          <a:prstGeom prst="rect">
            <a:avLst/>
          </a:prstGeom>
        </p:spPr>
        <p:txBody>
          <a:bodyPr/>
          <a:lstStyle/>
          <a:p>
            <a:pPr algn="ctr" eaLnBrk="0" hangingPunct="0">
              <a:defRPr/>
            </a:pPr>
            <a:r>
              <a:rPr lang="es-MX" sz="2400" kern="0" dirty="0">
                <a:solidFill>
                  <a:srgbClr val="00478E"/>
                </a:solidFill>
                <a:effectLst>
                  <a:outerShdw blurRad="38100" dist="38100" dir="2700000" algn="tl">
                    <a:srgbClr val="C0C0C0"/>
                  </a:outerShdw>
                </a:effectLst>
                <a:latin typeface="Century Gothic" pitchFamily="34" charset="0"/>
                <a:cs typeface="+mn-cs"/>
              </a:rPr>
              <a:t>Almanza Villarreal Agencia Aduanal, S.C.</a:t>
            </a:r>
          </a:p>
          <a:p>
            <a:pPr algn="ctr" eaLnBrk="0" hangingPunct="0">
              <a:defRPr/>
            </a:pPr>
            <a:endParaRPr lang="es-MX" sz="2400" kern="0" dirty="0">
              <a:solidFill>
                <a:srgbClr val="00478E"/>
              </a:solidFill>
              <a:effectLst>
                <a:outerShdw blurRad="38100" dist="38100" dir="2700000" algn="tl">
                  <a:srgbClr val="C0C0C0"/>
                </a:outerShdw>
              </a:effectLst>
              <a:latin typeface="Century Gothic" pitchFamily="34" charset="0"/>
              <a:ea typeface="+mj-ea"/>
              <a:cs typeface="+mj-cs"/>
            </a:endParaRPr>
          </a:p>
          <a:p>
            <a:pPr algn="ctr" eaLnBrk="0" hangingPunct="0">
              <a:defRPr/>
            </a:pPr>
            <a:endParaRPr lang="es-MX" sz="2400" kern="0" dirty="0">
              <a:solidFill>
                <a:srgbClr val="00478E"/>
              </a:solidFill>
              <a:effectLst>
                <a:outerShdw blurRad="38100" dist="38100" dir="2700000" algn="tl">
                  <a:srgbClr val="C0C0C0"/>
                </a:outerShdw>
              </a:effectLst>
              <a:latin typeface="Century Gothic" pitchFamily="34" charset="0"/>
              <a:ea typeface="+mj-ea"/>
              <a:cs typeface="+mj-cs"/>
            </a:endParaRPr>
          </a:p>
        </p:txBody>
      </p:sp>
      <p:sp>
        <p:nvSpPr>
          <p:cNvPr id="28684" name="19 Rectángulo"/>
          <p:cNvSpPr>
            <a:spLocks noChangeArrowheads="1"/>
          </p:cNvSpPr>
          <p:nvPr/>
        </p:nvSpPr>
        <p:spPr bwMode="auto">
          <a:xfrm>
            <a:off x="571500" y="2071688"/>
            <a:ext cx="8286750" cy="923925"/>
          </a:xfrm>
          <a:prstGeom prst="rect">
            <a:avLst/>
          </a:prstGeom>
          <a:noFill/>
          <a:ln w="9525">
            <a:noFill/>
            <a:miter lim="800000"/>
            <a:headEnd/>
            <a:tailEnd/>
          </a:ln>
        </p:spPr>
        <p:txBody>
          <a:bodyPr>
            <a:spAutoFit/>
          </a:bodyPr>
          <a:lstStyle/>
          <a:p>
            <a:pPr algn="just">
              <a:defRPr/>
            </a:pPr>
            <a:r>
              <a:rPr lang="es-MX" b="1" dirty="0">
                <a:solidFill>
                  <a:srgbClr val="003D7A"/>
                </a:solidFill>
                <a:latin typeface="+mn-lt"/>
              </a:rPr>
              <a:t>Las empresas que tuvieran  en su poder maquinaria o equipo y no cuenten con la documentación necesaria para acreditar su legal importación, estancia o tenencia, podrán: </a:t>
            </a:r>
          </a:p>
        </p:txBody>
      </p:sp>
      <p:graphicFrame>
        <p:nvGraphicFramePr>
          <p:cNvPr id="22" name="3 Marcador de contenido"/>
          <p:cNvGraphicFramePr>
            <a:graphicFrameLocks/>
          </p:cNvGraphicFramePr>
          <p:nvPr/>
        </p:nvGraphicFramePr>
        <p:xfrm>
          <a:off x="1142976" y="928670"/>
          <a:ext cx="6357982" cy="785818"/>
        </p:xfrm>
        <a:graphic>
          <a:graphicData uri="http://schemas.openxmlformats.org/drawingml/2006/table">
            <a:tbl>
              <a:tblPr>
                <a:tableStyleId>{D113A9D2-9D6B-4929-AA2D-F23B5EE8CBE7}</a:tableStyleId>
              </a:tblPr>
              <a:tblGrid>
                <a:gridCol w="963090"/>
                <a:gridCol w="5394892"/>
              </a:tblGrid>
              <a:tr h="367711">
                <a:tc>
                  <a:txBody>
                    <a:bodyPr/>
                    <a:lstStyle/>
                    <a:p>
                      <a:pPr algn="ctr" fontAlgn="b"/>
                      <a:r>
                        <a:rPr lang="es-MX" sz="2400" b="1" i="0" u="none" strike="noStrike" noProof="0" dirty="0" smtClean="0">
                          <a:solidFill>
                            <a:schemeClr val="lt1"/>
                          </a:solidFill>
                          <a:latin typeface="Century Gothic" pitchFamily="34" charset="0"/>
                        </a:rPr>
                        <a:t>Regla</a:t>
                      </a:r>
                      <a:endParaRPr lang="es-MX" sz="2400" b="1" i="0" u="none" strike="noStrike" noProof="0" dirty="0">
                        <a:solidFill>
                          <a:srgbClr val="FFFFFF"/>
                        </a:solidFill>
                        <a:latin typeface="Century Gothic" pitchFamily="34" charset="0"/>
                      </a:endParaRPr>
                    </a:p>
                  </a:txBody>
                  <a:tcPr marL="9525" marR="9525" marT="9525" marB="0" anchor="b">
                    <a:lnL w="12700" cap="flat" cmpd="sng" algn="ctr">
                      <a:solidFill>
                        <a:schemeClr val="tx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l" fontAlgn="b"/>
                      <a:endParaRPr lang="es-MX" sz="2400" b="1" i="0" u="none" strike="noStrike" noProof="0" dirty="0">
                        <a:solidFill>
                          <a:srgbClr val="FFFFFF"/>
                        </a:solidFill>
                        <a:latin typeface="Century Gothic" pitchFamily="34" charset="0"/>
                      </a:endParaRPr>
                    </a:p>
                  </a:txBody>
                  <a:tcPr marL="9525" marR="9525" marT="9525" marB="0" anchor="b">
                    <a:lnL w="28575"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r>
              <a:tr h="410533">
                <a:tc>
                  <a:txBody>
                    <a:bodyPr/>
                    <a:lstStyle/>
                    <a:p>
                      <a:pPr algn="ctr" fontAlgn="b"/>
                      <a:r>
                        <a:rPr lang="es-MX" sz="2400" b="1" i="0" u="none" strike="noStrike" noProof="0" dirty="0" smtClean="0">
                          <a:solidFill>
                            <a:schemeClr val="bg1"/>
                          </a:solidFill>
                          <a:latin typeface="Century Gothic" pitchFamily="34" charset="0"/>
                        </a:rPr>
                        <a:t>2.5.4</a:t>
                      </a:r>
                      <a:endParaRPr lang="es-MX" sz="2400" b="1" i="0" u="none" strike="noStrike" noProof="0" dirty="0">
                        <a:solidFill>
                          <a:schemeClr val="bg1"/>
                        </a:solidFill>
                        <a:latin typeface="Century Gothic" pitchFamily="34" charset="0"/>
                      </a:endParaRPr>
                    </a:p>
                  </a:txBody>
                  <a:tcPr marL="9525" marR="9525" marT="9525" marB="0" anchor="b">
                    <a:lnL w="12700" cap="flat" cmpd="sng" algn="ctr">
                      <a:solidFill>
                        <a:schemeClr val="tx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MX" sz="2000" b="1" dirty="0" smtClean="0"/>
                        <a:t>Regularización - De maquinaria o equipo</a:t>
                      </a:r>
                      <a:endParaRPr lang="es-MX" sz="2000" b="1" i="0" u="none" strike="noStrike" noProof="0" dirty="0">
                        <a:solidFill>
                          <a:schemeClr val="bg1"/>
                        </a:solidFill>
                        <a:latin typeface="Century Gothic" pitchFamily="34" charset="0"/>
                      </a:endParaRPr>
                    </a:p>
                  </a:txBody>
                  <a:tcPr marL="9525" marR="9525" marT="9525" marB="0" anchor="b">
                    <a:lnL w="28575"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20" name="19 CuadroTexto"/>
          <p:cNvSpPr txBox="1">
            <a:spLocks noChangeArrowheads="1"/>
          </p:cNvSpPr>
          <p:nvPr/>
        </p:nvSpPr>
        <p:spPr bwMode="auto">
          <a:xfrm>
            <a:off x="571500" y="3143250"/>
            <a:ext cx="8358188" cy="3970338"/>
          </a:xfrm>
          <a:prstGeom prst="rect">
            <a:avLst/>
          </a:prstGeom>
          <a:noFill/>
          <a:ln w="9525">
            <a:noFill/>
            <a:miter lim="800000"/>
            <a:headEnd/>
            <a:tailEnd/>
          </a:ln>
        </p:spPr>
        <p:txBody>
          <a:bodyPr>
            <a:spAutoFit/>
          </a:bodyPr>
          <a:lstStyle/>
          <a:p>
            <a:pPr>
              <a:defRPr/>
            </a:pPr>
            <a:r>
              <a:rPr lang="es-MX" b="1" dirty="0">
                <a:solidFill>
                  <a:srgbClr val="003D7A"/>
                </a:solidFill>
                <a:latin typeface="+mn-lt"/>
              </a:rPr>
              <a:t>II. Regularizar dichas mercancías:</a:t>
            </a:r>
          </a:p>
          <a:p>
            <a:pPr>
              <a:defRPr/>
            </a:pPr>
            <a:r>
              <a:rPr lang="es-MX" b="1" dirty="0">
                <a:solidFill>
                  <a:srgbClr val="003D7A"/>
                </a:solidFill>
                <a:latin typeface="+mn-lt"/>
              </a:rPr>
              <a:t/>
            </a:r>
            <a:br>
              <a:rPr lang="es-MX" b="1" dirty="0">
                <a:solidFill>
                  <a:srgbClr val="003D7A"/>
                </a:solidFill>
                <a:latin typeface="+mn-lt"/>
              </a:rPr>
            </a:br>
            <a:r>
              <a:rPr lang="es-MX" b="1" dirty="0">
                <a:solidFill>
                  <a:srgbClr val="003D7A"/>
                </a:solidFill>
                <a:latin typeface="+mn-lt"/>
              </a:rPr>
              <a:t>A) Tramitar pedimento de importación definitiva (A3).</a:t>
            </a:r>
          </a:p>
          <a:p>
            <a:pPr>
              <a:defRPr/>
            </a:pPr>
            <a:endParaRPr lang="es-MX" b="1" dirty="0">
              <a:solidFill>
                <a:srgbClr val="003D7A"/>
              </a:solidFill>
              <a:latin typeface="+mn-lt"/>
            </a:endParaRPr>
          </a:p>
          <a:p>
            <a:pPr>
              <a:defRPr/>
            </a:pPr>
            <a:r>
              <a:rPr lang="es-MX" b="1" dirty="0">
                <a:solidFill>
                  <a:srgbClr val="003D7A"/>
                </a:solidFill>
                <a:latin typeface="+mn-lt"/>
              </a:rPr>
              <a:t>-Presentar el pedimento al m</a:t>
            </a:r>
            <a:r>
              <a:rPr lang="es-MX" b="1" dirty="0">
                <a:solidFill>
                  <a:srgbClr val="003D7A"/>
                </a:solidFill>
              </a:rPr>
              <a:t>ód</a:t>
            </a:r>
            <a:r>
              <a:rPr lang="es-MX" b="1" dirty="0">
                <a:solidFill>
                  <a:srgbClr val="003D7A"/>
                </a:solidFill>
                <a:latin typeface="+mn-lt"/>
              </a:rPr>
              <a:t>ulo.</a:t>
            </a:r>
          </a:p>
          <a:p>
            <a:pPr>
              <a:defRPr/>
            </a:pPr>
            <a:r>
              <a:rPr lang="es-MX" b="1" dirty="0">
                <a:solidFill>
                  <a:srgbClr val="003D7A"/>
                </a:solidFill>
                <a:latin typeface="+mn-lt"/>
              </a:rPr>
              <a:t>-No presenta mercancía en la aduana.</a:t>
            </a:r>
          </a:p>
          <a:p>
            <a:pPr>
              <a:defRPr/>
            </a:pPr>
            <a:endParaRPr lang="es-MX" b="1" dirty="0">
              <a:solidFill>
                <a:srgbClr val="003D7A"/>
              </a:solidFill>
              <a:latin typeface="+mn-lt"/>
            </a:endParaRPr>
          </a:p>
          <a:p>
            <a:pPr algn="just">
              <a:defRPr/>
            </a:pPr>
            <a:r>
              <a:rPr lang="es-MX" b="1" dirty="0">
                <a:solidFill>
                  <a:srgbClr val="003D7A"/>
                </a:solidFill>
                <a:latin typeface="+mn-lt"/>
              </a:rPr>
              <a:t>B) Deberán anexar al pedimento los comprobantes </a:t>
            </a:r>
          </a:p>
          <a:p>
            <a:pPr algn="just">
              <a:defRPr/>
            </a:pPr>
            <a:r>
              <a:rPr lang="es-MX" b="1" dirty="0">
                <a:solidFill>
                  <a:srgbClr val="003D7A"/>
                </a:solidFill>
                <a:latin typeface="+mn-lt"/>
              </a:rPr>
              <a:t>del cumplimientos de los RRNA.</a:t>
            </a:r>
          </a:p>
          <a:p>
            <a:pPr algn="just">
              <a:defRPr/>
            </a:pPr>
            <a:endParaRPr lang="es-MX" b="1" dirty="0">
              <a:solidFill>
                <a:srgbClr val="003D7A"/>
              </a:solidFill>
              <a:latin typeface="+mn-lt"/>
            </a:endParaRPr>
          </a:p>
          <a:p>
            <a:pPr algn="just">
              <a:defRPr/>
            </a:pPr>
            <a:r>
              <a:rPr lang="es-MX" b="1" dirty="0">
                <a:solidFill>
                  <a:srgbClr val="003D7A"/>
                </a:solidFill>
                <a:latin typeface="+mn-lt"/>
              </a:rPr>
              <a:t>C) Pagar el IGI e IVA.</a:t>
            </a:r>
          </a:p>
          <a:p>
            <a:pPr>
              <a:defRPr/>
            </a:pPr>
            <a:endParaRPr lang="es-MX" b="1" dirty="0">
              <a:solidFill>
                <a:srgbClr val="003D7A"/>
              </a:solidFill>
              <a:latin typeface="+mn-lt"/>
            </a:endParaRPr>
          </a:p>
          <a:p>
            <a:pPr>
              <a:defRPr/>
            </a:pPr>
            <a:endParaRPr lang="es-MX" b="1" dirty="0">
              <a:solidFill>
                <a:srgbClr val="003D7A"/>
              </a:solidFill>
              <a:latin typeface="+mn-lt"/>
            </a:endParaRPr>
          </a:p>
          <a:p>
            <a:pPr>
              <a:defRPr/>
            </a:pPr>
            <a:endParaRPr lang="es-MX" b="1" dirty="0">
              <a:solidFill>
                <a:srgbClr val="003D7A"/>
              </a:solidFill>
              <a:latin typeface="+mn-lt"/>
            </a:endParaRPr>
          </a:p>
        </p:txBody>
      </p:sp>
      <p:pic>
        <p:nvPicPr>
          <p:cNvPr id="44045" name="Picture 13"/>
          <p:cNvPicPr>
            <a:picLocks noChangeAspect="1" noChangeArrowheads="1"/>
          </p:cNvPicPr>
          <p:nvPr/>
        </p:nvPicPr>
        <p:blipFill>
          <a:blip r:embed="rId3" cstate="print">
            <a:extLst/>
          </a:blip>
          <a:srcRect/>
          <a:stretch>
            <a:fillRect/>
          </a:stretch>
        </p:blipFill>
        <p:spPr bwMode="auto">
          <a:xfrm>
            <a:off x="6643702" y="4643446"/>
            <a:ext cx="2095592" cy="15725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28684"/>
                                        </p:tgtEl>
                                        <p:attrNameLst>
                                          <p:attrName>style.visibility</p:attrName>
                                        </p:attrNameLst>
                                      </p:cBhvr>
                                      <p:to>
                                        <p:strVal val="visible"/>
                                      </p:to>
                                    </p:set>
                                    <p:animEffect transition="in" filter="fade">
                                      <p:cBhvr>
                                        <p:cTn id="17" dur="1000"/>
                                        <p:tgtEl>
                                          <p:spTgt spid="28684"/>
                                        </p:tgtEl>
                                      </p:cBhvr>
                                    </p:animEffect>
                                    <p:anim calcmode="lin" valueType="num">
                                      <p:cBhvr>
                                        <p:cTn id="18" dur="1000" fill="hold"/>
                                        <p:tgtEl>
                                          <p:spTgt spid="28684"/>
                                        </p:tgtEl>
                                        <p:attrNameLst>
                                          <p:attrName>ppt_x</p:attrName>
                                        </p:attrNameLst>
                                      </p:cBhvr>
                                      <p:tavLst>
                                        <p:tav tm="0">
                                          <p:val>
                                            <p:strVal val="#ppt_x"/>
                                          </p:val>
                                        </p:tav>
                                        <p:tav tm="100000">
                                          <p:val>
                                            <p:strVal val="#ppt_x"/>
                                          </p:val>
                                        </p:tav>
                                      </p:tavLst>
                                    </p:anim>
                                    <p:anim calcmode="lin" valueType="num">
                                      <p:cBhvr>
                                        <p:cTn id="19" dur="1000" fill="hold"/>
                                        <p:tgtEl>
                                          <p:spTgt spid="28684"/>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44045"/>
                                        </p:tgtEl>
                                        <p:attrNameLst>
                                          <p:attrName>style.visibility</p:attrName>
                                        </p:attrNameLst>
                                      </p:cBhvr>
                                      <p:to>
                                        <p:strVal val="visible"/>
                                      </p:to>
                                    </p:set>
                                    <p:animEffect transition="in" filter="fade">
                                      <p:cBhvr>
                                        <p:cTn id="22" dur="1000"/>
                                        <p:tgtEl>
                                          <p:spTgt spid="44045"/>
                                        </p:tgtEl>
                                      </p:cBhvr>
                                    </p:animEffect>
                                    <p:anim calcmode="lin" valueType="num">
                                      <p:cBhvr>
                                        <p:cTn id="23" dur="1000" fill="hold"/>
                                        <p:tgtEl>
                                          <p:spTgt spid="44045"/>
                                        </p:tgtEl>
                                        <p:attrNameLst>
                                          <p:attrName>ppt_x</p:attrName>
                                        </p:attrNameLst>
                                      </p:cBhvr>
                                      <p:tavLst>
                                        <p:tav tm="0">
                                          <p:val>
                                            <p:strVal val="#ppt_x"/>
                                          </p:val>
                                        </p:tav>
                                        <p:tav tm="100000">
                                          <p:val>
                                            <p:strVal val="#ppt_x"/>
                                          </p:val>
                                        </p:tav>
                                      </p:tavLst>
                                    </p:anim>
                                    <p:anim calcmode="lin" valueType="num">
                                      <p:cBhvr>
                                        <p:cTn id="24" dur="1000" fill="hold"/>
                                        <p:tgtEl>
                                          <p:spTgt spid="440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84" grpId="0"/>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11"/>
          <p:cNvSpPr txBox="1">
            <a:spLocks noChangeArrowheads="1"/>
          </p:cNvSpPr>
          <p:nvPr/>
        </p:nvSpPr>
        <p:spPr bwMode="auto">
          <a:xfrm>
            <a:off x="1403350" y="1341438"/>
            <a:ext cx="6192838" cy="366712"/>
          </a:xfrm>
          <a:prstGeom prst="rect">
            <a:avLst/>
          </a:prstGeom>
          <a:noFill/>
          <a:ln w="9525">
            <a:noFill/>
            <a:miter lim="800000"/>
            <a:headEnd/>
            <a:tailEnd/>
          </a:ln>
        </p:spPr>
        <p:txBody>
          <a:bodyPr>
            <a:spAutoFit/>
          </a:bodyPr>
          <a:lstStyle/>
          <a:p>
            <a:pPr eaLnBrk="0" hangingPunct="0">
              <a:spcBef>
                <a:spcPct val="50000"/>
              </a:spcBef>
            </a:pPr>
            <a:endParaRPr lang="en-US"/>
          </a:p>
        </p:txBody>
      </p:sp>
      <p:cxnSp>
        <p:nvCxnSpPr>
          <p:cNvPr id="11" name="10 Conector recto"/>
          <p:cNvCxnSpPr/>
          <p:nvPr/>
        </p:nvCxnSpPr>
        <p:spPr>
          <a:xfrm rot="5400000">
            <a:off x="7786688" y="5572125"/>
            <a:ext cx="2571750"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3" name="12 Conector recto"/>
          <p:cNvCxnSpPr/>
          <p:nvPr/>
        </p:nvCxnSpPr>
        <p:spPr>
          <a:xfrm rot="5400000">
            <a:off x="7786687" y="5643563"/>
            <a:ext cx="24288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4" name="13 Conector recto"/>
          <p:cNvCxnSpPr/>
          <p:nvPr/>
        </p:nvCxnSpPr>
        <p:spPr>
          <a:xfrm rot="5400000">
            <a:off x="7858125" y="5786438"/>
            <a:ext cx="214312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5" name="14 Conector recto"/>
          <p:cNvCxnSpPr/>
          <p:nvPr/>
        </p:nvCxnSpPr>
        <p:spPr>
          <a:xfrm>
            <a:off x="5429250" y="6715125"/>
            <a:ext cx="3714750"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6" name="15 Conector recto"/>
          <p:cNvCxnSpPr/>
          <p:nvPr/>
        </p:nvCxnSpPr>
        <p:spPr>
          <a:xfrm>
            <a:off x="6143625" y="6643688"/>
            <a:ext cx="30003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7" name="16 Conector recto"/>
          <p:cNvCxnSpPr/>
          <p:nvPr/>
        </p:nvCxnSpPr>
        <p:spPr>
          <a:xfrm>
            <a:off x="6715125" y="6572250"/>
            <a:ext cx="24288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pic>
        <p:nvPicPr>
          <p:cNvPr id="8201" name="Picture 2"/>
          <p:cNvPicPr>
            <a:picLocks noChangeAspect="1" noChangeArrowheads="1"/>
          </p:cNvPicPr>
          <p:nvPr/>
        </p:nvPicPr>
        <p:blipFill>
          <a:blip r:embed="rId2" cstate="print"/>
          <a:srcRect/>
          <a:stretch>
            <a:fillRect/>
          </a:stretch>
        </p:blipFill>
        <p:spPr bwMode="auto">
          <a:xfrm>
            <a:off x="1563688" y="6230938"/>
            <a:ext cx="631825" cy="557212"/>
          </a:xfrm>
          <a:prstGeom prst="rect">
            <a:avLst/>
          </a:prstGeom>
          <a:noFill/>
          <a:ln w="9525">
            <a:noFill/>
            <a:miter lim="800000"/>
            <a:headEnd/>
            <a:tailEnd/>
          </a:ln>
        </p:spPr>
      </p:pic>
      <p:sp>
        <p:nvSpPr>
          <p:cNvPr id="18" name="Rectangle 2"/>
          <p:cNvSpPr txBox="1">
            <a:spLocks noChangeArrowheads="1"/>
          </p:cNvSpPr>
          <p:nvPr/>
        </p:nvSpPr>
        <p:spPr>
          <a:xfrm>
            <a:off x="0" y="0"/>
            <a:ext cx="9144000" cy="704850"/>
          </a:xfrm>
          <a:prstGeom prst="rect">
            <a:avLst/>
          </a:prstGeom>
        </p:spPr>
        <p:txBody>
          <a:bodyPr/>
          <a:lstStyle/>
          <a:p>
            <a:pPr algn="ctr" eaLnBrk="0" hangingPunct="0">
              <a:defRPr/>
            </a:pPr>
            <a:r>
              <a:rPr lang="es-MX" sz="2400" kern="0" dirty="0">
                <a:solidFill>
                  <a:srgbClr val="00478E"/>
                </a:solidFill>
                <a:effectLst>
                  <a:outerShdw blurRad="38100" dist="38100" dir="2700000" algn="tl">
                    <a:srgbClr val="C0C0C0"/>
                  </a:outerShdw>
                </a:effectLst>
                <a:latin typeface="Century Gothic" pitchFamily="34" charset="0"/>
                <a:cs typeface="+mn-cs"/>
              </a:rPr>
              <a:t>Almanza Villarreal Agencia Aduanal, S.C.</a:t>
            </a:r>
          </a:p>
          <a:p>
            <a:pPr algn="ctr" eaLnBrk="0" hangingPunct="0">
              <a:defRPr/>
            </a:pPr>
            <a:endParaRPr lang="es-MX" sz="2400" kern="0" dirty="0">
              <a:solidFill>
                <a:srgbClr val="00478E"/>
              </a:solidFill>
              <a:effectLst>
                <a:outerShdw blurRad="38100" dist="38100" dir="2700000" algn="tl">
                  <a:srgbClr val="C0C0C0"/>
                </a:outerShdw>
              </a:effectLst>
              <a:latin typeface="Century Gothic" pitchFamily="34" charset="0"/>
              <a:ea typeface="+mj-ea"/>
              <a:cs typeface="+mj-cs"/>
            </a:endParaRPr>
          </a:p>
          <a:p>
            <a:pPr algn="ctr" eaLnBrk="0" hangingPunct="0">
              <a:defRPr/>
            </a:pPr>
            <a:endParaRPr lang="es-MX" sz="2400" kern="0" dirty="0">
              <a:solidFill>
                <a:srgbClr val="00478E"/>
              </a:solidFill>
              <a:effectLst>
                <a:outerShdw blurRad="38100" dist="38100" dir="2700000" algn="tl">
                  <a:srgbClr val="C0C0C0"/>
                </a:outerShdw>
              </a:effectLst>
              <a:latin typeface="Century Gothic" pitchFamily="34" charset="0"/>
              <a:ea typeface="+mj-ea"/>
              <a:cs typeface="+mj-cs"/>
            </a:endParaRPr>
          </a:p>
        </p:txBody>
      </p:sp>
      <p:sp>
        <p:nvSpPr>
          <p:cNvPr id="23" name="Rectangle 2"/>
          <p:cNvSpPr txBox="1">
            <a:spLocks noChangeArrowheads="1"/>
          </p:cNvSpPr>
          <p:nvPr/>
        </p:nvSpPr>
        <p:spPr>
          <a:xfrm>
            <a:off x="1108075" y="571500"/>
            <a:ext cx="6892925" cy="696913"/>
          </a:xfrm>
          <a:prstGeom prst="rect">
            <a:avLst/>
          </a:prstGeom>
        </p:spPr>
        <p:txBody>
          <a:bodyPr/>
          <a:lstStyle/>
          <a:p>
            <a:pPr algn="ctr" eaLnBrk="0" hangingPunct="0">
              <a:defRPr/>
            </a:pPr>
            <a:r>
              <a:rPr lang="es-MX" sz="3200" b="1" kern="0" dirty="0">
                <a:solidFill>
                  <a:srgbClr val="00478E"/>
                </a:solidFill>
                <a:latin typeface="Century Gothic" pitchFamily="34" charset="0"/>
                <a:ea typeface="+mj-ea"/>
                <a:cs typeface="+mj-cs"/>
              </a:rPr>
              <a:t>ESQUEMA DEL VUCEM</a:t>
            </a:r>
          </a:p>
        </p:txBody>
      </p:sp>
      <p:sp>
        <p:nvSpPr>
          <p:cNvPr id="4" name="3 Rectángulo redondeado"/>
          <p:cNvSpPr/>
          <p:nvPr/>
        </p:nvSpPr>
        <p:spPr bwMode="auto">
          <a:xfrm>
            <a:off x="3276600" y="1341438"/>
            <a:ext cx="2362200" cy="935037"/>
          </a:xfrm>
          <a:prstGeom prst="round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lstStyle/>
          <a:p>
            <a:pPr algn="ctr" eaLnBrk="0" hangingPunct="0">
              <a:defRPr/>
            </a:pPr>
            <a:r>
              <a:rPr lang="es-MX" sz="2400" dirty="0">
                <a:solidFill>
                  <a:schemeClr val="bg1"/>
                </a:solidFill>
                <a:latin typeface="Arial" charset="0"/>
              </a:rPr>
              <a:t>Ventanilla Digital</a:t>
            </a:r>
          </a:p>
        </p:txBody>
      </p:sp>
      <p:sp>
        <p:nvSpPr>
          <p:cNvPr id="20" name="19 Rectángulo redondeado"/>
          <p:cNvSpPr/>
          <p:nvPr/>
        </p:nvSpPr>
        <p:spPr bwMode="auto">
          <a:xfrm>
            <a:off x="3276600" y="2852738"/>
            <a:ext cx="2362200" cy="936625"/>
          </a:xfrm>
          <a:prstGeom prst="round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lstStyle/>
          <a:p>
            <a:pPr algn="ctr" eaLnBrk="0" hangingPunct="0">
              <a:defRPr/>
            </a:pPr>
            <a:r>
              <a:rPr lang="es-MX" sz="2400" dirty="0">
                <a:solidFill>
                  <a:schemeClr val="bg1"/>
                </a:solidFill>
                <a:latin typeface="Arial" charset="0"/>
              </a:rPr>
              <a:t>Administración de Usuarios</a:t>
            </a:r>
          </a:p>
        </p:txBody>
      </p:sp>
      <p:sp>
        <p:nvSpPr>
          <p:cNvPr id="22" name="21 Rectángulo redondeado"/>
          <p:cNvSpPr/>
          <p:nvPr/>
        </p:nvSpPr>
        <p:spPr bwMode="auto">
          <a:xfrm>
            <a:off x="5160963" y="4868863"/>
            <a:ext cx="2363787" cy="936625"/>
          </a:xfrm>
          <a:prstGeom prst="round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lstStyle/>
          <a:p>
            <a:pPr algn="ctr" eaLnBrk="0" hangingPunct="0">
              <a:defRPr/>
            </a:pPr>
            <a:r>
              <a:rPr lang="es-MX" sz="2000" dirty="0">
                <a:solidFill>
                  <a:schemeClr val="bg1"/>
                </a:solidFill>
                <a:latin typeface="Arial" charset="0"/>
              </a:rPr>
              <a:t>Despacho Aduanero</a:t>
            </a:r>
          </a:p>
        </p:txBody>
      </p:sp>
      <p:sp>
        <p:nvSpPr>
          <p:cNvPr id="25" name="24 Rectángulo redondeado"/>
          <p:cNvSpPr/>
          <p:nvPr/>
        </p:nvSpPr>
        <p:spPr bwMode="auto">
          <a:xfrm>
            <a:off x="1258888" y="4868863"/>
            <a:ext cx="2363787" cy="936625"/>
          </a:xfrm>
          <a:prstGeom prst="round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lstStyle/>
          <a:p>
            <a:pPr algn="ctr" eaLnBrk="0" hangingPunct="0">
              <a:defRPr/>
            </a:pPr>
            <a:r>
              <a:rPr lang="es-MX" sz="2000" dirty="0">
                <a:solidFill>
                  <a:schemeClr val="bg1"/>
                </a:solidFill>
                <a:latin typeface="Arial" charset="0"/>
              </a:rPr>
              <a:t>Gestoría</a:t>
            </a:r>
            <a:r>
              <a:rPr lang="es-MX" dirty="0">
                <a:solidFill>
                  <a:schemeClr val="bg1"/>
                </a:solidFill>
                <a:latin typeface="Arial" charset="0"/>
              </a:rPr>
              <a:t> de Trámites</a:t>
            </a:r>
          </a:p>
        </p:txBody>
      </p:sp>
      <p:cxnSp>
        <p:nvCxnSpPr>
          <p:cNvPr id="8208" name="5 Conector recto de flecha"/>
          <p:cNvCxnSpPr>
            <a:cxnSpLocks noChangeShapeType="1"/>
            <a:stCxn id="4" idx="2"/>
            <a:endCxn id="20" idx="0"/>
          </p:cNvCxnSpPr>
          <p:nvPr/>
        </p:nvCxnSpPr>
        <p:spPr bwMode="auto">
          <a:xfrm>
            <a:off x="4457700" y="2276475"/>
            <a:ext cx="0" cy="576263"/>
          </a:xfrm>
          <a:prstGeom prst="straightConnector1">
            <a:avLst/>
          </a:prstGeom>
          <a:noFill/>
          <a:ln w="12700" algn="ctr">
            <a:solidFill>
              <a:schemeClr val="tx1"/>
            </a:solidFill>
            <a:round/>
            <a:headEnd/>
            <a:tailEnd type="arrow" w="med" len="med"/>
          </a:ln>
        </p:spPr>
      </p:cxnSp>
      <p:cxnSp>
        <p:nvCxnSpPr>
          <p:cNvPr id="8209" name="26 Conector angular"/>
          <p:cNvCxnSpPr>
            <a:cxnSpLocks noChangeShapeType="1"/>
            <a:stCxn id="20" idx="2"/>
            <a:endCxn id="22" idx="0"/>
          </p:cNvCxnSpPr>
          <p:nvPr/>
        </p:nvCxnSpPr>
        <p:spPr bwMode="auto">
          <a:xfrm rot="16200000" flipH="1">
            <a:off x="4860132" y="3386931"/>
            <a:ext cx="1079500" cy="1884363"/>
          </a:xfrm>
          <a:prstGeom prst="bentConnector3">
            <a:avLst>
              <a:gd name="adj1" fmla="val 50000"/>
            </a:avLst>
          </a:prstGeom>
          <a:noFill/>
          <a:ln w="9525" algn="ctr">
            <a:solidFill>
              <a:schemeClr val="tx1"/>
            </a:solidFill>
            <a:round/>
            <a:headEnd/>
            <a:tailEnd type="arrow" w="med" len="med"/>
          </a:ln>
        </p:spPr>
      </p:cxnSp>
      <p:cxnSp>
        <p:nvCxnSpPr>
          <p:cNvPr id="8210" name="29 Conector angular"/>
          <p:cNvCxnSpPr>
            <a:cxnSpLocks noChangeShapeType="1"/>
            <a:stCxn id="20" idx="2"/>
            <a:endCxn id="25" idx="0"/>
          </p:cNvCxnSpPr>
          <p:nvPr/>
        </p:nvCxnSpPr>
        <p:spPr bwMode="auto">
          <a:xfrm rot="5400000">
            <a:off x="2909888" y="3321050"/>
            <a:ext cx="1079500" cy="2016125"/>
          </a:xfrm>
          <a:prstGeom prst="bentConnector3">
            <a:avLst>
              <a:gd name="adj1" fmla="val 50000"/>
            </a:avLst>
          </a:prstGeom>
          <a:noFill/>
          <a:ln w="9525" algn="ctr">
            <a:solidFill>
              <a:schemeClr val="tx1"/>
            </a:solidFill>
            <a:round/>
            <a:headEnd/>
            <a:tailEnd type="arrow" w="med" len="med"/>
          </a:ln>
        </p:spPr>
      </p:cxnSp>
      <p:cxnSp>
        <p:nvCxnSpPr>
          <p:cNvPr id="8211" name="24576 Conector recto de flecha"/>
          <p:cNvCxnSpPr>
            <a:cxnSpLocks noChangeShapeType="1"/>
          </p:cNvCxnSpPr>
          <p:nvPr/>
        </p:nvCxnSpPr>
        <p:spPr bwMode="auto">
          <a:xfrm>
            <a:off x="3851275" y="5337175"/>
            <a:ext cx="1152525" cy="0"/>
          </a:xfrm>
          <a:prstGeom prst="straightConnector1">
            <a:avLst/>
          </a:prstGeom>
          <a:noFill/>
          <a:ln w="19050" algn="ctr">
            <a:solidFill>
              <a:schemeClr val="tx1"/>
            </a:solidFill>
            <a:prstDash val="dashDot"/>
            <a:round/>
            <a:headEnd/>
            <a:tailEnd type="arrow" w="med" len="med"/>
          </a:ln>
        </p:spPr>
      </p:cxn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par>
                          <p:cTn id="14" fill="hold" nodeType="afterGroup">
                            <p:stCondLst>
                              <p:cond delay="1500"/>
                            </p:stCondLst>
                            <p:childTnLst>
                              <p:par>
                                <p:cTn id="15" presetID="10" presetClass="entr" presetSubtype="0" fill="hold" nodeType="afterEffect">
                                  <p:stCondLst>
                                    <p:cond delay="0"/>
                                  </p:stCondLst>
                                  <p:childTnLst>
                                    <p:set>
                                      <p:cBhvr>
                                        <p:cTn id="16" dur="1" fill="hold">
                                          <p:stCondLst>
                                            <p:cond delay="0"/>
                                          </p:stCondLst>
                                        </p:cTn>
                                        <p:tgtEl>
                                          <p:spTgt spid="8208"/>
                                        </p:tgtEl>
                                        <p:attrNameLst>
                                          <p:attrName>style.visibility</p:attrName>
                                        </p:attrNameLst>
                                      </p:cBhvr>
                                      <p:to>
                                        <p:strVal val="visible"/>
                                      </p:to>
                                    </p:set>
                                    <p:animEffect transition="in" filter="fade">
                                      <p:cBhvr>
                                        <p:cTn id="17" dur="500"/>
                                        <p:tgtEl>
                                          <p:spTgt spid="8208"/>
                                        </p:tgtEl>
                                      </p:cBhvr>
                                    </p:animEffect>
                                  </p:childTnLst>
                                </p:cTn>
                              </p:par>
                            </p:childTnLst>
                          </p:cTn>
                        </p:par>
                        <p:par>
                          <p:cTn id="18" fill="hold" nodeType="afterGroup">
                            <p:stCondLst>
                              <p:cond delay="2000"/>
                            </p:stCondLst>
                            <p:childTnLst>
                              <p:par>
                                <p:cTn id="19" presetID="10" presetClass="entr" presetSubtype="0"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500"/>
                                        <p:tgtEl>
                                          <p:spTgt spid="20"/>
                                        </p:tgtEl>
                                      </p:cBhvr>
                                    </p:animEffect>
                                  </p:childTnLst>
                                </p:cTn>
                              </p:par>
                            </p:childTnLst>
                          </p:cTn>
                        </p:par>
                        <p:par>
                          <p:cTn id="22" fill="hold" nodeType="afterGroup">
                            <p:stCondLst>
                              <p:cond delay="2500"/>
                            </p:stCondLst>
                            <p:childTnLst>
                              <p:par>
                                <p:cTn id="23" presetID="10" presetClass="entr" presetSubtype="0" fill="hold" nodeType="afterEffect">
                                  <p:stCondLst>
                                    <p:cond delay="0"/>
                                  </p:stCondLst>
                                  <p:childTnLst>
                                    <p:set>
                                      <p:cBhvr>
                                        <p:cTn id="24" dur="1" fill="hold">
                                          <p:stCondLst>
                                            <p:cond delay="0"/>
                                          </p:stCondLst>
                                        </p:cTn>
                                        <p:tgtEl>
                                          <p:spTgt spid="8210"/>
                                        </p:tgtEl>
                                        <p:attrNameLst>
                                          <p:attrName>style.visibility</p:attrName>
                                        </p:attrNameLst>
                                      </p:cBhvr>
                                      <p:to>
                                        <p:strVal val="visible"/>
                                      </p:to>
                                    </p:set>
                                    <p:animEffect transition="in" filter="fade">
                                      <p:cBhvr>
                                        <p:cTn id="25" dur="500"/>
                                        <p:tgtEl>
                                          <p:spTgt spid="8210"/>
                                        </p:tgtEl>
                                      </p:cBhvr>
                                    </p:animEffect>
                                  </p:childTnLst>
                                </p:cTn>
                              </p:par>
                            </p:childTnLst>
                          </p:cTn>
                        </p:par>
                        <p:par>
                          <p:cTn id="26" fill="hold" nodeType="afterGroup">
                            <p:stCondLst>
                              <p:cond delay="3000"/>
                            </p:stCondLst>
                            <p:childTnLst>
                              <p:par>
                                <p:cTn id="27" presetID="10" presetClass="entr" presetSubtype="0" fill="hold" nodeType="afterEffect">
                                  <p:stCondLst>
                                    <p:cond delay="0"/>
                                  </p:stCondLst>
                                  <p:childTnLst>
                                    <p:set>
                                      <p:cBhvr>
                                        <p:cTn id="28" dur="1" fill="hold">
                                          <p:stCondLst>
                                            <p:cond delay="0"/>
                                          </p:stCondLst>
                                        </p:cTn>
                                        <p:tgtEl>
                                          <p:spTgt spid="8209"/>
                                        </p:tgtEl>
                                        <p:attrNameLst>
                                          <p:attrName>style.visibility</p:attrName>
                                        </p:attrNameLst>
                                      </p:cBhvr>
                                      <p:to>
                                        <p:strVal val="visible"/>
                                      </p:to>
                                    </p:set>
                                    <p:animEffect transition="in" filter="fade">
                                      <p:cBhvr>
                                        <p:cTn id="29" dur="500"/>
                                        <p:tgtEl>
                                          <p:spTgt spid="8209"/>
                                        </p:tgtEl>
                                      </p:cBhvr>
                                    </p:animEffect>
                                  </p:childTnLst>
                                </p:cTn>
                              </p:par>
                            </p:childTnLst>
                          </p:cTn>
                        </p:par>
                        <p:par>
                          <p:cTn id="30" fill="hold" nodeType="afterGroup">
                            <p:stCondLst>
                              <p:cond delay="3500"/>
                            </p:stCondLst>
                            <p:childTnLst>
                              <p:par>
                                <p:cTn id="31" presetID="10" presetClass="entr" presetSubtype="0" fill="hold" grpId="0" nodeType="after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500"/>
                                        <p:tgtEl>
                                          <p:spTgt spid="25"/>
                                        </p:tgtEl>
                                      </p:cBhvr>
                                    </p:animEffect>
                                  </p:childTnLst>
                                </p:cTn>
                              </p:par>
                            </p:childTnLst>
                          </p:cTn>
                        </p:par>
                        <p:par>
                          <p:cTn id="34" fill="hold" nodeType="afterGroup">
                            <p:stCondLst>
                              <p:cond delay="4000"/>
                            </p:stCondLst>
                            <p:childTnLst>
                              <p:par>
                                <p:cTn id="35" presetID="10" presetClass="entr" presetSubtype="0" fill="hold" nodeType="afterEffect">
                                  <p:stCondLst>
                                    <p:cond delay="0"/>
                                  </p:stCondLst>
                                  <p:childTnLst>
                                    <p:set>
                                      <p:cBhvr>
                                        <p:cTn id="36" dur="1" fill="hold">
                                          <p:stCondLst>
                                            <p:cond delay="0"/>
                                          </p:stCondLst>
                                        </p:cTn>
                                        <p:tgtEl>
                                          <p:spTgt spid="8211"/>
                                        </p:tgtEl>
                                        <p:attrNameLst>
                                          <p:attrName>style.visibility</p:attrName>
                                        </p:attrNameLst>
                                      </p:cBhvr>
                                      <p:to>
                                        <p:strVal val="visible"/>
                                      </p:to>
                                    </p:set>
                                    <p:animEffect transition="in" filter="fade">
                                      <p:cBhvr>
                                        <p:cTn id="37" dur="500"/>
                                        <p:tgtEl>
                                          <p:spTgt spid="8211"/>
                                        </p:tgtEl>
                                      </p:cBhvr>
                                    </p:animEffect>
                                  </p:childTnLst>
                                </p:cTn>
                              </p:par>
                            </p:childTnLst>
                          </p:cTn>
                        </p:par>
                        <p:par>
                          <p:cTn id="38" fill="hold" nodeType="afterGroup">
                            <p:stCondLst>
                              <p:cond delay="4500"/>
                            </p:stCondLst>
                            <p:childTnLst>
                              <p:par>
                                <p:cTn id="39" presetID="10" presetClass="entr" presetSubtype="0" fill="hold" grpId="0" nodeType="after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4" grpId="0" animBg="1"/>
      <p:bldP spid="20" grpId="0" animBg="1"/>
      <p:bldP spid="22" grpId="0" animBg="1"/>
      <p:bldP spid="25"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11"/>
          <p:cNvSpPr txBox="1">
            <a:spLocks noChangeArrowheads="1"/>
          </p:cNvSpPr>
          <p:nvPr/>
        </p:nvSpPr>
        <p:spPr bwMode="auto">
          <a:xfrm>
            <a:off x="1403350" y="1341438"/>
            <a:ext cx="6192838" cy="366712"/>
          </a:xfrm>
          <a:prstGeom prst="rect">
            <a:avLst/>
          </a:prstGeom>
          <a:noFill/>
          <a:ln w="9525">
            <a:noFill/>
            <a:miter lim="800000"/>
            <a:headEnd/>
            <a:tailEnd/>
          </a:ln>
        </p:spPr>
        <p:txBody>
          <a:bodyPr>
            <a:spAutoFit/>
          </a:bodyPr>
          <a:lstStyle/>
          <a:p>
            <a:pPr eaLnBrk="0" hangingPunct="0">
              <a:spcBef>
                <a:spcPct val="50000"/>
              </a:spcBef>
            </a:pPr>
            <a:endParaRPr lang="en-US"/>
          </a:p>
        </p:txBody>
      </p:sp>
      <p:sp>
        <p:nvSpPr>
          <p:cNvPr id="12" name="Rectangle 2"/>
          <p:cNvSpPr txBox="1">
            <a:spLocks noChangeArrowheads="1"/>
          </p:cNvSpPr>
          <p:nvPr/>
        </p:nvSpPr>
        <p:spPr>
          <a:xfrm>
            <a:off x="1500188" y="3143250"/>
            <a:ext cx="6321425" cy="704850"/>
          </a:xfrm>
          <a:prstGeom prst="rect">
            <a:avLst/>
          </a:prstGeom>
        </p:spPr>
        <p:txBody>
          <a:bodyPr/>
          <a:lstStyle/>
          <a:p>
            <a:pPr algn="ctr" eaLnBrk="0" hangingPunct="0">
              <a:defRPr/>
            </a:pPr>
            <a:endParaRPr lang="es-ES" sz="3800" kern="0" dirty="0">
              <a:solidFill>
                <a:srgbClr val="00478E"/>
              </a:solidFill>
              <a:effectLst>
                <a:outerShdw blurRad="38100" dist="38100" dir="2700000" algn="tl">
                  <a:srgbClr val="C0C0C0"/>
                </a:outerShdw>
              </a:effectLst>
              <a:latin typeface="Century Gothic" pitchFamily="34" charset="0"/>
              <a:ea typeface="+mj-ea"/>
              <a:cs typeface="+mj-cs"/>
            </a:endParaRPr>
          </a:p>
        </p:txBody>
      </p:sp>
      <p:cxnSp>
        <p:nvCxnSpPr>
          <p:cNvPr id="11" name="10 Conector recto"/>
          <p:cNvCxnSpPr/>
          <p:nvPr/>
        </p:nvCxnSpPr>
        <p:spPr>
          <a:xfrm rot="5400000">
            <a:off x="7786688" y="5572125"/>
            <a:ext cx="2571750"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3" name="12 Conector recto"/>
          <p:cNvCxnSpPr/>
          <p:nvPr/>
        </p:nvCxnSpPr>
        <p:spPr>
          <a:xfrm rot="5400000">
            <a:off x="7786687" y="5643563"/>
            <a:ext cx="24288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4" name="13 Conector recto"/>
          <p:cNvCxnSpPr/>
          <p:nvPr/>
        </p:nvCxnSpPr>
        <p:spPr>
          <a:xfrm rot="5400000">
            <a:off x="7858125" y="5786438"/>
            <a:ext cx="214312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5" name="14 Conector recto"/>
          <p:cNvCxnSpPr/>
          <p:nvPr/>
        </p:nvCxnSpPr>
        <p:spPr>
          <a:xfrm>
            <a:off x="5429250" y="6715125"/>
            <a:ext cx="3714750"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6" name="15 Conector recto"/>
          <p:cNvCxnSpPr/>
          <p:nvPr/>
        </p:nvCxnSpPr>
        <p:spPr>
          <a:xfrm>
            <a:off x="6143625" y="6643688"/>
            <a:ext cx="30003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7" name="16 Conector recto"/>
          <p:cNvCxnSpPr/>
          <p:nvPr/>
        </p:nvCxnSpPr>
        <p:spPr>
          <a:xfrm>
            <a:off x="6715125" y="6572250"/>
            <a:ext cx="24288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sp>
        <p:nvSpPr>
          <p:cNvPr id="2" name="1 Rectángulo"/>
          <p:cNvSpPr/>
          <p:nvPr/>
        </p:nvSpPr>
        <p:spPr>
          <a:xfrm>
            <a:off x="179388" y="1628775"/>
            <a:ext cx="8750300" cy="415925"/>
          </a:xfrm>
          <a:prstGeom prst="rect">
            <a:avLst/>
          </a:prstGeom>
        </p:spPr>
        <p:txBody>
          <a:bodyPr>
            <a:spAutoFit/>
          </a:bodyPr>
          <a:lstStyle/>
          <a:p>
            <a:pPr algn="ctr" eaLnBrk="0" hangingPunct="0">
              <a:defRPr/>
            </a:pPr>
            <a:r>
              <a:rPr lang="es-MX" b="1" dirty="0">
                <a:cs typeface="+mn-cs"/>
              </a:rPr>
              <a:t>		</a:t>
            </a:r>
            <a:endParaRPr lang="es-MX" sz="2100" kern="0" dirty="0">
              <a:solidFill>
                <a:srgbClr val="00478E"/>
              </a:solidFill>
              <a:effectLst>
                <a:outerShdw blurRad="38100" dist="38100" dir="2700000" algn="tl">
                  <a:srgbClr val="C0C0C0"/>
                </a:outerShdw>
              </a:effectLst>
              <a:latin typeface="Century Gothic" pitchFamily="34" charset="0"/>
              <a:ea typeface="+mj-ea"/>
              <a:cs typeface="+mj-cs"/>
            </a:endParaRPr>
          </a:p>
        </p:txBody>
      </p:sp>
      <p:sp>
        <p:nvSpPr>
          <p:cNvPr id="18" name="Rectangle 2"/>
          <p:cNvSpPr txBox="1">
            <a:spLocks noChangeArrowheads="1"/>
          </p:cNvSpPr>
          <p:nvPr/>
        </p:nvSpPr>
        <p:spPr>
          <a:xfrm>
            <a:off x="0" y="0"/>
            <a:ext cx="9144000" cy="704850"/>
          </a:xfrm>
          <a:prstGeom prst="rect">
            <a:avLst/>
          </a:prstGeom>
        </p:spPr>
        <p:txBody>
          <a:bodyPr/>
          <a:lstStyle/>
          <a:p>
            <a:pPr algn="ctr" eaLnBrk="0" hangingPunct="0">
              <a:defRPr/>
            </a:pPr>
            <a:r>
              <a:rPr lang="es-MX" sz="2400" kern="0" dirty="0">
                <a:solidFill>
                  <a:srgbClr val="00478E"/>
                </a:solidFill>
                <a:effectLst>
                  <a:outerShdw blurRad="38100" dist="38100" dir="2700000" algn="tl">
                    <a:srgbClr val="C0C0C0"/>
                  </a:outerShdw>
                </a:effectLst>
                <a:latin typeface="Century Gothic" pitchFamily="34" charset="0"/>
                <a:cs typeface="+mn-cs"/>
              </a:rPr>
              <a:t>Almanza Villarreal Agencia Aduanal, S.C.</a:t>
            </a:r>
          </a:p>
          <a:p>
            <a:pPr algn="ctr" eaLnBrk="0" hangingPunct="0">
              <a:defRPr/>
            </a:pPr>
            <a:endParaRPr lang="es-MX" sz="2400" kern="0" dirty="0">
              <a:solidFill>
                <a:srgbClr val="00478E"/>
              </a:solidFill>
              <a:effectLst>
                <a:outerShdw blurRad="38100" dist="38100" dir="2700000" algn="tl">
                  <a:srgbClr val="C0C0C0"/>
                </a:outerShdw>
              </a:effectLst>
              <a:latin typeface="Century Gothic" pitchFamily="34" charset="0"/>
              <a:ea typeface="+mj-ea"/>
              <a:cs typeface="+mj-cs"/>
            </a:endParaRPr>
          </a:p>
          <a:p>
            <a:pPr algn="ctr" eaLnBrk="0" hangingPunct="0">
              <a:defRPr/>
            </a:pPr>
            <a:endParaRPr lang="es-MX" sz="2400" kern="0" dirty="0">
              <a:solidFill>
                <a:srgbClr val="00478E"/>
              </a:solidFill>
              <a:effectLst>
                <a:outerShdw blurRad="38100" dist="38100" dir="2700000" algn="tl">
                  <a:srgbClr val="C0C0C0"/>
                </a:outerShdw>
              </a:effectLst>
              <a:latin typeface="Century Gothic" pitchFamily="34" charset="0"/>
              <a:ea typeface="+mj-ea"/>
              <a:cs typeface="+mj-cs"/>
            </a:endParaRPr>
          </a:p>
        </p:txBody>
      </p:sp>
      <p:sp>
        <p:nvSpPr>
          <p:cNvPr id="31756" name="18 CuadroTexto"/>
          <p:cNvSpPr txBox="1">
            <a:spLocks noChangeArrowheads="1"/>
          </p:cNvSpPr>
          <p:nvPr/>
        </p:nvSpPr>
        <p:spPr bwMode="auto">
          <a:xfrm>
            <a:off x="428625" y="1530350"/>
            <a:ext cx="8501063" cy="3970338"/>
          </a:xfrm>
          <a:prstGeom prst="rect">
            <a:avLst/>
          </a:prstGeom>
          <a:noFill/>
          <a:ln w="9525">
            <a:noFill/>
            <a:miter lim="800000"/>
            <a:headEnd/>
            <a:tailEnd/>
          </a:ln>
        </p:spPr>
        <p:txBody>
          <a:bodyPr>
            <a:spAutoFit/>
          </a:bodyPr>
          <a:lstStyle/>
          <a:p>
            <a:pPr algn="just">
              <a:defRPr/>
            </a:pPr>
            <a:endParaRPr lang="es-MX" b="1" dirty="0">
              <a:solidFill>
                <a:srgbClr val="003D7A"/>
              </a:solidFill>
              <a:latin typeface="+mn-lt"/>
            </a:endParaRPr>
          </a:p>
          <a:p>
            <a:pPr algn="just">
              <a:defRPr/>
            </a:pPr>
            <a:endParaRPr lang="es-MX" b="1" dirty="0">
              <a:solidFill>
                <a:srgbClr val="003D7A"/>
              </a:solidFill>
              <a:latin typeface="+mn-lt"/>
            </a:endParaRPr>
          </a:p>
          <a:p>
            <a:pPr algn="just">
              <a:defRPr/>
            </a:pPr>
            <a:r>
              <a:rPr lang="es-MX" b="1" dirty="0">
                <a:solidFill>
                  <a:srgbClr val="003D7A"/>
                </a:solidFill>
                <a:latin typeface="+mn-lt"/>
              </a:rPr>
              <a:t>Para la determinación las contribuciones se estará a lo siguiente: </a:t>
            </a:r>
          </a:p>
          <a:p>
            <a:pPr algn="just">
              <a:defRPr/>
            </a:pPr>
            <a:endParaRPr lang="es-MX" b="1" dirty="0">
              <a:solidFill>
                <a:srgbClr val="003D7A"/>
              </a:solidFill>
              <a:latin typeface="+mn-lt"/>
            </a:endParaRPr>
          </a:p>
          <a:p>
            <a:pPr marL="342900" indent="-342900" algn="just">
              <a:defRPr/>
            </a:pPr>
            <a:r>
              <a:rPr lang="es-MX" b="1" dirty="0">
                <a:solidFill>
                  <a:srgbClr val="003D7A"/>
                </a:solidFill>
                <a:latin typeface="+mn-lt"/>
              </a:rPr>
              <a:t>A) Si es posible determinar la fecha de introducción de la mercancía, actualizar contribuciones. </a:t>
            </a:r>
          </a:p>
          <a:p>
            <a:pPr marL="342900" indent="-342900" algn="just">
              <a:defRPr/>
            </a:pPr>
            <a:r>
              <a:rPr lang="es-MX" b="1" dirty="0">
                <a:solidFill>
                  <a:srgbClr val="003D7A"/>
                </a:solidFill>
                <a:latin typeface="+mn-lt"/>
              </a:rPr>
              <a:t> </a:t>
            </a:r>
          </a:p>
          <a:p>
            <a:pPr algn="just">
              <a:defRPr/>
            </a:pPr>
            <a:r>
              <a:rPr lang="es-MX" b="1" dirty="0">
                <a:solidFill>
                  <a:srgbClr val="003D7A"/>
                </a:solidFill>
                <a:latin typeface="+mn-lt"/>
              </a:rPr>
              <a:t>B) En caso de no poder establecer la fecha de la introducción de las mercancías, las contribuciones se determinarán considerando la fecha de pago. </a:t>
            </a:r>
          </a:p>
          <a:p>
            <a:pPr algn="just">
              <a:defRPr/>
            </a:pPr>
            <a:endParaRPr lang="es-MX" b="1" dirty="0">
              <a:solidFill>
                <a:srgbClr val="003D7A"/>
              </a:solidFill>
              <a:latin typeface="+mn-lt"/>
            </a:endParaRPr>
          </a:p>
          <a:p>
            <a:pPr algn="just">
              <a:defRPr/>
            </a:pPr>
            <a:r>
              <a:rPr lang="es-MX" b="1" dirty="0">
                <a:solidFill>
                  <a:srgbClr val="003D7A"/>
                </a:solidFill>
                <a:latin typeface="+mn-lt"/>
              </a:rPr>
              <a:t/>
            </a:r>
            <a:br>
              <a:rPr lang="es-MX" b="1" dirty="0">
                <a:solidFill>
                  <a:srgbClr val="003D7A"/>
                </a:solidFill>
                <a:latin typeface="+mn-lt"/>
              </a:rPr>
            </a:br>
            <a:r>
              <a:rPr lang="es-MX" b="1" dirty="0">
                <a:solidFill>
                  <a:srgbClr val="003D7A"/>
                </a:solidFill>
                <a:latin typeface="+mn-lt"/>
              </a:rPr>
              <a:t/>
            </a:r>
            <a:br>
              <a:rPr lang="es-MX" b="1" dirty="0">
                <a:solidFill>
                  <a:srgbClr val="003D7A"/>
                </a:solidFill>
                <a:latin typeface="+mn-lt"/>
              </a:rPr>
            </a:br>
            <a:endParaRPr lang="es-MX" b="1" dirty="0">
              <a:solidFill>
                <a:srgbClr val="003D7A"/>
              </a:solidFill>
              <a:latin typeface="+mn-lt"/>
            </a:endParaRPr>
          </a:p>
        </p:txBody>
      </p:sp>
      <p:sp>
        <p:nvSpPr>
          <p:cNvPr id="19" name="18 Rectángulo"/>
          <p:cNvSpPr/>
          <p:nvPr/>
        </p:nvSpPr>
        <p:spPr>
          <a:xfrm>
            <a:off x="357188" y="4572000"/>
            <a:ext cx="8429625" cy="1754188"/>
          </a:xfrm>
          <a:prstGeom prst="rect">
            <a:avLst/>
          </a:prstGeom>
        </p:spPr>
        <p:txBody>
          <a:bodyPr>
            <a:spAutoFit/>
          </a:bodyPr>
          <a:lstStyle/>
          <a:p>
            <a:pPr algn="just">
              <a:defRPr/>
            </a:pPr>
            <a:r>
              <a:rPr lang="es-MX" b="1" dirty="0">
                <a:solidFill>
                  <a:srgbClr val="003D7A"/>
                </a:solidFill>
                <a:latin typeface="+mn-lt"/>
              </a:rPr>
              <a:t>Podrán aplicar TLC´s ó PROSEC </a:t>
            </a:r>
          </a:p>
          <a:p>
            <a:pPr algn="just">
              <a:defRPr/>
            </a:pPr>
            <a:endParaRPr lang="es-MX" b="1" dirty="0">
              <a:solidFill>
                <a:srgbClr val="003D7A"/>
              </a:solidFill>
              <a:latin typeface="+mn-lt"/>
            </a:endParaRPr>
          </a:p>
          <a:p>
            <a:pPr algn="just">
              <a:defRPr/>
            </a:pPr>
            <a:r>
              <a:rPr lang="es-MX" b="1" dirty="0">
                <a:solidFill>
                  <a:srgbClr val="003D7A"/>
                </a:solidFill>
                <a:latin typeface="+mn-lt"/>
              </a:rPr>
              <a:t>La regularización es aplicable, aún después de iniciadas las facultades de comprobación, siempre que se informe por escrito a la autoridad que inició el PAMA o el acto de fiscalización, su voluntad de importarlas de manera definitiva. </a:t>
            </a:r>
          </a:p>
        </p:txBody>
      </p:sp>
      <p:graphicFrame>
        <p:nvGraphicFramePr>
          <p:cNvPr id="21" name="3 Marcador de contenido"/>
          <p:cNvGraphicFramePr>
            <a:graphicFrameLocks/>
          </p:cNvGraphicFramePr>
          <p:nvPr/>
        </p:nvGraphicFramePr>
        <p:xfrm>
          <a:off x="1214414" y="928670"/>
          <a:ext cx="6357982" cy="785818"/>
        </p:xfrm>
        <a:graphic>
          <a:graphicData uri="http://schemas.openxmlformats.org/drawingml/2006/table">
            <a:tbl>
              <a:tblPr>
                <a:tableStyleId>{D113A9D2-9D6B-4929-AA2D-F23B5EE8CBE7}</a:tableStyleId>
              </a:tblPr>
              <a:tblGrid>
                <a:gridCol w="963090"/>
                <a:gridCol w="5394892"/>
              </a:tblGrid>
              <a:tr h="367711">
                <a:tc>
                  <a:txBody>
                    <a:bodyPr/>
                    <a:lstStyle/>
                    <a:p>
                      <a:pPr algn="ctr" fontAlgn="b"/>
                      <a:r>
                        <a:rPr lang="es-MX" sz="2400" b="1" i="0" u="none" strike="noStrike" noProof="0" dirty="0" smtClean="0">
                          <a:solidFill>
                            <a:schemeClr val="lt1"/>
                          </a:solidFill>
                          <a:latin typeface="Century Gothic" pitchFamily="34" charset="0"/>
                        </a:rPr>
                        <a:t>Regla</a:t>
                      </a:r>
                      <a:endParaRPr lang="es-MX" sz="2400" b="1" i="0" u="none" strike="noStrike" noProof="0" dirty="0">
                        <a:solidFill>
                          <a:srgbClr val="FFFFFF"/>
                        </a:solidFill>
                        <a:latin typeface="Century Gothic" pitchFamily="34" charset="0"/>
                      </a:endParaRPr>
                    </a:p>
                  </a:txBody>
                  <a:tcPr marL="9525" marR="9525" marT="9525" marB="0" anchor="b">
                    <a:lnL w="12700" cap="flat" cmpd="sng" algn="ctr">
                      <a:solidFill>
                        <a:schemeClr val="tx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l" fontAlgn="b"/>
                      <a:endParaRPr lang="es-MX" sz="2400" b="1" i="0" u="none" strike="noStrike" noProof="0" dirty="0">
                        <a:solidFill>
                          <a:srgbClr val="FFFFFF"/>
                        </a:solidFill>
                        <a:latin typeface="Century Gothic" pitchFamily="34" charset="0"/>
                      </a:endParaRPr>
                    </a:p>
                  </a:txBody>
                  <a:tcPr marL="9525" marR="9525" marT="9525" marB="0" anchor="b">
                    <a:lnL w="28575"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r>
              <a:tr h="410533">
                <a:tc>
                  <a:txBody>
                    <a:bodyPr/>
                    <a:lstStyle/>
                    <a:p>
                      <a:pPr algn="ctr" fontAlgn="b"/>
                      <a:r>
                        <a:rPr lang="es-MX" sz="2400" b="1" i="0" u="none" strike="noStrike" noProof="0" dirty="0" smtClean="0">
                          <a:solidFill>
                            <a:schemeClr val="bg1"/>
                          </a:solidFill>
                          <a:latin typeface="Century Gothic" pitchFamily="34" charset="0"/>
                        </a:rPr>
                        <a:t>2.5.4</a:t>
                      </a:r>
                      <a:endParaRPr lang="es-MX" sz="2400" b="1" i="0" u="none" strike="noStrike" noProof="0" dirty="0">
                        <a:solidFill>
                          <a:schemeClr val="bg1"/>
                        </a:solidFill>
                        <a:latin typeface="Century Gothic" pitchFamily="34" charset="0"/>
                      </a:endParaRPr>
                    </a:p>
                  </a:txBody>
                  <a:tcPr marL="9525" marR="9525" marT="9525" marB="0" anchor="b">
                    <a:lnL w="12700" cap="flat" cmpd="sng" algn="ctr">
                      <a:solidFill>
                        <a:schemeClr val="tx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MX" sz="2000" b="1" dirty="0" smtClean="0"/>
                        <a:t>Regularización - De maquinaria o equipo</a:t>
                      </a:r>
                      <a:endParaRPr lang="es-MX" sz="2000" b="1" i="0" u="none" strike="noStrike" noProof="0" dirty="0">
                        <a:solidFill>
                          <a:schemeClr val="bg1"/>
                        </a:solidFill>
                        <a:latin typeface="Century Gothic" pitchFamily="34" charset="0"/>
                      </a:endParaRPr>
                    </a:p>
                  </a:txBody>
                  <a:tcPr marL="9525" marR="9525" marT="9525" marB="0" anchor="b">
                    <a:lnL w="28575"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childTnLst>
                                </p:cTn>
                              </p:par>
                              <p:par>
                                <p:cTn id="8" presetID="47" presetClass="entr" presetSubtype="0" fill="hold" grpId="0" nodeType="withEffect">
                                  <p:stCondLst>
                                    <p:cond delay="0"/>
                                  </p:stCondLst>
                                  <p:childTnLst>
                                    <p:set>
                                      <p:cBhvr>
                                        <p:cTn id="9" dur="1" fill="hold">
                                          <p:stCondLst>
                                            <p:cond delay="0"/>
                                          </p:stCondLst>
                                        </p:cTn>
                                        <p:tgtEl>
                                          <p:spTgt spid="31756"/>
                                        </p:tgtEl>
                                        <p:attrNameLst>
                                          <p:attrName>style.visibility</p:attrName>
                                        </p:attrNameLst>
                                      </p:cBhvr>
                                      <p:to>
                                        <p:strVal val="visible"/>
                                      </p:to>
                                    </p:set>
                                    <p:animEffect transition="in" filter="fade">
                                      <p:cBhvr>
                                        <p:cTn id="10" dur="1000"/>
                                        <p:tgtEl>
                                          <p:spTgt spid="31756"/>
                                        </p:tgtEl>
                                      </p:cBhvr>
                                    </p:animEffect>
                                    <p:anim calcmode="lin" valueType="num">
                                      <p:cBhvr>
                                        <p:cTn id="11" dur="1000" fill="hold"/>
                                        <p:tgtEl>
                                          <p:spTgt spid="31756"/>
                                        </p:tgtEl>
                                        <p:attrNameLst>
                                          <p:attrName>ppt_x</p:attrName>
                                        </p:attrNameLst>
                                      </p:cBhvr>
                                      <p:tavLst>
                                        <p:tav tm="0">
                                          <p:val>
                                            <p:strVal val="#ppt_x"/>
                                          </p:val>
                                        </p:tav>
                                        <p:tav tm="100000">
                                          <p:val>
                                            <p:strVal val="#ppt_x"/>
                                          </p:val>
                                        </p:tav>
                                      </p:tavLst>
                                    </p:anim>
                                    <p:anim calcmode="lin" valueType="num">
                                      <p:cBhvr>
                                        <p:cTn id="12" dur="1000" fill="hold"/>
                                        <p:tgtEl>
                                          <p:spTgt spid="31756"/>
                                        </p:tgtEl>
                                        <p:attrNameLst>
                                          <p:attrName>ppt_y</p:attrName>
                                        </p:attrNameLst>
                                      </p:cBhvr>
                                      <p:tavLst>
                                        <p:tav tm="0">
                                          <p:val>
                                            <p:strVal val="#ppt_y-.1"/>
                                          </p:val>
                                        </p:tav>
                                        <p:tav tm="100000">
                                          <p:val>
                                            <p:strVal val="#ppt_y"/>
                                          </p:val>
                                        </p:tav>
                                      </p:tavLst>
                                    </p:anim>
                                  </p:childTnLst>
                                </p:cTn>
                              </p:par>
                              <p:par>
                                <p:cTn id="13" presetID="47"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1000"/>
                                        <p:tgtEl>
                                          <p:spTgt spid="19"/>
                                        </p:tgtEl>
                                      </p:cBhvr>
                                    </p:animEffect>
                                    <p:anim calcmode="lin" valueType="num">
                                      <p:cBhvr>
                                        <p:cTn id="16" dur="1000" fill="hold"/>
                                        <p:tgtEl>
                                          <p:spTgt spid="19"/>
                                        </p:tgtEl>
                                        <p:attrNameLst>
                                          <p:attrName>ppt_x</p:attrName>
                                        </p:attrNameLst>
                                      </p:cBhvr>
                                      <p:tavLst>
                                        <p:tav tm="0">
                                          <p:val>
                                            <p:strVal val="#ppt_x"/>
                                          </p:val>
                                        </p:tav>
                                        <p:tav tm="100000">
                                          <p:val>
                                            <p:strVal val="#ppt_x"/>
                                          </p:val>
                                        </p:tav>
                                      </p:tavLst>
                                    </p:anim>
                                    <p:anim calcmode="lin" valueType="num">
                                      <p:cBhvr>
                                        <p:cTn id="17" dur="1000" fill="hold"/>
                                        <p:tgtEl>
                                          <p:spTgt spid="19"/>
                                        </p:tgtEl>
                                        <p:attrNameLst>
                                          <p:attrName>ppt_y</p:attrName>
                                        </p:attrNameLst>
                                      </p:cBhvr>
                                      <p:tavLst>
                                        <p:tav tm="0">
                                          <p:val>
                                            <p:strVal val="#ppt_y-.1"/>
                                          </p:val>
                                        </p:tav>
                                        <p:tav tm="100000">
                                          <p:val>
                                            <p:strVal val="#ppt_y"/>
                                          </p:val>
                                        </p:tav>
                                      </p:tavLst>
                                    </p:anim>
                                  </p:childTnLst>
                                </p:cTn>
                              </p:par>
                              <p:par>
                                <p:cTn id="18" presetID="47" presetClass="entr" presetSubtype="0" fill="hold" nodeType="with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1000"/>
                                        <p:tgtEl>
                                          <p:spTgt spid="21"/>
                                        </p:tgtEl>
                                      </p:cBhvr>
                                    </p:animEffect>
                                    <p:anim calcmode="lin" valueType="num">
                                      <p:cBhvr>
                                        <p:cTn id="21" dur="1000" fill="hold"/>
                                        <p:tgtEl>
                                          <p:spTgt spid="21"/>
                                        </p:tgtEl>
                                        <p:attrNameLst>
                                          <p:attrName>ppt_x</p:attrName>
                                        </p:attrNameLst>
                                      </p:cBhvr>
                                      <p:tavLst>
                                        <p:tav tm="0">
                                          <p:val>
                                            <p:strVal val="#ppt_x"/>
                                          </p:val>
                                        </p:tav>
                                        <p:tav tm="100000">
                                          <p:val>
                                            <p:strVal val="#ppt_x"/>
                                          </p:val>
                                        </p:tav>
                                      </p:tavLst>
                                    </p:anim>
                                    <p:anim calcmode="lin" valueType="num">
                                      <p:cBhvr>
                                        <p:cTn id="22"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1756" grpId="0"/>
      <p:bldP spid="19"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11"/>
          <p:cNvSpPr txBox="1">
            <a:spLocks noChangeArrowheads="1"/>
          </p:cNvSpPr>
          <p:nvPr/>
        </p:nvSpPr>
        <p:spPr bwMode="auto">
          <a:xfrm>
            <a:off x="1403350" y="1341438"/>
            <a:ext cx="6192838" cy="366712"/>
          </a:xfrm>
          <a:prstGeom prst="rect">
            <a:avLst/>
          </a:prstGeom>
          <a:noFill/>
          <a:ln w="9525">
            <a:noFill/>
            <a:miter lim="800000"/>
            <a:headEnd/>
            <a:tailEnd/>
          </a:ln>
        </p:spPr>
        <p:txBody>
          <a:bodyPr>
            <a:spAutoFit/>
          </a:bodyPr>
          <a:lstStyle/>
          <a:p>
            <a:pPr eaLnBrk="0" hangingPunct="0">
              <a:spcBef>
                <a:spcPct val="50000"/>
              </a:spcBef>
            </a:pPr>
            <a:endParaRPr lang="en-US"/>
          </a:p>
        </p:txBody>
      </p:sp>
      <p:sp>
        <p:nvSpPr>
          <p:cNvPr id="12" name="Rectangle 2"/>
          <p:cNvSpPr txBox="1">
            <a:spLocks noChangeArrowheads="1"/>
          </p:cNvSpPr>
          <p:nvPr/>
        </p:nvSpPr>
        <p:spPr>
          <a:xfrm>
            <a:off x="1500188" y="3143250"/>
            <a:ext cx="6321425" cy="704850"/>
          </a:xfrm>
          <a:prstGeom prst="rect">
            <a:avLst/>
          </a:prstGeom>
        </p:spPr>
        <p:txBody>
          <a:bodyPr/>
          <a:lstStyle/>
          <a:p>
            <a:pPr algn="ctr" eaLnBrk="0" hangingPunct="0">
              <a:defRPr/>
            </a:pPr>
            <a:endParaRPr lang="es-ES" sz="3800" kern="0" dirty="0">
              <a:solidFill>
                <a:srgbClr val="00478E"/>
              </a:solidFill>
              <a:effectLst>
                <a:outerShdw blurRad="38100" dist="38100" dir="2700000" algn="tl">
                  <a:srgbClr val="C0C0C0"/>
                </a:outerShdw>
              </a:effectLst>
              <a:latin typeface="Century Gothic" pitchFamily="34" charset="0"/>
              <a:ea typeface="+mj-ea"/>
              <a:cs typeface="+mj-cs"/>
            </a:endParaRPr>
          </a:p>
        </p:txBody>
      </p:sp>
      <p:cxnSp>
        <p:nvCxnSpPr>
          <p:cNvPr id="11" name="10 Conector recto"/>
          <p:cNvCxnSpPr/>
          <p:nvPr/>
        </p:nvCxnSpPr>
        <p:spPr>
          <a:xfrm rot="5400000">
            <a:off x="7786688" y="5572125"/>
            <a:ext cx="2571750"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3" name="12 Conector recto"/>
          <p:cNvCxnSpPr/>
          <p:nvPr/>
        </p:nvCxnSpPr>
        <p:spPr>
          <a:xfrm rot="5400000">
            <a:off x="7786687" y="5643563"/>
            <a:ext cx="24288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4" name="13 Conector recto"/>
          <p:cNvCxnSpPr/>
          <p:nvPr/>
        </p:nvCxnSpPr>
        <p:spPr>
          <a:xfrm rot="5400000">
            <a:off x="7858125" y="5786438"/>
            <a:ext cx="214312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5" name="14 Conector recto"/>
          <p:cNvCxnSpPr/>
          <p:nvPr/>
        </p:nvCxnSpPr>
        <p:spPr>
          <a:xfrm>
            <a:off x="5429250" y="6715125"/>
            <a:ext cx="3714750"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6" name="15 Conector recto"/>
          <p:cNvCxnSpPr/>
          <p:nvPr/>
        </p:nvCxnSpPr>
        <p:spPr>
          <a:xfrm>
            <a:off x="6143625" y="6643688"/>
            <a:ext cx="30003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7" name="16 Conector recto"/>
          <p:cNvCxnSpPr/>
          <p:nvPr/>
        </p:nvCxnSpPr>
        <p:spPr>
          <a:xfrm>
            <a:off x="6715125" y="6572250"/>
            <a:ext cx="24288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sp>
        <p:nvSpPr>
          <p:cNvPr id="2" name="1 Rectángulo"/>
          <p:cNvSpPr/>
          <p:nvPr/>
        </p:nvSpPr>
        <p:spPr>
          <a:xfrm>
            <a:off x="179388" y="1628775"/>
            <a:ext cx="8750300" cy="415925"/>
          </a:xfrm>
          <a:prstGeom prst="rect">
            <a:avLst/>
          </a:prstGeom>
        </p:spPr>
        <p:txBody>
          <a:bodyPr>
            <a:spAutoFit/>
          </a:bodyPr>
          <a:lstStyle/>
          <a:p>
            <a:pPr algn="ctr" eaLnBrk="0" hangingPunct="0">
              <a:defRPr/>
            </a:pPr>
            <a:r>
              <a:rPr lang="es-MX" b="1" dirty="0">
                <a:cs typeface="+mn-cs"/>
              </a:rPr>
              <a:t>		</a:t>
            </a:r>
            <a:endParaRPr lang="es-MX" sz="2100" kern="0" dirty="0">
              <a:solidFill>
                <a:srgbClr val="00478E"/>
              </a:solidFill>
              <a:effectLst>
                <a:outerShdw blurRad="38100" dist="38100" dir="2700000" algn="tl">
                  <a:srgbClr val="C0C0C0"/>
                </a:outerShdw>
              </a:effectLst>
              <a:latin typeface="Century Gothic" pitchFamily="34" charset="0"/>
              <a:ea typeface="+mj-ea"/>
              <a:cs typeface="+mj-cs"/>
            </a:endParaRPr>
          </a:p>
        </p:txBody>
      </p:sp>
      <p:sp>
        <p:nvSpPr>
          <p:cNvPr id="18" name="Rectangle 2"/>
          <p:cNvSpPr txBox="1">
            <a:spLocks noChangeArrowheads="1"/>
          </p:cNvSpPr>
          <p:nvPr/>
        </p:nvSpPr>
        <p:spPr>
          <a:xfrm>
            <a:off x="0" y="0"/>
            <a:ext cx="9144000" cy="704850"/>
          </a:xfrm>
          <a:prstGeom prst="rect">
            <a:avLst/>
          </a:prstGeom>
        </p:spPr>
        <p:txBody>
          <a:bodyPr/>
          <a:lstStyle/>
          <a:p>
            <a:pPr algn="ctr" eaLnBrk="0" hangingPunct="0">
              <a:defRPr/>
            </a:pPr>
            <a:r>
              <a:rPr lang="es-MX" sz="2400" kern="0" dirty="0">
                <a:solidFill>
                  <a:srgbClr val="00478E"/>
                </a:solidFill>
                <a:effectLst>
                  <a:outerShdw blurRad="38100" dist="38100" dir="2700000" algn="tl">
                    <a:srgbClr val="C0C0C0"/>
                  </a:outerShdw>
                </a:effectLst>
                <a:latin typeface="Century Gothic" pitchFamily="34" charset="0"/>
                <a:cs typeface="+mn-cs"/>
              </a:rPr>
              <a:t>Almanza Villarreal Agencia Aduanal, S.C.</a:t>
            </a:r>
          </a:p>
          <a:p>
            <a:pPr algn="ctr" eaLnBrk="0" hangingPunct="0">
              <a:defRPr/>
            </a:pPr>
            <a:endParaRPr lang="es-MX" sz="2400" kern="0" dirty="0">
              <a:solidFill>
                <a:srgbClr val="00478E"/>
              </a:solidFill>
              <a:effectLst>
                <a:outerShdw blurRad="38100" dist="38100" dir="2700000" algn="tl">
                  <a:srgbClr val="C0C0C0"/>
                </a:outerShdw>
              </a:effectLst>
              <a:latin typeface="Century Gothic" pitchFamily="34" charset="0"/>
              <a:ea typeface="+mj-ea"/>
              <a:cs typeface="+mj-cs"/>
            </a:endParaRPr>
          </a:p>
          <a:p>
            <a:pPr algn="ctr" eaLnBrk="0" hangingPunct="0">
              <a:defRPr/>
            </a:pPr>
            <a:endParaRPr lang="es-MX" sz="2400" kern="0" dirty="0">
              <a:solidFill>
                <a:srgbClr val="00478E"/>
              </a:solidFill>
              <a:effectLst>
                <a:outerShdw blurRad="38100" dist="38100" dir="2700000" algn="tl">
                  <a:srgbClr val="C0C0C0"/>
                </a:outerShdw>
              </a:effectLst>
              <a:latin typeface="Century Gothic" pitchFamily="34" charset="0"/>
              <a:ea typeface="+mj-ea"/>
              <a:cs typeface="+mj-cs"/>
            </a:endParaRPr>
          </a:p>
        </p:txBody>
      </p:sp>
      <p:sp>
        <p:nvSpPr>
          <p:cNvPr id="31756" name="18 CuadroTexto"/>
          <p:cNvSpPr txBox="1">
            <a:spLocks noChangeArrowheads="1"/>
          </p:cNvSpPr>
          <p:nvPr/>
        </p:nvSpPr>
        <p:spPr bwMode="auto">
          <a:xfrm>
            <a:off x="500063" y="2071688"/>
            <a:ext cx="8072437" cy="3970337"/>
          </a:xfrm>
          <a:prstGeom prst="rect">
            <a:avLst/>
          </a:prstGeom>
          <a:noFill/>
          <a:ln w="9525">
            <a:noFill/>
            <a:miter lim="800000"/>
            <a:headEnd/>
            <a:tailEnd/>
          </a:ln>
        </p:spPr>
        <p:txBody>
          <a:bodyPr>
            <a:spAutoFit/>
          </a:bodyPr>
          <a:lstStyle/>
          <a:p>
            <a:pPr algn="just">
              <a:buFont typeface="Arial" pitchFamily="34" charset="0"/>
              <a:buChar char="•"/>
              <a:defRPr/>
            </a:pPr>
            <a:endParaRPr lang="es-MX" b="1" dirty="0">
              <a:solidFill>
                <a:srgbClr val="003D7A"/>
              </a:solidFill>
              <a:latin typeface="+mn-lt"/>
            </a:endParaRPr>
          </a:p>
          <a:p>
            <a:pPr algn="just">
              <a:buFont typeface="Arial" pitchFamily="34" charset="0"/>
              <a:buChar char="•"/>
              <a:defRPr/>
            </a:pPr>
            <a:endParaRPr lang="es-MX" b="1" dirty="0">
              <a:solidFill>
                <a:srgbClr val="003D7A"/>
              </a:solidFill>
              <a:latin typeface="+mn-lt"/>
            </a:endParaRPr>
          </a:p>
          <a:p>
            <a:pPr algn="just">
              <a:buFont typeface="Arial" pitchFamily="34" charset="0"/>
              <a:buChar char="•"/>
              <a:defRPr/>
            </a:pPr>
            <a:r>
              <a:rPr lang="es-MX" b="1" dirty="0">
                <a:solidFill>
                  <a:srgbClr val="003D7A"/>
                </a:solidFill>
                <a:latin typeface="+mn-lt"/>
              </a:rPr>
              <a:t>Una vez presentado el escrito, el contribuyente contará con un plazo de 20 </a:t>
            </a:r>
            <a:r>
              <a:rPr lang="es-MX" b="1" u="sng" dirty="0">
                <a:solidFill>
                  <a:srgbClr val="003D7A"/>
                </a:solidFill>
                <a:latin typeface="+mn-lt"/>
              </a:rPr>
              <a:t>días</a:t>
            </a:r>
            <a:r>
              <a:rPr lang="es-MX" b="1" dirty="0">
                <a:solidFill>
                  <a:srgbClr val="003D7A"/>
                </a:solidFill>
                <a:latin typeface="+mn-lt"/>
              </a:rPr>
              <a:t> para presentar el pedimento de importación definitiva.</a:t>
            </a:r>
          </a:p>
          <a:p>
            <a:pPr algn="just">
              <a:buFont typeface="Arial" pitchFamily="34" charset="0"/>
              <a:buChar char="•"/>
              <a:defRPr/>
            </a:pPr>
            <a:endParaRPr lang="es-MX" b="1" dirty="0">
              <a:solidFill>
                <a:srgbClr val="003D7A"/>
              </a:solidFill>
              <a:latin typeface="+mn-lt"/>
            </a:endParaRPr>
          </a:p>
          <a:p>
            <a:pPr algn="just">
              <a:buFont typeface="Arial" pitchFamily="34" charset="0"/>
              <a:buChar char="•"/>
              <a:defRPr/>
            </a:pPr>
            <a:r>
              <a:rPr lang="es-MX" b="1" dirty="0">
                <a:solidFill>
                  <a:srgbClr val="003D7A"/>
                </a:solidFill>
                <a:latin typeface="+mn-lt"/>
              </a:rPr>
              <a:t>Tratándose de procedimientos administrativos en materia aduanera, el escrito deberá presentarse antes de la emisión de la resolución establecida en el artículo 153 de la Ley. </a:t>
            </a:r>
          </a:p>
          <a:p>
            <a:pPr algn="just">
              <a:buFont typeface="Arial" pitchFamily="34" charset="0"/>
              <a:buChar char="•"/>
              <a:defRPr/>
            </a:pPr>
            <a:endParaRPr lang="es-MX" b="1" dirty="0">
              <a:solidFill>
                <a:srgbClr val="003D7A"/>
              </a:solidFill>
              <a:latin typeface="+mn-lt"/>
            </a:endParaRPr>
          </a:p>
          <a:p>
            <a:pPr algn="just">
              <a:buFont typeface="Arial" pitchFamily="34" charset="0"/>
              <a:buChar char="•"/>
              <a:defRPr/>
            </a:pPr>
            <a:r>
              <a:rPr lang="es-MX" b="1" dirty="0">
                <a:solidFill>
                  <a:srgbClr val="003D7A"/>
                </a:solidFill>
                <a:latin typeface="+mn-lt"/>
              </a:rPr>
              <a:t>En el caso de visita domiciliaria el escrito deberá presentarse hasta antes de que se emita el acta final. </a:t>
            </a:r>
          </a:p>
          <a:p>
            <a:pPr algn="just">
              <a:buFont typeface="Arial" pitchFamily="34" charset="0"/>
              <a:buChar char="•"/>
              <a:defRPr/>
            </a:pPr>
            <a:endParaRPr lang="es-MX" b="1" dirty="0">
              <a:solidFill>
                <a:srgbClr val="003D7A"/>
              </a:solidFill>
              <a:latin typeface="+mn-lt"/>
            </a:endParaRPr>
          </a:p>
          <a:p>
            <a:pPr algn="just">
              <a:buFont typeface="Arial" pitchFamily="34" charset="0"/>
              <a:buChar char="•"/>
              <a:defRPr/>
            </a:pPr>
            <a:r>
              <a:rPr lang="es-MX" b="1" dirty="0">
                <a:solidFill>
                  <a:srgbClr val="003D7A"/>
                </a:solidFill>
                <a:latin typeface="+mn-lt"/>
              </a:rPr>
              <a:t>En el caso de revisiones de gabinete el escrito deberá presentarse hasta antes de que se emita el oficio de observaciones.</a:t>
            </a:r>
          </a:p>
        </p:txBody>
      </p:sp>
      <p:graphicFrame>
        <p:nvGraphicFramePr>
          <p:cNvPr id="20" name="3 Marcador de contenido"/>
          <p:cNvGraphicFramePr>
            <a:graphicFrameLocks/>
          </p:cNvGraphicFramePr>
          <p:nvPr/>
        </p:nvGraphicFramePr>
        <p:xfrm>
          <a:off x="1285852" y="1142984"/>
          <a:ext cx="6357982" cy="785818"/>
        </p:xfrm>
        <a:graphic>
          <a:graphicData uri="http://schemas.openxmlformats.org/drawingml/2006/table">
            <a:tbl>
              <a:tblPr>
                <a:tableStyleId>{D113A9D2-9D6B-4929-AA2D-F23B5EE8CBE7}</a:tableStyleId>
              </a:tblPr>
              <a:tblGrid>
                <a:gridCol w="963090"/>
                <a:gridCol w="5394892"/>
              </a:tblGrid>
              <a:tr h="367711">
                <a:tc>
                  <a:txBody>
                    <a:bodyPr/>
                    <a:lstStyle/>
                    <a:p>
                      <a:pPr algn="ctr" fontAlgn="b"/>
                      <a:r>
                        <a:rPr lang="es-MX" sz="2400" b="1" i="0" u="none" strike="noStrike" noProof="0" dirty="0" smtClean="0">
                          <a:solidFill>
                            <a:schemeClr val="lt1"/>
                          </a:solidFill>
                          <a:latin typeface="Century Gothic" pitchFamily="34" charset="0"/>
                        </a:rPr>
                        <a:t>Regla</a:t>
                      </a:r>
                      <a:endParaRPr lang="es-MX" sz="2400" b="1" i="0" u="none" strike="noStrike" noProof="0" dirty="0">
                        <a:solidFill>
                          <a:srgbClr val="FFFFFF"/>
                        </a:solidFill>
                        <a:latin typeface="Century Gothic" pitchFamily="34" charset="0"/>
                      </a:endParaRPr>
                    </a:p>
                  </a:txBody>
                  <a:tcPr marL="9525" marR="9525" marT="9525" marB="0" anchor="b">
                    <a:lnL w="12700" cap="flat" cmpd="sng" algn="ctr">
                      <a:solidFill>
                        <a:schemeClr val="tx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l" fontAlgn="b"/>
                      <a:endParaRPr lang="es-MX" sz="2400" b="1" i="0" u="none" strike="noStrike" noProof="0" dirty="0">
                        <a:solidFill>
                          <a:srgbClr val="FFFFFF"/>
                        </a:solidFill>
                        <a:latin typeface="Century Gothic" pitchFamily="34" charset="0"/>
                      </a:endParaRPr>
                    </a:p>
                  </a:txBody>
                  <a:tcPr marL="9525" marR="9525" marT="9525" marB="0" anchor="b">
                    <a:lnL w="28575"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r>
              <a:tr h="410533">
                <a:tc>
                  <a:txBody>
                    <a:bodyPr/>
                    <a:lstStyle/>
                    <a:p>
                      <a:pPr algn="ctr" fontAlgn="b"/>
                      <a:r>
                        <a:rPr lang="es-MX" sz="2400" b="1" i="0" u="none" strike="noStrike" noProof="0" dirty="0" smtClean="0">
                          <a:solidFill>
                            <a:schemeClr val="bg1"/>
                          </a:solidFill>
                          <a:latin typeface="Century Gothic" pitchFamily="34" charset="0"/>
                        </a:rPr>
                        <a:t>2.5.4</a:t>
                      </a:r>
                      <a:endParaRPr lang="es-MX" sz="2400" b="1" i="0" u="none" strike="noStrike" noProof="0" dirty="0">
                        <a:solidFill>
                          <a:schemeClr val="bg1"/>
                        </a:solidFill>
                        <a:latin typeface="Century Gothic" pitchFamily="34" charset="0"/>
                      </a:endParaRPr>
                    </a:p>
                  </a:txBody>
                  <a:tcPr marL="9525" marR="9525" marT="9525" marB="0" anchor="b">
                    <a:lnL w="12700" cap="flat" cmpd="sng" algn="ctr">
                      <a:solidFill>
                        <a:schemeClr val="tx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MX" sz="2000" b="1" dirty="0" smtClean="0"/>
                        <a:t>Regularización - De maquinaria o equipo</a:t>
                      </a:r>
                      <a:endParaRPr lang="es-MX" sz="2000" b="1" i="0" u="none" strike="noStrike" noProof="0" dirty="0">
                        <a:solidFill>
                          <a:schemeClr val="bg1"/>
                        </a:solidFill>
                        <a:latin typeface="Century Gothic" pitchFamily="34" charset="0"/>
                      </a:endParaRPr>
                    </a:p>
                  </a:txBody>
                  <a:tcPr marL="9525" marR="9525" marT="9525" marB="0" anchor="b">
                    <a:lnL w="28575"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childTnLst>
                                </p:cTn>
                              </p:par>
                              <p:par>
                                <p:cTn id="8" presetID="47" presetClass="entr" presetSubtype="0" fill="hold" grpId="0" nodeType="withEffect">
                                  <p:stCondLst>
                                    <p:cond delay="0"/>
                                  </p:stCondLst>
                                  <p:childTnLst>
                                    <p:set>
                                      <p:cBhvr>
                                        <p:cTn id="9" dur="1" fill="hold">
                                          <p:stCondLst>
                                            <p:cond delay="0"/>
                                          </p:stCondLst>
                                        </p:cTn>
                                        <p:tgtEl>
                                          <p:spTgt spid="31756"/>
                                        </p:tgtEl>
                                        <p:attrNameLst>
                                          <p:attrName>style.visibility</p:attrName>
                                        </p:attrNameLst>
                                      </p:cBhvr>
                                      <p:to>
                                        <p:strVal val="visible"/>
                                      </p:to>
                                    </p:set>
                                    <p:animEffect transition="in" filter="fade">
                                      <p:cBhvr>
                                        <p:cTn id="10" dur="1000"/>
                                        <p:tgtEl>
                                          <p:spTgt spid="31756"/>
                                        </p:tgtEl>
                                      </p:cBhvr>
                                    </p:animEffect>
                                    <p:anim calcmode="lin" valueType="num">
                                      <p:cBhvr>
                                        <p:cTn id="11" dur="1000" fill="hold"/>
                                        <p:tgtEl>
                                          <p:spTgt spid="31756"/>
                                        </p:tgtEl>
                                        <p:attrNameLst>
                                          <p:attrName>ppt_x</p:attrName>
                                        </p:attrNameLst>
                                      </p:cBhvr>
                                      <p:tavLst>
                                        <p:tav tm="0">
                                          <p:val>
                                            <p:strVal val="#ppt_x"/>
                                          </p:val>
                                        </p:tav>
                                        <p:tav tm="100000">
                                          <p:val>
                                            <p:strVal val="#ppt_x"/>
                                          </p:val>
                                        </p:tav>
                                      </p:tavLst>
                                    </p:anim>
                                    <p:anim calcmode="lin" valueType="num">
                                      <p:cBhvr>
                                        <p:cTn id="12" dur="1000" fill="hold"/>
                                        <p:tgtEl>
                                          <p:spTgt spid="31756"/>
                                        </p:tgtEl>
                                        <p:attrNameLst>
                                          <p:attrName>ppt_y</p:attrName>
                                        </p:attrNameLst>
                                      </p:cBhvr>
                                      <p:tavLst>
                                        <p:tav tm="0">
                                          <p:val>
                                            <p:strVal val="#ppt_y-.1"/>
                                          </p:val>
                                        </p:tav>
                                        <p:tav tm="100000">
                                          <p:val>
                                            <p:strVal val="#ppt_y"/>
                                          </p:val>
                                        </p:tav>
                                      </p:tavLst>
                                    </p:anim>
                                  </p:childTnLst>
                                </p:cTn>
                              </p:par>
                              <p:par>
                                <p:cTn id="13" presetID="47"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1000"/>
                                        <p:tgtEl>
                                          <p:spTgt spid="20"/>
                                        </p:tgtEl>
                                      </p:cBhvr>
                                    </p:animEffect>
                                    <p:anim calcmode="lin" valueType="num">
                                      <p:cBhvr>
                                        <p:cTn id="16" dur="1000" fill="hold"/>
                                        <p:tgtEl>
                                          <p:spTgt spid="20"/>
                                        </p:tgtEl>
                                        <p:attrNameLst>
                                          <p:attrName>ppt_x</p:attrName>
                                        </p:attrNameLst>
                                      </p:cBhvr>
                                      <p:tavLst>
                                        <p:tav tm="0">
                                          <p:val>
                                            <p:strVal val="#ppt_x"/>
                                          </p:val>
                                        </p:tav>
                                        <p:tav tm="100000">
                                          <p:val>
                                            <p:strVal val="#ppt_x"/>
                                          </p:val>
                                        </p:tav>
                                      </p:tavLst>
                                    </p:anim>
                                    <p:anim calcmode="lin" valueType="num">
                                      <p:cBhvr>
                                        <p:cTn id="17"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1756"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11"/>
          <p:cNvSpPr txBox="1">
            <a:spLocks noChangeArrowheads="1"/>
          </p:cNvSpPr>
          <p:nvPr/>
        </p:nvSpPr>
        <p:spPr bwMode="auto">
          <a:xfrm>
            <a:off x="1403350" y="1341438"/>
            <a:ext cx="6192838" cy="366712"/>
          </a:xfrm>
          <a:prstGeom prst="rect">
            <a:avLst/>
          </a:prstGeom>
          <a:noFill/>
          <a:ln w="9525">
            <a:noFill/>
            <a:miter lim="800000"/>
            <a:headEnd/>
            <a:tailEnd/>
          </a:ln>
        </p:spPr>
        <p:txBody>
          <a:bodyPr>
            <a:spAutoFit/>
          </a:bodyPr>
          <a:lstStyle/>
          <a:p>
            <a:pPr eaLnBrk="0" hangingPunct="0">
              <a:spcBef>
                <a:spcPct val="50000"/>
              </a:spcBef>
            </a:pPr>
            <a:endParaRPr lang="en-US"/>
          </a:p>
        </p:txBody>
      </p:sp>
      <p:sp>
        <p:nvSpPr>
          <p:cNvPr id="12" name="Rectangle 2"/>
          <p:cNvSpPr txBox="1">
            <a:spLocks noChangeArrowheads="1"/>
          </p:cNvSpPr>
          <p:nvPr/>
        </p:nvSpPr>
        <p:spPr>
          <a:xfrm>
            <a:off x="1500188" y="3143250"/>
            <a:ext cx="6321425" cy="704850"/>
          </a:xfrm>
          <a:prstGeom prst="rect">
            <a:avLst/>
          </a:prstGeom>
        </p:spPr>
        <p:txBody>
          <a:bodyPr/>
          <a:lstStyle/>
          <a:p>
            <a:pPr algn="ctr" eaLnBrk="0" hangingPunct="0">
              <a:defRPr/>
            </a:pPr>
            <a:endParaRPr lang="es-ES" sz="3800" kern="0" dirty="0">
              <a:solidFill>
                <a:srgbClr val="00478E"/>
              </a:solidFill>
              <a:effectLst>
                <a:outerShdw blurRad="38100" dist="38100" dir="2700000" algn="tl">
                  <a:srgbClr val="C0C0C0"/>
                </a:outerShdw>
              </a:effectLst>
              <a:latin typeface="Century Gothic" pitchFamily="34" charset="0"/>
              <a:ea typeface="+mj-ea"/>
              <a:cs typeface="+mj-cs"/>
            </a:endParaRPr>
          </a:p>
        </p:txBody>
      </p:sp>
      <p:cxnSp>
        <p:nvCxnSpPr>
          <p:cNvPr id="11" name="10 Conector recto"/>
          <p:cNvCxnSpPr/>
          <p:nvPr/>
        </p:nvCxnSpPr>
        <p:spPr>
          <a:xfrm rot="5400000">
            <a:off x="7786688" y="5572125"/>
            <a:ext cx="2571750"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3" name="12 Conector recto"/>
          <p:cNvCxnSpPr/>
          <p:nvPr/>
        </p:nvCxnSpPr>
        <p:spPr>
          <a:xfrm rot="5400000">
            <a:off x="7786687" y="5643563"/>
            <a:ext cx="24288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4" name="13 Conector recto"/>
          <p:cNvCxnSpPr/>
          <p:nvPr/>
        </p:nvCxnSpPr>
        <p:spPr>
          <a:xfrm rot="5400000">
            <a:off x="7858125" y="5786438"/>
            <a:ext cx="214312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5" name="14 Conector recto"/>
          <p:cNvCxnSpPr/>
          <p:nvPr/>
        </p:nvCxnSpPr>
        <p:spPr>
          <a:xfrm>
            <a:off x="5429250" y="6715125"/>
            <a:ext cx="3714750"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6" name="15 Conector recto"/>
          <p:cNvCxnSpPr/>
          <p:nvPr/>
        </p:nvCxnSpPr>
        <p:spPr>
          <a:xfrm>
            <a:off x="6143625" y="6643688"/>
            <a:ext cx="30003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7" name="16 Conector recto"/>
          <p:cNvCxnSpPr/>
          <p:nvPr/>
        </p:nvCxnSpPr>
        <p:spPr>
          <a:xfrm>
            <a:off x="6715125" y="6572250"/>
            <a:ext cx="24288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sp>
        <p:nvSpPr>
          <p:cNvPr id="2" name="1 Rectángulo"/>
          <p:cNvSpPr/>
          <p:nvPr/>
        </p:nvSpPr>
        <p:spPr>
          <a:xfrm>
            <a:off x="179388" y="1628775"/>
            <a:ext cx="8750300" cy="415925"/>
          </a:xfrm>
          <a:prstGeom prst="rect">
            <a:avLst/>
          </a:prstGeom>
        </p:spPr>
        <p:txBody>
          <a:bodyPr>
            <a:spAutoFit/>
          </a:bodyPr>
          <a:lstStyle/>
          <a:p>
            <a:pPr algn="ctr" eaLnBrk="0" hangingPunct="0">
              <a:defRPr/>
            </a:pPr>
            <a:r>
              <a:rPr lang="es-MX" b="1" dirty="0">
                <a:cs typeface="+mn-cs"/>
              </a:rPr>
              <a:t>		</a:t>
            </a:r>
            <a:endParaRPr lang="es-MX" sz="2100" kern="0" dirty="0">
              <a:solidFill>
                <a:srgbClr val="00478E"/>
              </a:solidFill>
              <a:effectLst>
                <a:outerShdw blurRad="38100" dist="38100" dir="2700000" algn="tl">
                  <a:srgbClr val="C0C0C0"/>
                </a:outerShdw>
              </a:effectLst>
              <a:latin typeface="Century Gothic" pitchFamily="34" charset="0"/>
              <a:ea typeface="+mj-ea"/>
              <a:cs typeface="+mj-cs"/>
            </a:endParaRPr>
          </a:p>
        </p:txBody>
      </p:sp>
      <p:sp>
        <p:nvSpPr>
          <p:cNvPr id="18" name="Rectangle 2"/>
          <p:cNvSpPr txBox="1">
            <a:spLocks noChangeArrowheads="1"/>
          </p:cNvSpPr>
          <p:nvPr/>
        </p:nvSpPr>
        <p:spPr>
          <a:xfrm>
            <a:off x="0" y="0"/>
            <a:ext cx="9144000" cy="704850"/>
          </a:xfrm>
          <a:prstGeom prst="rect">
            <a:avLst/>
          </a:prstGeom>
        </p:spPr>
        <p:txBody>
          <a:bodyPr/>
          <a:lstStyle/>
          <a:p>
            <a:pPr algn="ctr" eaLnBrk="0" hangingPunct="0">
              <a:defRPr/>
            </a:pPr>
            <a:r>
              <a:rPr lang="es-MX" sz="2400" kern="0" dirty="0">
                <a:solidFill>
                  <a:srgbClr val="00478E"/>
                </a:solidFill>
                <a:effectLst>
                  <a:outerShdw blurRad="38100" dist="38100" dir="2700000" algn="tl">
                    <a:srgbClr val="C0C0C0"/>
                  </a:outerShdw>
                </a:effectLst>
                <a:latin typeface="Century Gothic" pitchFamily="34" charset="0"/>
                <a:cs typeface="+mn-cs"/>
              </a:rPr>
              <a:t>Almanza Villarreal Agencia Aduanal, S.C.</a:t>
            </a:r>
          </a:p>
          <a:p>
            <a:pPr algn="ctr" eaLnBrk="0" hangingPunct="0">
              <a:defRPr/>
            </a:pPr>
            <a:endParaRPr lang="es-MX" sz="2400" kern="0" dirty="0">
              <a:solidFill>
                <a:srgbClr val="00478E"/>
              </a:solidFill>
              <a:effectLst>
                <a:outerShdw blurRad="38100" dist="38100" dir="2700000" algn="tl">
                  <a:srgbClr val="C0C0C0"/>
                </a:outerShdw>
              </a:effectLst>
              <a:latin typeface="Century Gothic" pitchFamily="34" charset="0"/>
              <a:ea typeface="+mj-ea"/>
              <a:cs typeface="+mj-cs"/>
            </a:endParaRPr>
          </a:p>
          <a:p>
            <a:pPr algn="ctr" eaLnBrk="0" hangingPunct="0">
              <a:defRPr/>
            </a:pPr>
            <a:endParaRPr lang="es-MX" sz="2400" kern="0" dirty="0">
              <a:solidFill>
                <a:srgbClr val="00478E"/>
              </a:solidFill>
              <a:effectLst>
                <a:outerShdw blurRad="38100" dist="38100" dir="2700000" algn="tl">
                  <a:srgbClr val="C0C0C0"/>
                </a:outerShdw>
              </a:effectLst>
              <a:latin typeface="Century Gothic" pitchFamily="34" charset="0"/>
              <a:ea typeface="+mj-ea"/>
              <a:cs typeface="+mj-cs"/>
            </a:endParaRPr>
          </a:p>
        </p:txBody>
      </p:sp>
      <p:sp>
        <p:nvSpPr>
          <p:cNvPr id="31756" name="18 CuadroTexto"/>
          <p:cNvSpPr txBox="1">
            <a:spLocks noChangeArrowheads="1"/>
          </p:cNvSpPr>
          <p:nvPr/>
        </p:nvSpPr>
        <p:spPr bwMode="auto">
          <a:xfrm>
            <a:off x="642938" y="1966913"/>
            <a:ext cx="8072437" cy="4186237"/>
          </a:xfrm>
          <a:prstGeom prst="rect">
            <a:avLst/>
          </a:prstGeom>
          <a:noFill/>
          <a:ln w="9525">
            <a:noFill/>
            <a:miter lim="800000"/>
            <a:headEnd/>
            <a:tailEnd/>
          </a:ln>
        </p:spPr>
        <p:txBody>
          <a:bodyPr>
            <a:spAutoFit/>
          </a:bodyPr>
          <a:lstStyle/>
          <a:p>
            <a:pPr algn="just">
              <a:buFont typeface="Arial" pitchFamily="34" charset="0"/>
              <a:buChar char="•"/>
              <a:defRPr/>
            </a:pPr>
            <a:r>
              <a:rPr lang="es-MX" sz="2000" b="1" dirty="0">
                <a:solidFill>
                  <a:srgbClr val="003D7A"/>
                </a:solidFill>
                <a:latin typeface="+mn-lt"/>
              </a:rPr>
              <a:t>Importaciones y exportaciones definitivas. </a:t>
            </a:r>
          </a:p>
          <a:p>
            <a:pPr algn="just">
              <a:buFont typeface="Arial" pitchFamily="34" charset="0"/>
              <a:buChar char="•"/>
              <a:defRPr/>
            </a:pPr>
            <a:endParaRPr lang="es-MX" sz="2000" b="1" dirty="0">
              <a:solidFill>
                <a:srgbClr val="003D7A"/>
              </a:solidFill>
              <a:latin typeface="+mn-lt"/>
            </a:endParaRPr>
          </a:p>
          <a:p>
            <a:pPr algn="just">
              <a:buFont typeface="Arial" pitchFamily="34" charset="0"/>
              <a:buChar char="•"/>
              <a:defRPr/>
            </a:pPr>
            <a:r>
              <a:rPr lang="es-MX" sz="2000" b="1" dirty="0">
                <a:solidFill>
                  <a:srgbClr val="003D7A"/>
                </a:solidFill>
                <a:latin typeface="+mn-lt"/>
              </a:rPr>
              <a:t>Desaduanamiento libre. </a:t>
            </a:r>
          </a:p>
          <a:p>
            <a:pPr algn="just">
              <a:buFont typeface="Arial" pitchFamily="34" charset="0"/>
              <a:buChar char="•"/>
              <a:defRPr/>
            </a:pPr>
            <a:endParaRPr lang="es-MX" sz="2000" b="1" dirty="0">
              <a:solidFill>
                <a:srgbClr val="003D7A"/>
              </a:solidFill>
              <a:latin typeface="+mn-lt"/>
            </a:endParaRPr>
          </a:p>
          <a:p>
            <a:pPr algn="just">
              <a:buFont typeface="Arial" pitchFamily="34" charset="0"/>
              <a:buChar char="•"/>
              <a:defRPr/>
            </a:pPr>
            <a:r>
              <a:rPr lang="es-MX" sz="2000" b="1" dirty="0">
                <a:solidFill>
                  <a:srgbClr val="003D7A"/>
                </a:solidFill>
                <a:latin typeface="+mn-lt"/>
              </a:rPr>
              <a:t>Dentro de los 3 meses.</a:t>
            </a:r>
          </a:p>
          <a:p>
            <a:pPr algn="just">
              <a:buFont typeface="Arial" pitchFamily="34" charset="0"/>
              <a:buChar char="•"/>
              <a:defRPr/>
            </a:pPr>
            <a:endParaRPr lang="es-MX" sz="2000" b="1" dirty="0">
              <a:solidFill>
                <a:srgbClr val="003D7A"/>
              </a:solidFill>
              <a:latin typeface="+mn-lt"/>
            </a:endParaRPr>
          </a:p>
          <a:p>
            <a:pPr algn="just">
              <a:buFont typeface="Arial" pitchFamily="34" charset="0"/>
              <a:buChar char="•"/>
              <a:defRPr/>
            </a:pPr>
            <a:r>
              <a:rPr lang="es-MX" sz="2000" b="1" dirty="0">
                <a:solidFill>
                  <a:srgbClr val="003D7A"/>
                </a:solidFill>
                <a:latin typeface="+mn-lt"/>
              </a:rPr>
              <a:t>Podrán rectificar </a:t>
            </a:r>
          </a:p>
          <a:p>
            <a:pPr algn="just">
              <a:defRPr/>
            </a:pPr>
            <a:r>
              <a:rPr lang="es-MX" dirty="0">
                <a:solidFill>
                  <a:srgbClr val="003D7A"/>
                </a:solidFill>
                <a:latin typeface="+mn-lt"/>
              </a:rPr>
              <a:t>            -Fracción Arancelaria.</a:t>
            </a:r>
          </a:p>
          <a:p>
            <a:pPr algn="just">
              <a:defRPr/>
            </a:pPr>
            <a:r>
              <a:rPr lang="es-MX" dirty="0">
                <a:solidFill>
                  <a:srgbClr val="003D7A"/>
                </a:solidFill>
                <a:latin typeface="+mn-lt"/>
              </a:rPr>
              <a:t>            -Unidad de Medida de la Tarifa.</a:t>
            </a:r>
          </a:p>
          <a:p>
            <a:pPr algn="just">
              <a:defRPr/>
            </a:pPr>
            <a:r>
              <a:rPr lang="es-MX" dirty="0">
                <a:solidFill>
                  <a:srgbClr val="003D7A"/>
                </a:solidFill>
                <a:latin typeface="+mn-lt"/>
              </a:rPr>
              <a:t>            -Cantidad de a la unidad de medida de tarifa.</a:t>
            </a:r>
          </a:p>
          <a:p>
            <a:pPr algn="just">
              <a:defRPr/>
            </a:pPr>
            <a:endParaRPr lang="es-MX" dirty="0">
              <a:solidFill>
                <a:srgbClr val="003D7A"/>
              </a:solidFill>
              <a:latin typeface="+mn-lt"/>
            </a:endParaRPr>
          </a:p>
          <a:p>
            <a:pPr>
              <a:defRPr/>
            </a:pPr>
            <a:r>
              <a:rPr lang="es-MX" b="1" dirty="0">
                <a:solidFill>
                  <a:srgbClr val="003D7A"/>
                </a:solidFill>
                <a:latin typeface="+mn-lt"/>
              </a:rPr>
              <a:t>-No aplica en auditoria </a:t>
            </a:r>
          </a:p>
          <a:p>
            <a:pPr>
              <a:defRPr/>
            </a:pPr>
            <a:r>
              <a:rPr lang="es-MX" b="1" dirty="0">
                <a:solidFill>
                  <a:srgbClr val="003D7A"/>
                </a:solidFill>
                <a:latin typeface="+mn-lt"/>
              </a:rPr>
              <a:t>-No se incumple en RRNA </a:t>
            </a:r>
          </a:p>
          <a:p>
            <a:pPr>
              <a:defRPr/>
            </a:pPr>
            <a:r>
              <a:rPr lang="es-MX" b="1" dirty="0">
                <a:solidFill>
                  <a:srgbClr val="003D7A"/>
                </a:solidFill>
                <a:latin typeface="+mn-lt"/>
              </a:rPr>
              <a:t>-Paga multa DGI</a:t>
            </a:r>
          </a:p>
        </p:txBody>
      </p:sp>
      <p:graphicFrame>
        <p:nvGraphicFramePr>
          <p:cNvPr id="19" name="3 Marcador de contenido"/>
          <p:cNvGraphicFramePr>
            <a:graphicFrameLocks/>
          </p:cNvGraphicFramePr>
          <p:nvPr/>
        </p:nvGraphicFramePr>
        <p:xfrm>
          <a:off x="1214414" y="857232"/>
          <a:ext cx="6357982" cy="785818"/>
        </p:xfrm>
        <a:graphic>
          <a:graphicData uri="http://schemas.openxmlformats.org/drawingml/2006/table">
            <a:tbl>
              <a:tblPr>
                <a:tableStyleId>{D113A9D2-9D6B-4929-AA2D-F23B5EE8CBE7}</a:tableStyleId>
              </a:tblPr>
              <a:tblGrid>
                <a:gridCol w="963090"/>
                <a:gridCol w="5394892"/>
              </a:tblGrid>
              <a:tr h="367711">
                <a:tc>
                  <a:txBody>
                    <a:bodyPr/>
                    <a:lstStyle/>
                    <a:p>
                      <a:pPr algn="ctr" fontAlgn="b"/>
                      <a:r>
                        <a:rPr lang="es-MX" sz="2400" b="1" i="0" u="none" strike="noStrike" noProof="0" dirty="0" smtClean="0">
                          <a:solidFill>
                            <a:schemeClr val="lt1"/>
                          </a:solidFill>
                          <a:latin typeface="Century Gothic" pitchFamily="34" charset="0"/>
                        </a:rPr>
                        <a:t>Regla</a:t>
                      </a:r>
                      <a:endParaRPr lang="es-MX" sz="2400" b="1" i="0" u="none" strike="noStrike" noProof="0" dirty="0">
                        <a:solidFill>
                          <a:srgbClr val="FFFFFF"/>
                        </a:solidFill>
                        <a:latin typeface="Century Gothic" pitchFamily="34" charset="0"/>
                      </a:endParaRPr>
                    </a:p>
                  </a:txBody>
                  <a:tcPr marL="9525" marR="9525" marT="9525" marB="0" anchor="b">
                    <a:lnL w="12700" cap="flat" cmpd="sng" algn="ctr">
                      <a:solidFill>
                        <a:schemeClr val="tx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l" fontAlgn="b"/>
                      <a:endParaRPr lang="es-MX" sz="2400" b="1" i="0" u="none" strike="noStrike" noProof="0" dirty="0">
                        <a:solidFill>
                          <a:srgbClr val="FFFFFF"/>
                        </a:solidFill>
                        <a:latin typeface="Century Gothic" pitchFamily="34" charset="0"/>
                      </a:endParaRPr>
                    </a:p>
                  </a:txBody>
                  <a:tcPr marL="9525" marR="9525" marT="9525" marB="0" anchor="b">
                    <a:lnL w="28575"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r>
              <a:tr h="410533">
                <a:tc>
                  <a:txBody>
                    <a:bodyPr/>
                    <a:lstStyle/>
                    <a:p>
                      <a:pPr algn="ctr" fontAlgn="b"/>
                      <a:r>
                        <a:rPr lang="es-MX" sz="2400" b="1" i="0" u="none" strike="noStrike" noProof="0" dirty="0" smtClean="0">
                          <a:solidFill>
                            <a:schemeClr val="bg1"/>
                          </a:solidFill>
                          <a:latin typeface="Century Gothic" pitchFamily="34" charset="0"/>
                        </a:rPr>
                        <a:t>6.1.2</a:t>
                      </a:r>
                      <a:endParaRPr lang="es-MX" sz="2400" b="1" i="0" u="none" strike="noStrike" noProof="0" dirty="0">
                        <a:solidFill>
                          <a:schemeClr val="bg1"/>
                        </a:solidFill>
                        <a:latin typeface="Century Gothic" pitchFamily="34" charset="0"/>
                      </a:endParaRPr>
                    </a:p>
                  </a:txBody>
                  <a:tcPr marL="9525" marR="9525" marT="9525" marB="0" anchor="b">
                    <a:lnL w="12700" cap="flat" cmpd="sng" algn="ctr">
                      <a:solidFill>
                        <a:schemeClr val="tx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MX" sz="2400" b="1" kern="1200" dirty="0" smtClean="0">
                          <a:solidFill>
                            <a:schemeClr val="lt1"/>
                          </a:solidFill>
                          <a:latin typeface="+mn-lt"/>
                          <a:ea typeface="+mn-ea"/>
                          <a:cs typeface="+mn-cs"/>
                        </a:rPr>
                        <a:t>Rectificación</a:t>
                      </a:r>
                      <a:r>
                        <a:rPr lang="es-MX" sz="2400" b="1" kern="1200" baseline="0" dirty="0" smtClean="0">
                          <a:solidFill>
                            <a:schemeClr val="lt1"/>
                          </a:solidFill>
                          <a:latin typeface="+mn-lt"/>
                          <a:ea typeface="+mn-ea"/>
                          <a:cs typeface="+mn-cs"/>
                        </a:rPr>
                        <a:t> de pedimentos </a:t>
                      </a:r>
                      <a:endParaRPr lang="es-MX" sz="2800" b="1" i="0" u="none" strike="noStrike" noProof="0" dirty="0">
                        <a:solidFill>
                          <a:schemeClr val="bg1"/>
                        </a:solidFill>
                        <a:latin typeface="Century Gothic" pitchFamily="34" charset="0"/>
                      </a:endParaRPr>
                    </a:p>
                  </a:txBody>
                  <a:tcPr marL="9525" marR="9525" marT="9525" marB="0" anchor="b">
                    <a:lnL w="28575"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childTnLst>
                                </p:cTn>
                              </p:par>
                              <p:par>
                                <p:cTn id="8" presetID="47" presetClass="entr" presetSubtype="0" fill="hold" grpId="0" nodeType="withEffect">
                                  <p:stCondLst>
                                    <p:cond delay="0"/>
                                  </p:stCondLst>
                                  <p:childTnLst>
                                    <p:set>
                                      <p:cBhvr>
                                        <p:cTn id="9" dur="1" fill="hold">
                                          <p:stCondLst>
                                            <p:cond delay="0"/>
                                          </p:stCondLst>
                                        </p:cTn>
                                        <p:tgtEl>
                                          <p:spTgt spid="31756"/>
                                        </p:tgtEl>
                                        <p:attrNameLst>
                                          <p:attrName>style.visibility</p:attrName>
                                        </p:attrNameLst>
                                      </p:cBhvr>
                                      <p:to>
                                        <p:strVal val="visible"/>
                                      </p:to>
                                    </p:set>
                                    <p:animEffect transition="in" filter="fade">
                                      <p:cBhvr>
                                        <p:cTn id="10" dur="1000"/>
                                        <p:tgtEl>
                                          <p:spTgt spid="31756"/>
                                        </p:tgtEl>
                                      </p:cBhvr>
                                    </p:animEffect>
                                    <p:anim calcmode="lin" valueType="num">
                                      <p:cBhvr>
                                        <p:cTn id="11" dur="1000" fill="hold"/>
                                        <p:tgtEl>
                                          <p:spTgt spid="31756"/>
                                        </p:tgtEl>
                                        <p:attrNameLst>
                                          <p:attrName>ppt_x</p:attrName>
                                        </p:attrNameLst>
                                      </p:cBhvr>
                                      <p:tavLst>
                                        <p:tav tm="0">
                                          <p:val>
                                            <p:strVal val="#ppt_x"/>
                                          </p:val>
                                        </p:tav>
                                        <p:tav tm="100000">
                                          <p:val>
                                            <p:strVal val="#ppt_x"/>
                                          </p:val>
                                        </p:tav>
                                      </p:tavLst>
                                    </p:anim>
                                    <p:anim calcmode="lin" valueType="num">
                                      <p:cBhvr>
                                        <p:cTn id="12" dur="1000" fill="hold"/>
                                        <p:tgtEl>
                                          <p:spTgt spid="31756"/>
                                        </p:tgtEl>
                                        <p:attrNameLst>
                                          <p:attrName>ppt_y</p:attrName>
                                        </p:attrNameLst>
                                      </p:cBhvr>
                                      <p:tavLst>
                                        <p:tav tm="0">
                                          <p:val>
                                            <p:strVal val="#ppt_y-.1"/>
                                          </p:val>
                                        </p:tav>
                                        <p:tav tm="100000">
                                          <p:val>
                                            <p:strVal val="#ppt_y"/>
                                          </p:val>
                                        </p:tav>
                                      </p:tavLst>
                                    </p:anim>
                                  </p:childTnLst>
                                </p:cTn>
                              </p:par>
                              <p:par>
                                <p:cTn id="13" presetID="47"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1000"/>
                                        <p:tgtEl>
                                          <p:spTgt spid="19"/>
                                        </p:tgtEl>
                                      </p:cBhvr>
                                    </p:animEffect>
                                    <p:anim calcmode="lin" valueType="num">
                                      <p:cBhvr>
                                        <p:cTn id="16" dur="1000" fill="hold"/>
                                        <p:tgtEl>
                                          <p:spTgt spid="19"/>
                                        </p:tgtEl>
                                        <p:attrNameLst>
                                          <p:attrName>ppt_x</p:attrName>
                                        </p:attrNameLst>
                                      </p:cBhvr>
                                      <p:tavLst>
                                        <p:tav tm="0">
                                          <p:val>
                                            <p:strVal val="#ppt_x"/>
                                          </p:val>
                                        </p:tav>
                                        <p:tav tm="100000">
                                          <p:val>
                                            <p:strVal val="#ppt_x"/>
                                          </p:val>
                                        </p:tav>
                                      </p:tavLst>
                                    </p:anim>
                                    <p:anim calcmode="lin" valueType="num">
                                      <p:cBhvr>
                                        <p:cTn id="17"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1756"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11"/>
          <p:cNvSpPr txBox="1">
            <a:spLocks noChangeArrowheads="1"/>
          </p:cNvSpPr>
          <p:nvPr/>
        </p:nvSpPr>
        <p:spPr bwMode="auto">
          <a:xfrm>
            <a:off x="1403350" y="1341438"/>
            <a:ext cx="6192838" cy="366712"/>
          </a:xfrm>
          <a:prstGeom prst="rect">
            <a:avLst/>
          </a:prstGeom>
          <a:noFill/>
          <a:ln w="9525">
            <a:noFill/>
            <a:miter lim="800000"/>
            <a:headEnd/>
            <a:tailEnd/>
          </a:ln>
        </p:spPr>
        <p:txBody>
          <a:bodyPr>
            <a:spAutoFit/>
          </a:bodyPr>
          <a:lstStyle/>
          <a:p>
            <a:pPr eaLnBrk="0" hangingPunct="0">
              <a:spcBef>
                <a:spcPct val="50000"/>
              </a:spcBef>
            </a:pPr>
            <a:endParaRPr lang="en-US"/>
          </a:p>
        </p:txBody>
      </p:sp>
      <p:sp>
        <p:nvSpPr>
          <p:cNvPr id="12" name="Rectangle 2"/>
          <p:cNvSpPr txBox="1">
            <a:spLocks noChangeArrowheads="1"/>
          </p:cNvSpPr>
          <p:nvPr/>
        </p:nvSpPr>
        <p:spPr>
          <a:xfrm>
            <a:off x="1500188" y="3143250"/>
            <a:ext cx="6321425" cy="704850"/>
          </a:xfrm>
          <a:prstGeom prst="rect">
            <a:avLst/>
          </a:prstGeom>
        </p:spPr>
        <p:txBody>
          <a:bodyPr/>
          <a:lstStyle/>
          <a:p>
            <a:pPr algn="ctr" eaLnBrk="0" hangingPunct="0">
              <a:defRPr/>
            </a:pPr>
            <a:endParaRPr lang="es-ES" sz="3800" kern="0" dirty="0">
              <a:solidFill>
                <a:srgbClr val="00478E"/>
              </a:solidFill>
              <a:effectLst>
                <a:outerShdw blurRad="38100" dist="38100" dir="2700000" algn="tl">
                  <a:srgbClr val="C0C0C0"/>
                </a:outerShdw>
              </a:effectLst>
              <a:latin typeface="Century Gothic" pitchFamily="34" charset="0"/>
              <a:ea typeface="+mj-ea"/>
              <a:cs typeface="+mj-cs"/>
            </a:endParaRPr>
          </a:p>
        </p:txBody>
      </p:sp>
      <p:cxnSp>
        <p:nvCxnSpPr>
          <p:cNvPr id="11" name="10 Conector recto"/>
          <p:cNvCxnSpPr/>
          <p:nvPr/>
        </p:nvCxnSpPr>
        <p:spPr>
          <a:xfrm rot="5400000">
            <a:off x="7786688" y="5572125"/>
            <a:ext cx="2571750"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3" name="12 Conector recto"/>
          <p:cNvCxnSpPr/>
          <p:nvPr/>
        </p:nvCxnSpPr>
        <p:spPr>
          <a:xfrm rot="5400000">
            <a:off x="7786687" y="5643563"/>
            <a:ext cx="24288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4" name="13 Conector recto"/>
          <p:cNvCxnSpPr/>
          <p:nvPr/>
        </p:nvCxnSpPr>
        <p:spPr>
          <a:xfrm rot="5400000">
            <a:off x="7858125" y="5786438"/>
            <a:ext cx="214312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5" name="14 Conector recto"/>
          <p:cNvCxnSpPr/>
          <p:nvPr/>
        </p:nvCxnSpPr>
        <p:spPr>
          <a:xfrm>
            <a:off x="5429250" y="6715125"/>
            <a:ext cx="3714750"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6" name="15 Conector recto"/>
          <p:cNvCxnSpPr/>
          <p:nvPr/>
        </p:nvCxnSpPr>
        <p:spPr>
          <a:xfrm>
            <a:off x="6143625" y="6643688"/>
            <a:ext cx="30003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7" name="16 Conector recto"/>
          <p:cNvCxnSpPr/>
          <p:nvPr/>
        </p:nvCxnSpPr>
        <p:spPr>
          <a:xfrm>
            <a:off x="6715125" y="6572250"/>
            <a:ext cx="24288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sp>
        <p:nvSpPr>
          <p:cNvPr id="2" name="1 Rectángulo"/>
          <p:cNvSpPr/>
          <p:nvPr/>
        </p:nvSpPr>
        <p:spPr>
          <a:xfrm>
            <a:off x="179388" y="1628775"/>
            <a:ext cx="8750300" cy="415925"/>
          </a:xfrm>
          <a:prstGeom prst="rect">
            <a:avLst/>
          </a:prstGeom>
        </p:spPr>
        <p:txBody>
          <a:bodyPr>
            <a:spAutoFit/>
          </a:bodyPr>
          <a:lstStyle/>
          <a:p>
            <a:pPr algn="ctr" eaLnBrk="0" hangingPunct="0">
              <a:defRPr/>
            </a:pPr>
            <a:r>
              <a:rPr lang="es-MX" b="1" dirty="0">
                <a:cs typeface="+mn-cs"/>
              </a:rPr>
              <a:t>		</a:t>
            </a:r>
            <a:endParaRPr lang="es-MX" sz="2100" kern="0" dirty="0">
              <a:solidFill>
                <a:srgbClr val="00478E"/>
              </a:solidFill>
              <a:effectLst>
                <a:outerShdw blurRad="38100" dist="38100" dir="2700000" algn="tl">
                  <a:srgbClr val="C0C0C0"/>
                </a:outerShdw>
              </a:effectLst>
              <a:latin typeface="Century Gothic" pitchFamily="34" charset="0"/>
              <a:ea typeface="+mj-ea"/>
              <a:cs typeface="+mj-cs"/>
            </a:endParaRPr>
          </a:p>
        </p:txBody>
      </p:sp>
      <p:sp>
        <p:nvSpPr>
          <p:cNvPr id="18" name="Rectangle 2"/>
          <p:cNvSpPr txBox="1">
            <a:spLocks noChangeArrowheads="1"/>
          </p:cNvSpPr>
          <p:nvPr/>
        </p:nvSpPr>
        <p:spPr>
          <a:xfrm>
            <a:off x="0" y="0"/>
            <a:ext cx="9144000" cy="704850"/>
          </a:xfrm>
          <a:prstGeom prst="rect">
            <a:avLst/>
          </a:prstGeom>
        </p:spPr>
        <p:txBody>
          <a:bodyPr/>
          <a:lstStyle/>
          <a:p>
            <a:pPr algn="ctr" eaLnBrk="0" hangingPunct="0">
              <a:defRPr/>
            </a:pPr>
            <a:r>
              <a:rPr lang="es-MX" sz="2400" kern="0" dirty="0">
                <a:solidFill>
                  <a:srgbClr val="00478E"/>
                </a:solidFill>
                <a:effectLst>
                  <a:outerShdw blurRad="38100" dist="38100" dir="2700000" algn="tl">
                    <a:srgbClr val="C0C0C0"/>
                  </a:outerShdw>
                </a:effectLst>
                <a:latin typeface="Century Gothic" pitchFamily="34" charset="0"/>
                <a:cs typeface="+mn-cs"/>
              </a:rPr>
              <a:t>Almanza Villarreal Agencia Aduanal, S.C.</a:t>
            </a:r>
          </a:p>
          <a:p>
            <a:pPr algn="ctr" eaLnBrk="0" hangingPunct="0">
              <a:defRPr/>
            </a:pPr>
            <a:endParaRPr lang="es-MX" sz="2400" kern="0" dirty="0">
              <a:solidFill>
                <a:srgbClr val="00478E"/>
              </a:solidFill>
              <a:effectLst>
                <a:outerShdw blurRad="38100" dist="38100" dir="2700000" algn="tl">
                  <a:srgbClr val="C0C0C0"/>
                </a:outerShdw>
              </a:effectLst>
              <a:latin typeface="Century Gothic" pitchFamily="34" charset="0"/>
              <a:ea typeface="+mj-ea"/>
              <a:cs typeface="+mj-cs"/>
            </a:endParaRPr>
          </a:p>
          <a:p>
            <a:pPr algn="ctr" eaLnBrk="0" hangingPunct="0">
              <a:defRPr/>
            </a:pPr>
            <a:endParaRPr lang="es-MX" sz="2400" kern="0" dirty="0">
              <a:solidFill>
                <a:srgbClr val="00478E"/>
              </a:solidFill>
              <a:effectLst>
                <a:outerShdw blurRad="38100" dist="38100" dir="2700000" algn="tl">
                  <a:srgbClr val="C0C0C0"/>
                </a:outerShdw>
              </a:effectLst>
              <a:latin typeface="Century Gothic" pitchFamily="34" charset="0"/>
              <a:ea typeface="+mj-ea"/>
              <a:cs typeface="+mj-cs"/>
            </a:endParaRPr>
          </a:p>
        </p:txBody>
      </p:sp>
      <p:sp>
        <p:nvSpPr>
          <p:cNvPr id="31756" name="18 CuadroTexto"/>
          <p:cNvSpPr txBox="1">
            <a:spLocks noChangeArrowheads="1"/>
          </p:cNvSpPr>
          <p:nvPr/>
        </p:nvSpPr>
        <p:spPr bwMode="auto">
          <a:xfrm>
            <a:off x="571500" y="1928813"/>
            <a:ext cx="8072438" cy="369887"/>
          </a:xfrm>
          <a:prstGeom prst="rect">
            <a:avLst/>
          </a:prstGeom>
          <a:noFill/>
          <a:ln w="9525">
            <a:noFill/>
            <a:miter lim="800000"/>
            <a:headEnd/>
            <a:tailEnd/>
          </a:ln>
        </p:spPr>
        <p:txBody>
          <a:bodyPr>
            <a:spAutoFit/>
          </a:bodyPr>
          <a:lstStyle/>
          <a:p>
            <a:pPr algn="just">
              <a:defRPr/>
            </a:pPr>
            <a:endParaRPr lang="en-US" dirty="0">
              <a:solidFill>
                <a:srgbClr val="003D7A"/>
              </a:solidFill>
              <a:latin typeface="+mn-lt"/>
            </a:endParaRPr>
          </a:p>
        </p:txBody>
      </p:sp>
      <p:graphicFrame>
        <p:nvGraphicFramePr>
          <p:cNvPr id="19" name="3 Marcador de contenido"/>
          <p:cNvGraphicFramePr>
            <a:graphicFrameLocks/>
          </p:cNvGraphicFramePr>
          <p:nvPr/>
        </p:nvGraphicFramePr>
        <p:xfrm>
          <a:off x="1142976" y="928670"/>
          <a:ext cx="6357982" cy="994410"/>
        </p:xfrm>
        <a:graphic>
          <a:graphicData uri="http://schemas.openxmlformats.org/drawingml/2006/table">
            <a:tbl>
              <a:tblPr>
                <a:tableStyleId>{D113A9D2-9D6B-4929-AA2D-F23B5EE8CBE7}</a:tableStyleId>
              </a:tblPr>
              <a:tblGrid>
                <a:gridCol w="963090"/>
                <a:gridCol w="5394892"/>
              </a:tblGrid>
              <a:tr h="367711">
                <a:tc>
                  <a:txBody>
                    <a:bodyPr/>
                    <a:lstStyle/>
                    <a:p>
                      <a:pPr algn="ctr" fontAlgn="b"/>
                      <a:r>
                        <a:rPr lang="es-MX" sz="2400" b="1" i="0" u="none" strike="noStrike" noProof="0" dirty="0" smtClean="0">
                          <a:solidFill>
                            <a:schemeClr val="lt1"/>
                          </a:solidFill>
                          <a:latin typeface="Century Gothic" pitchFamily="34" charset="0"/>
                        </a:rPr>
                        <a:t>Regla</a:t>
                      </a:r>
                      <a:endParaRPr lang="es-MX" sz="2400" b="1" i="0" u="none" strike="noStrike" noProof="0" dirty="0">
                        <a:solidFill>
                          <a:srgbClr val="FFFFFF"/>
                        </a:solidFill>
                        <a:latin typeface="Century Gothic" pitchFamily="34" charset="0"/>
                      </a:endParaRPr>
                    </a:p>
                  </a:txBody>
                  <a:tcPr marL="9525" marR="9525" marT="9525" marB="0" anchor="b">
                    <a:lnL w="12700" cap="flat" cmpd="sng" algn="ctr">
                      <a:solidFill>
                        <a:schemeClr val="tx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l" fontAlgn="b"/>
                      <a:endParaRPr lang="es-MX" sz="2400" b="1" i="0" u="none" strike="noStrike" noProof="0" dirty="0">
                        <a:solidFill>
                          <a:srgbClr val="FFFFFF"/>
                        </a:solidFill>
                        <a:latin typeface="Century Gothic" pitchFamily="34" charset="0"/>
                      </a:endParaRPr>
                    </a:p>
                  </a:txBody>
                  <a:tcPr marL="9525" marR="9525" marT="9525" marB="0" anchor="b">
                    <a:lnL w="28575"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r>
              <a:tr h="410533">
                <a:tc>
                  <a:txBody>
                    <a:bodyPr/>
                    <a:lstStyle/>
                    <a:p>
                      <a:pPr algn="ctr" fontAlgn="b"/>
                      <a:r>
                        <a:rPr lang="es-MX" sz="2400" b="1" i="0" u="none" strike="noStrike" noProof="0" dirty="0" smtClean="0">
                          <a:solidFill>
                            <a:schemeClr val="bg1"/>
                          </a:solidFill>
                          <a:latin typeface="Century Gothic" pitchFamily="34" charset="0"/>
                        </a:rPr>
                        <a:t>6.2.1</a:t>
                      </a:r>
                      <a:endParaRPr lang="es-MX" sz="2400" b="1" i="0" u="none" strike="noStrike" noProof="0" dirty="0">
                        <a:solidFill>
                          <a:schemeClr val="bg1"/>
                        </a:solidFill>
                        <a:latin typeface="Century Gothic" pitchFamily="34" charset="0"/>
                      </a:endParaRPr>
                    </a:p>
                  </a:txBody>
                  <a:tcPr marL="9525" marR="9525" marT="9525" marB="0" anchor="b">
                    <a:lnL w="12700" cap="flat" cmpd="sng" algn="ctr">
                      <a:solidFill>
                        <a:schemeClr val="tx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MX" sz="2000" b="1" kern="1200" dirty="0" smtClean="0">
                          <a:solidFill>
                            <a:schemeClr val="lt1"/>
                          </a:solidFill>
                          <a:latin typeface="+mn-lt"/>
                          <a:ea typeface="+mn-ea"/>
                          <a:cs typeface="+mn-cs"/>
                        </a:rPr>
                        <a:t>Requisitos para presentar un Pedimento global complementario.</a:t>
                      </a:r>
                      <a:endParaRPr lang="es-MX" sz="2400" b="1" i="0" u="none" strike="noStrike" noProof="0" dirty="0">
                        <a:solidFill>
                          <a:schemeClr val="bg1"/>
                        </a:solidFill>
                        <a:latin typeface="Century Gothic" pitchFamily="34" charset="0"/>
                      </a:endParaRPr>
                    </a:p>
                  </a:txBody>
                  <a:tcPr marL="9525" marR="9525" marT="9525" marB="0" anchor="b">
                    <a:lnL w="28575"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20" name="19 CuadroTexto"/>
          <p:cNvSpPr txBox="1"/>
          <p:nvPr/>
        </p:nvSpPr>
        <p:spPr>
          <a:xfrm>
            <a:off x="642938" y="2428875"/>
            <a:ext cx="8001000" cy="2862263"/>
          </a:xfrm>
          <a:prstGeom prst="rect">
            <a:avLst/>
          </a:prstGeom>
          <a:noFill/>
        </p:spPr>
        <p:txBody>
          <a:bodyPr>
            <a:spAutoFit/>
          </a:bodyPr>
          <a:lstStyle/>
          <a:p>
            <a:pPr>
              <a:defRPr/>
            </a:pPr>
            <a:r>
              <a:rPr lang="es-MX" sz="2000" b="1" dirty="0">
                <a:solidFill>
                  <a:srgbClr val="003D7A"/>
                </a:solidFill>
                <a:latin typeface="+mn-lt"/>
              </a:rPr>
              <a:t>Para efectos de ajustar el valor en aduana asentado en los pedimentos de importación definitiva tramitados durante un ejercicio fiscal, se podrá realizar un </a:t>
            </a:r>
            <a:r>
              <a:rPr lang="es-MX" sz="2000" b="1" u="sng" dirty="0">
                <a:solidFill>
                  <a:srgbClr val="003D7A"/>
                </a:solidFill>
                <a:latin typeface="+mn-lt"/>
              </a:rPr>
              <a:t>pedimento global complementario</a:t>
            </a:r>
            <a:r>
              <a:rPr lang="es-MX" sz="2000" b="1" dirty="0">
                <a:solidFill>
                  <a:srgbClr val="003D7A"/>
                </a:solidFill>
                <a:latin typeface="+mn-lt"/>
              </a:rPr>
              <a:t> antes de la presentación de la declaración anual de dicho ejercicio, siempre que existan contribuciones a pagar y se realice lo siguiente:</a:t>
            </a:r>
          </a:p>
          <a:p>
            <a:pPr>
              <a:defRPr/>
            </a:pPr>
            <a:r>
              <a:rPr lang="es-MX" sz="2000" b="1" dirty="0">
                <a:solidFill>
                  <a:srgbClr val="003D7A"/>
                </a:solidFill>
                <a:latin typeface="+mn-lt"/>
              </a:rPr>
              <a:t> </a:t>
            </a:r>
            <a:endParaRPr lang="en-US" sz="2000" b="1" dirty="0">
              <a:solidFill>
                <a:srgbClr val="003D7A"/>
              </a:solidFill>
              <a:latin typeface="+mn-lt"/>
            </a:endParaRPr>
          </a:p>
          <a:p>
            <a:pPr>
              <a:defRPr/>
            </a:pPr>
            <a:r>
              <a:rPr lang="es-MX" sz="2000" b="1" dirty="0">
                <a:solidFill>
                  <a:srgbClr val="003D7A"/>
                </a:solidFill>
                <a:latin typeface="+mn-lt"/>
              </a:rPr>
              <a:t>I. En el campo "bloque de descargos" conforme al Anexo 22, se deberán asentar los pedimentos objeto del ajuste. </a:t>
            </a:r>
          </a:p>
        </p:txBody>
      </p:sp>
      <p:sp>
        <p:nvSpPr>
          <p:cNvPr id="21" name="20 CuadroTexto"/>
          <p:cNvSpPr txBox="1"/>
          <p:nvPr/>
        </p:nvSpPr>
        <p:spPr>
          <a:xfrm>
            <a:off x="571500" y="5033963"/>
            <a:ext cx="8215313" cy="1323975"/>
          </a:xfrm>
          <a:prstGeom prst="rect">
            <a:avLst/>
          </a:prstGeom>
          <a:noFill/>
        </p:spPr>
        <p:txBody>
          <a:bodyPr>
            <a:spAutoFit/>
          </a:bodyPr>
          <a:lstStyle/>
          <a:p>
            <a:pPr>
              <a:defRPr/>
            </a:pPr>
            <a:endParaRPr lang="en-US" sz="2000" b="1" dirty="0">
              <a:solidFill>
                <a:srgbClr val="003D7A"/>
              </a:solidFill>
              <a:latin typeface="+mn-lt"/>
            </a:endParaRPr>
          </a:p>
          <a:p>
            <a:pPr>
              <a:defRPr/>
            </a:pPr>
            <a:r>
              <a:rPr lang="es-MX" sz="2000" b="1" dirty="0">
                <a:solidFill>
                  <a:srgbClr val="003D7A"/>
                </a:solidFill>
                <a:latin typeface="+mn-lt"/>
              </a:rPr>
              <a:t>II. Se pague la diferencia de contribuciones actualizadas. </a:t>
            </a:r>
          </a:p>
          <a:p>
            <a:pPr>
              <a:defRPr/>
            </a:pPr>
            <a:endParaRPr lang="en-US" sz="2000" b="1" dirty="0">
              <a:solidFill>
                <a:srgbClr val="003D7A"/>
              </a:solidFill>
              <a:latin typeface="+mn-lt"/>
            </a:endParaRPr>
          </a:p>
          <a:p>
            <a:pPr>
              <a:defRPr/>
            </a:pPr>
            <a:r>
              <a:rPr lang="es-MX" sz="2000" b="1" dirty="0">
                <a:solidFill>
                  <a:srgbClr val="003D7A"/>
                </a:solidFill>
                <a:latin typeface="+mn-lt"/>
              </a:rPr>
              <a:t>III. Se paguen los recargos.</a:t>
            </a:r>
            <a:endParaRPr lang="en-US" sz="2000" b="1" dirty="0">
              <a:solidFill>
                <a:srgbClr val="003D7A"/>
              </a:solidFill>
              <a:latin typeface="+mn-lt"/>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anim calcmode="lin" valueType="num">
                                      <p:cBhvr>
                                        <p:cTn id="13" dur="1000" fill="hold"/>
                                        <p:tgtEl>
                                          <p:spTgt spid="19"/>
                                        </p:tgtEl>
                                        <p:attrNameLst>
                                          <p:attrName>ppt_x</p:attrName>
                                        </p:attrNameLst>
                                      </p:cBhvr>
                                      <p:tavLst>
                                        <p:tav tm="0">
                                          <p:val>
                                            <p:strVal val="#ppt_x"/>
                                          </p:val>
                                        </p:tav>
                                        <p:tav tm="100000">
                                          <p:val>
                                            <p:strVal val="#ppt_x"/>
                                          </p:val>
                                        </p:tav>
                                      </p:tavLst>
                                    </p:anim>
                                    <p:anim calcmode="lin" valueType="num">
                                      <p:cBhvr>
                                        <p:cTn id="14" dur="1000" fill="hold"/>
                                        <p:tgtEl>
                                          <p:spTgt spid="19"/>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1000"/>
                                        <p:tgtEl>
                                          <p:spTgt spid="21"/>
                                        </p:tgtEl>
                                      </p:cBhvr>
                                    </p:animEffect>
                                    <p:anim calcmode="lin" valueType="num">
                                      <p:cBhvr>
                                        <p:cTn id="18" dur="1000" fill="hold"/>
                                        <p:tgtEl>
                                          <p:spTgt spid="21"/>
                                        </p:tgtEl>
                                        <p:attrNameLst>
                                          <p:attrName>ppt_x</p:attrName>
                                        </p:attrNameLst>
                                      </p:cBhvr>
                                      <p:tavLst>
                                        <p:tav tm="0">
                                          <p:val>
                                            <p:strVal val="#ppt_x"/>
                                          </p:val>
                                        </p:tav>
                                        <p:tav tm="100000">
                                          <p:val>
                                            <p:strVal val="#ppt_x"/>
                                          </p:val>
                                        </p:tav>
                                      </p:tavLst>
                                    </p:anim>
                                    <p:anim calcmode="lin" valueType="num">
                                      <p:cBhvr>
                                        <p:cTn id="1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p:cNvSpPr txBox="1">
            <a:spLocks noChangeArrowheads="1"/>
          </p:cNvSpPr>
          <p:nvPr/>
        </p:nvSpPr>
        <p:spPr>
          <a:xfrm>
            <a:off x="1500188" y="3143250"/>
            <a:ext cx="6321425" cy="704850"/>
          </a:xfrm>
          <a:prstGeom prst="rect">
            <a:avLst/>
          </a:prstGeom>
        </p:spPr>
        <p:txBody>
          <a:bodyPr/>
          <a:lstStyle/>
          <a:p>
            <a:pPr algn="ctr" eaLnBrk="0" hangingPunct="0">
              <a:defRPr/>
            </a:pPr>
            <a:endParaRPr lang="es-ES" sz="3800" kern="0" dirty="0">
              <a:solidFill>
                <a:srgbClr val="00478E"/>
              </a:solidFill>
              <a:effectLst>
                <a:outerShdw blurRad="38100" dist="38100" dir="2700000" algn="tl">
                  <a:srgbClr val="C0C0C0"/>
                </a:outerShdw>
              </a:effectLst>
              <a:latin typeface="Century Gothic" pitchFamily="34" charset="0"/>
              <a:ea typeface="+mj-ea"/>
              <a:cs typeface="+mj-cs"/>
            </a:endParaRPr>
          </a:p>
        </p:txBody>
      </p:sp>
      <p:cxnSp>
        <p:nvCxnSpPr>
          <p:cNvPr id="11" name="10 Conector recto"/>
          <p:cNvCxnSpPr/>
          <p:nvPr/>
        </p:nvCxnSpPr>
        <p:spPr>
          <a:xfrm rot="5400000">
            <a:off x="7786688" y="5572125"/>
            <a:ext cx="2571750"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3" name="12 Conector recto"/>
          <p:cNvCxnSpPr/>
          <p:nvPr/>
        </p:nvCxnSpPr>
        <p:spPr>
          <a:xfrm rot="5400000">
            <a:off x="7786687" y="5643563"/>
            <a:ext cx="24288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4" name="13 Conector recto"/>
          <p:cNvCxnSpPr/>
          <p:nvPr/>
        </p:nvCxnSpPr>
        <p:spPr>
          <a:xfrm rot="5400000">
            <a:off x="7858125" y="5786438"/>
            <a:ext cx="214312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5" name="14 Conector recto"/>
          <p:cNvCxnSpPr/>
          <p:nvPr/>
        </p:nvCxnSpPr>
        <p:spPr>
          <a:xfrm>
            <a:off x="5429250" y="6715125"/>
            <a:ext cx="3714750"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6" name="15 Conector recto"/>
          <p:cNvCxnSpPr/>
          <p:nvPr/>
        </p:nvCxnSpPr>
        <p:spPr>
          <a:xfrm>
            <a:off x="6143625" y="6643688"/>
            <a:ext cx="30003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7" name="16 Conector recto"/>
          <p:cNvCxnSpPr/>
          <p:nvPr/>
        </p:nvCxnSpPr>
        <p:spPr>
          <a:xfrm>
            <a:off x="6715125" y="6572250"/>
            <a:ext cx="24288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sp>
        <p:nvSpPr>
          <p:cNvPr id="2" name="1 Rectángulo"/>
          <p:cNvSpPr/>
          <p:nvPr/>
        </p:nvSpPr>
        <p:spPr>
          <a:xfrm>
            <a:off x="179388" y="1628775"/>
            <a:ext cx="8750300" cy="415925"/>
          </a:xfrm>
          <a:prstGeom prst="rect">
            <a:avLst/>
          </a:prstGeom>
        </p:spPr>
        <p:txBody>
          <a:bodyPr>
            <a:spAutoFit/>
          </a:bodyPr>
          <a:lstStyle/>
          <a:p>
            <a:pPr algn="ctr" eaLnBrk="0" hangingPunct="0">
              <a:defRPr/>
            </a:pPr>
            <a:r>
              <a:rPr lang="es-MX" b="1" dirty="0">
                <a:cs typeface="+mn-cs"/>
              </a:rPr>
              <a:t>		</a:t>
            </a:r>
            <a:endParaRPr lang="es-MX" sz="2100" kern="0" dirty="0">
              <a:solidFill>
                <a:srgbClr val="00478E"/>
              </a:solidFill>
              <a:effectLst>
                <a:outerShdw blurRad="38100" dist="38100" dir="2700000" algn="tl">
                  <a:srgbClr val="C0C0C0"/>
                </a:outerShdw>
              </a:effectLst>
              <a:latin typeface="Century Gothic" pitchFamily="34" charset="0"/>
              <a:ea typeface="+mj-ea"/>
              <a:cs typeface="+mj-cs"/>
            </a:endParaRPr>
          </a:p>
        </p:txBody>
      </p:sp>
      <p:sp>
        <p:nvSpPr>
          <p:cNvPr id="18" name="Rectangle 2"/>
          <p:cNvSpPr txBox="1">
            <a:spLocks noChangeArrowheads="1"/>
          </p:cNvSpPr>
          <p:nvPr/>
        </p:nvSpPr>
        <p:spPr>
          <a:xfrm>
            <a:off x="0" y="0"/>
            <a:ext cx="9144000" cy="704850"/>
          </a:xfrm>
          <a:prstGeom prst="rect">
            <a:avLst/>
          </a:prstGeom>
        </p:spPr>
        <p:txBody>
          <a:bodyPr/>
          <a:lstStyle/>
          <a:p>
            <a:pPr algn="ctr" eaLnBrk="0" hangingPunct="0">
              <a:defRPr/>
            </a:pPr>
            <a:r>
              <a:rPr lang="es-MX" sz="2400" kern="0" dirty="0">
                <a:solidFill>
                  <a:srgbClr val="00478E"/>
                </a:solidFill>
                <a:effectLst>
                  <a:outerShdw blurRad="38100" dist="38100" dir="2700000" algn="tl">
                    <a:srgbClr val="C0C0C0"/>
                  </a:outerShdw>
                </a:effectLst>
                <a:latin typeface="Century Gothic" pitchFamily="34" charset="0"/>
                <a:cs typeface="+mn-cs"/>
              </a:rPr>
              <a:t>Almanza Villarreal Agencia Aduanal, S.C.</a:t>
            </a:r>
          </a:p>
          <a:p>
            <a:pPr algn="ctr" eaLnBrk="0" hangingPunct="0">
              <a:defRPr/>
            </a:pPr>
            <a:endParaRPr lang="es-MX" sz="2400" kern="0" dirty="0">
              <a:solidFill>
                <a:srgbClr val="00478E"/>
              </a:solidFill>
              <a:effectLst>
                <a:outerShdw blurRad="38100" dist="38100" dir="2700000" algn="tl">
                  <a:srgbClr val="C0C0C0"/>
                </a:outerShdw>
              </a:effectLst>
              <a:latin typeface="Century Gothic" pitchFamily="34" charset="0"/>
              <a:ea typeface="+mj-ea"/>
              <a:cs typeface="+mj-cs"/>
            </a:endParaRPr>
          </a:p>
          <a:p>
            <a:pPr algn="ctr" eaLnBrk="0" hangingPunct="0">
              <a:defRPr/>
            </a:pPr>
            <a:endParaRPr lang="es-MX" sz="2400" kern="0" dirty="0">
              <a:solidFill>
                <a:srgbClr val="00478E"/>
              </a:solidFill>
              <a:effectLst>
                <a:outerShdw blurRad="38100" dist="38100" dir="2700000" algn="tl">
                  <a:srgbClr val="C0C0C0"/>
                </a:outerShdw>
              </a:effectLst>
              <a:latin typeface="Century Gothic" pitchFamily="34" charset="0"/>
              <a:ea typeface="+mj-ea"/>
              <a:cs typeface="+mj-cs"/>
            </a:endParaRPr>
          </a:p>
        </p:txBody>
      </p:sp>
      <p:sp>
        <p:nvSpPr>
          <p:cNvPr id="31756" name="18 CuadroTexto"/>
          <p:cNvSpPr txBox="1">
            <a:spLocks noChangeArrowheads="1"/>
          </p:cNvSpPr>
          <p:nvPr/>
        </p:nvSpPr>
        <p:spPr bwMode="auto">
          <a:xfrm>
            <a:off x="571500" y="2646363"/>
            <a:ext cx="8072438" cy="3140075"/>
          </a:xfrm>
          <a:prstGeom prst="rect">
            <a:avLst/>
          </a:prstGeom>
          <a:noFill/>
          <a:ln w="9525">
            <a:noFill/>
            <a:miter lim="800000"/>
            <a:headEnd/>
            <a:tailEnd/>
          </a:ln>
        </p:spPr>
        <p:txBody>
          <a:bodyPr>
            <a:spAutoFit/>
          </a:bodyPr>
          <a:lstStyle/>
          <a:p>
            <a:pPr algn="just">
              <a:defRPr/>
            </a:pPr>
            <a:r>
              <a:rPr lang="es-MX" sz="2200" b="1" dirty="0">
                <a:solidFill>
                  <a:srgbClr val="003D7A"/>
                </a:solidFill>
                <a:latin typeface="+mn-lt"/>
              </a:rPr>
              <a:t>Retorno al extranjero de mercancía transformada, elaborada o reparada al amparo de un Programa IMMEX. </a:t>
            </a:r>
          </a:p>
          <a:p>
            <a:pPr algn="just">
              <a:defRPr/>
            </a:pPr>
            <a:endParaRPr lang="en-US" sz="2200" dirty="0">
              <a:solidFill>
                <a:srgbClr val="003D7A"/>
              </a:solidFill>
              <a:latin typeface="+mn-lt"/>
            </a:endParaRPr>
          </a:p>
          <a:p>
            <a:pPr algn="just">
              <a:defRPr/>
            </a:pPr>
            <a:r>
              <a:rPr lang="es-MX" sz="2200" b="1" dirty="0">
                <a:solidFill>
                  <a:srgbClr val="003D7A"/>
                </a:solidFill>
                <a:latin typeface="+mn-lt"/>
              </a:rPr>
              <a:t>Retorno de mercancías extranjeras en su mismo estado, excepto cuando se trate del retorno de envases y empaques, etiquetas y folletos importados temporalmente al amparo de un Programa IMMEX, que se utilicen en la exportación de mercancía nacional, para lo cual deberán utilizar la clave de documento A1.</a:t>
            </a:r>
            <a:endParaRPr lang="en-US" sz="2200" dirty="0">
              <a:solidFill>
                <a:srgbClr val="003D7A"/>
              </a:solidFill>
              <a:latin typeface="+mn-lt"/>
            </a:endParaRPr>
          </a:p>
        </p:txBody>
      </p:sp>
      <p:graphicFrame>
        <p:nvGraphicFramePr>
          <p:cNvPr id="19" name="3 Marcador de contenido"/>
          <p:cNvGraphicFramePr>
            <a:graphicFrameLocks/>
          </p:cNvGraphicFramePr>
          <p:nvPr/>
        </p:nvGraphicFramePr>
        <p:xfrm>
          <a:off x="1285852" y="1428736"/>
          <a:ext cx="6572296" cy="872490"/>
        </p:xfrm>
        <a:graphic>
          <a:graphicData uri="http://schemas.openxmlformats.org/drawingml/2006/table">
            <a:tbl>
              <a:tblPr>
                <a:tableStyleId>{D113A9D2-9D6B-4929-AA2D-F23B5EE8CBE7}</a:tableStyleId>
              </a:tblPr>
              <a:tblGrid>
                <a:gridCol w="1181536"/>
                <a:gridCol w="5390760"/>
              </a:tblGrid>
              <a:tr h="367711">
                <a:tc>
                  <a:txBody>
                    <a:bodyPr/>
                    <a:lstStyle/>
                    <a:p>
                      <a:pPr algn="ctr" fontAlgn="b"/>
                      <a:r>
                        <a:rPr lang="es-MX" sz="2800" b="1" i="0" u="none" strike="noStrike" noProof="0" dirty="0" smtClean="0">
                          <a:solidFill>
                            <a:schemeClr val="lt1"/>
                          </a:solidFill>
                          <a:latin typeface="Century Gothic" pitchFamily="34" charset="0"/>
                        </a:rPr>
                        <a:t>Clave</a:t>
                      </a:r>
                      <a:endParaRPr lang="es-MX" sz="2800" b="1" i="0" u="none" strike="noStrike" noProof="0" dirty="0">
                        <a:solidFill>
                          <a:srgbClr val="FFFFFF"/>
                        </a:solidFill>
                        <a:latin typeface="Century Gothic" pitchFamily="34" charset="0"/>
                      </a:endParaRPr>
                    </a:p>
                  </a:txBody>
                  <a:tcPr marL="9525" marR="9525" marT="9525" marB="0" anchor="b">
                    <a:lnL w="12700" cap="flat" cmpd="sng" algn="ctr">
                      <a:solidFill>
                        <a:schemeClr val="tx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l" fontAlgn="b"/>
                      <a:endParaRPr lang="es-MX" sz="2800" b="1" i="0" u="none" strike="noStrike" noProof="0" dirty="0">
                        <a:solidFill>
                          <a:srgbClr val="FFFFFF"/>
                        </a:solidFill>
                        <a:latin typeface="Century Gothic" pitchFamily="34" charset="0"/>
                      </a:endParaRPr>
                    </a:p>
                  </a:txBody>
                  <a:tcPr marL="9525" marR="9525" marT="9525" marB="0" anchor="b">
                    <a:lnL w="28575"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r>
              <a:tr h="410533">
                <a:tc>
                  <a:txBody>
                    <a:bodyPr/>
                    <a:lstStyle/>
                    <a:p>
                      <a:pPr algn="ctr" fontAlgn="b"/>
                      <a:r>
                        <a:rPr lang="es-MX" sz="2800" b="1" i="0" u="none" strike="noStrike" noProof="0" dirty="0" smtClean="0">
                          <a:solidFill>
                            <a:schemeClr val="bg1"/>
                          </a:solidFill>
                          <a:latin typeface="Century Gothic" pitchFamily="34" charset="0"/>
                        </a:rPr>
                        <a:t>RT</a:t>
                      </a:r>
                      <a:endParaRPr lang="es-MX" sz="2800" b="1" i="0" u="none" strike="noStrike" noProof="0" dirty="0">
                        <a:solidFill>
                          <a:schemeClr val="bg1"/>
                        </a:solidFill>
                        <a:latin typeface="Century Gothic" pitchFamily="34" charset="0"/>
                      </a:endParaRPr>
                    </a:p>
                  </a:txBody>
                  <a:tcPr marL="9525" marR="9525" marT="9525" marB="0" anchor="b">
                    <a:lnL w="12700" cap="flat" cmpd="sng" algn="ctr">
                      <a:solidFill>
                        <a:schemeClr val="tx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MX" sz="2400" b="1" kern="1200" dirty="0" smtClean="0">
                          <a:solidFill>
                            <a:schemeClr val="lt1"/>
                          </a:solidFill>
                          <a:latin typeface="+mn-lt"/>
                          <a:ea typeface="+mn-ea"/>
                          <a:cs typeface="+mn-cs"/>
                        </a:rPr>
                        <a:t>RETORNO DE MERCANCÍAS (IMMEX)</a:t>
                      </a:r>
                      <a:endParaRPr lang="es-MX" sz="2800" b="1" i="0" u="none" strike="noStrike" noProof="0" dirty="0">
                        <a:solidFill>
                          <a:schemeClr val="bg1"/>
                        </a:solidFill>
                        <a:latin typeface="Century Gothic" pitchFamily="34" charset="0"/>
                      </a:endParaRPr>
                    </a:p>
                  </a:txBody>
                  <a:tcPr marL="9525" marR="9525" marT="9525" marB="0" anchor="b">
                    <a:lnL w="28575"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20" name="19 CuadroTexto"/>
          <p:cNvSpPr txBox="1"/>
          <p:nvPr/>
        </p:nvSpPr>
        <p:spPr>
          <a:xfrm>
            <a:off x="5715000" y="5854700"/>
            <a:ext cx="3429000" cy="646113"/>
          </a:xfrm>
          <a:prstGeom prst="rect">
            <a:avLst/>
          </a:prstGeom>
          <a:noFill/>
        </p:spPr>
        <p:txBody>
          <a:bodyPr>
            <a:spAutoFit/>
          </a:bodyPr>
          <a:lstStyle/>
          <a:p>
            <a:pPr algn="just">
              <a:defRPr/>
            </a:pPr>
            <a:r>
              <a:rPr lang="es-MX" b="1" dirty="0">
                <a:solidFill>
                  <a:srgbClr val="003D7A"/>
                </a:solidFill>
                <a:latin typeface="+mn-lt"/>
              </a:rPr>
              <a:t>Publicado:15 de Dic. 2011</a:t>
            </a:r>
          </a:p>
          <a:p>
            <a:pPr algn="just">
              <a:defRPr/>
            </a:pPr>
            <a:r>
              <a:rPr lang="es-MX" b="1" dirty="0">
                <a:solidFill>
                  <a:srgbClr val="003D7A"/>
                </a:solidFill>
                <a:latin typeface="+mn-lt"/>
              </a:rPr>
              <a:t>Vigente: 07 de Dic. Del 2011</a:t>
            </a:r>
          </a:p>
        </p:txBody>
      </p:sp>
      <p:sp>
        <p:nvSpPr>
          <p:cNvPr id="21" name="20 CuadroTexto"/>
          <p:cNvSpPr txBox="1"/>
          <p:nvPr/>
        </p:nvSpPr>
        <p:spPr>
          <a:xfrm>
            <a:off x="1857375" y="619125"/>
            <a:ext cx="5500688" cy="523875"/>
          </a:xfrm>
          <a:prstGeom prst="rect">
            <a:avLst/>
          </a:prstGeom>
          <a:noFill/>
        </p:spPr>
        <p:txBody>
          <a:bodyPr>
            <a:spAutoFit/>
          </a:bodyPr>
          <a:lstStyle/>
          <a:p>
            <a:pPr algn="ctr">
              <a:defRPr/>
            </a:pPr>
            <a:r>
              <a:rPr lang="es-MX" sz="2800" b="1" dirty="0">
                <a:solidFill>
                  <a:srgbClr val="003D7A"/>
                </a:solidFill>
                <a:latin typeface="+mn-lt"/>
              </a:rPr>
              <a:t>APÉNDICE 2, ANEXO 22</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childTnLst>
                                </p:cTn>
                              </p:par>
                              <p:par>
                                <p:cTn id="8" presetID="47" presetClass="entr" presetSubtype="0" fill="hold" grpId="0" nodeType="withEffect">
                                  <p:stCondLst>
                                    <p:cond delay="0"/>
                                  </p:stCondLst>
                                  <p:childTnLst>
                                    <p:set>
                                      <p:cBhvr>
                                        <p:cTn id="9" dur="1" fill="hold">
                                          <p:stCondLst>
                                            <p:cond delay="0"/>
                                          </p:stCondLst>
                                        </p:cTn>
                                        <p:tgtEl>
                                          <p:spTgt spid="31756"/>
                                        </p:tgtEl>
                                        <p:attrNameLst>
                                          <p:attrName>style.visibility</p:attrName>
                                        </p:attrNameLst>
                                      </p:cBhvr>
                                      <p:to>
                                        <p:strVal val="visible"/>
                                      </p:to>
                                    </p:set>
                                    <p:animEffect transition="in" filter="fade">
                                      <p:cBhvr>
                                        <p:cTn id="10" dur="1000"/>
                                        <p:tgtEl>
                                          <p:spTgt spid="31756"/>
                                        </p:tgtEl>
                                      </p:cBhvr>
                                    </p:animEffect>
                                    <p:anim calcmode="lin" valueType="num">
                                      <p:cBhvr>
                                        <p:cTn id="11" dur="1000" fill="hold"/>
                                        <p:tgtEl>
                                          <p:spTgt spid="31756"/>
                                        </p:tgtEl>
                                        <p:attrNameLst>
                                          <p:attrName>ppt_x</p:attrName>
                                        </p:attrNameLst>
                                      </p:cBhvr>
                                      <p:tavLst>
                                        <p:tav tm="0">
                                          <p:val>
                                            <p:strVal val="#ppt_x"/>
                                          </p:val>
                                        </p:tav>
                                        <p:tav tm="100000">
                                          <p:val>
                                            <p:strVal val="#ppt_x"/>
                                          </p:val>
                                        </p:tav>
                                      </p:tavLst>
                                    </p:anim>
                                    <p:anim calcmode="lin" valueType="num">
                                      <p:cBhvr>
                                        <p:cTn id="12" dur="1000" fill="hold"/>
                                        <p:tgtEl>
                                          <p:spTgt spid="31756"/>
                                        </p:tgtEl>
                                        <p:attrNameLst>
                                          <p:attrName>ppt_y</p:attrName>
                                        </p:attrNameLst>
                                      </p:cBhvr>
                                      <p:tavLst>
                                        <p:tav tm="0">
                                          <p:val>
                                            <p:strVal val="#ppt_y-.1"/>
                                          </p:val>
                                        </p:tav>
                                        <p:tav tm="100000">
                                          <p:val>
                                            <p:strVal val="#ppt_y"/>
                                          </p:val>
                                        </p:tav>
                                      </p:tavLst>
                                    </p:anim>
                                  </p:childTnLst>
                                </p:cTn>
                              </p:par>
                              <p:par>
                                <p:cTn id="13" presetID="47"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1000"/>
                                        <p:tgtEl>
                                          <p:spTgt spid="19"/>
                                        </p:tgtEl>
                                      </p:cBhvr>
                                    </p:animEffect>
                                    <p:anim calcmode="lin" valueType="num">
                                      <p:cBhvr>
                                        <p:cTn id="16" dur="1000" fill="hold"/>
                                        <p:tgtEl>
                                          <p:spTgt spid="19"/>
                                        </p:tgtEl>
                                        <p:attrNameLst>
                                          <p:attrName>ppt_x</p:attrName>
                                        </p:attrNameLst>
                                      </p:cBhvr>
                                      <p:tavLst>
                                        <p:tav tm="0">
                                          <p:val>
                                            <p:strVal val="#ppt_x"/>
                                          </p:val>
                                        </p:tav>
                                        <p:tav tm="100000">
                                          <p:val>
                                            <p:strVal val="#ppt_x"/>
                                          </p:val>
                                        </p:tav>
                                      </p:tavLst>
                                    </p:anim>
                                    <p:anim calcmode="lin" valueType="num">
                                      <p:cBhvr>
                                        <p:cTn id="17" dur="1000" fill="hold"/>
                                        <p:tgtEl>
                                          <p:spTgt spid="19"/>
                                        </p:tgtEl>
                                        <p:attrNameLst>
                                          <p:attrName>ppt_y</p:attrName>
                                        </p:attrNameLst>
                                      </p:cBhvr>
                                      <p:tavLst>
                                        <p:tav tm="0">
                                          <p:val>
                                            <p:strVal val="#ppt_y-.1"/>
                                          </p:val>
                                        </p:tav>
                                        <p:tav tm="100000">
                                          <p:val>
                                            <p:strVal val="#ppt_y"/>
                                          </p:val>
                                        </p:tav>
                                      </p:tavLst>
                                    </p:anim>
                                  </p:childTnLst>
                                </p:cTn>
                              </p:par>
                              <p:par>
                                <p:cTn id="18" presetID="47" presetClass="entr" presetSubtype="0" fill="hold" grpId="0" nodeType="with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1000"/>
                                        <p:tgtEl>
                                          <p:spTgt spid="21"/>
                                        </p:tgtEl>
                                      </p:cBhvr>
                                    </p:animEffect>
                                    <p:anim calcmode="lin" valueType="num">
                                      <p:cBhvr>
                                        <p:cTn id="21" dur="1000" fill="hold"/>
                                        <p:tgtEl>
                                          <p:spTgt spid="21"/>
                                        </p:tgtEl>
                                        <p:attrNameLst>
                                          <p:attrName>ppt_x</p:attrName>
                                        </p:attrNameLst>
                                      </p:cBhvr>
                                      <p:tavLst>
                                        <p:tav tm="0">
                                          <p:val>
                                            <p:strVal val="#ppt_x"/>
                                          </p:val>
                                        </p:tav>
                                        <p:tav tm="100000">
                                          <p:val>
                                            <p:strVal val="#ppt_x"/>
                                          </p:val>
                                        </p:tav>
                                      </p:tavLst>
                                    </p:anim>
                                    <p:anim calcmode="lin" valueType="num">
                                      <p:cBhvr>
                                        <p:cTn id="22" dur="1000" fill="hold"/>
                                        <p:tgtEl>
                                          <p:spTgt spid="21"/>
                                        </p:tgtEl>
                                        <p:attrNameLst>
                                          <p:attrName>ppt_y</p:attrName>
                                        </p:attrNameLst>
                                      </p:cBhvr>
                                      <p:tavLst>
                                        <p:tav tm="0">
                                          <p:val>
                                            <p:strVal val="#ppt_y-.1"/>
                                          </p:val>
                                        </p:tav>
                                        <p:tav tm="100000">
                                          <p:val>
                                            <p:strVal val="#ppt_y"/>
                                          </p:val>
                                        </p:tav>
                                      </p:tavLst>
                                    </p:anim>
                                  </p:childTnLst>
                                </p:cTn>
                              </p:par>
                            </p:childTnLst>
                          </p:cTn>
                        </p:par>
                        <p:par>
                          <p:cTn id="23" fill="hold" nodeType="afterGroup">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1756" grpId="0"/>
      <p:bldP spid="20" grpId="0"/>
      <p:bldP spid="21"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11"/>
          <p:cNvSpPr txBox="1">
            <a:spLocks noChangeArrowheads="1"/>
          </p:cNvSpPr>
          <p:nvPr/>
        </p:nvSpPr>
        <p:spPr bwMode="auto">
          <a:xfrm>
            <a:off x="1403350" y="1341438"/>
            <a:ext cx="6192838" cy="366712"/>
          </a:xfrm>
          <a:prstGeom prst="rect">
            <a:avLst/>
          </a:prstGeom>
          <a:noFill/>
          <a:ln w="9525">
            <a:noFill/>
            <a:miter lim="800000"/>
            <a:headEnd/>
            <a:tailEnd/>
          </a:ln>
        </p:spPr>
        <p:txBody>
          <a:bodyPr>
            <a:spAutoFit/>
          </a:bodyPr>
          <a:lstStyle/>
          <a:p>
            <a:pPr eaLnBrk="0" hangingPunct="0">
              <a:spcBef>
                <a:spcPct val="50000"/>
              </a:spcBef>
            </a:pPr>
            <a:endParaRPr lang="en-US"/>
          </a:p>
        </p:txBody>
      </p:sp>
      <p:cxnSp>
        <p:nvCxnSpPr>
          <p:cNvPr id="11" name="10 Conector recto"/>
          <p:cNvCxnSpPr/>
          <p:nvPr/>
        </p:nvCxnSpPr>
        <p:spPr>
          <a:xfrm rot="5400000">
            <a:off x="7786688" y="5572125"/>
            <a:ext cx="2571750"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2" name="11 Conector recto"/>
          <p:cNvCxnSpPr/>
          <p:nvPr/>
        </p:nvCxnSpPr>
        <p:spPr>
          <a:xfrm rot="5400000">
            <a:off x="7786687" y="5643563"/>
            <a:ext cx="24288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3" name="12 Conector recto"/>
          <p:cNvCxnSpPr/>
          <p:nvPr/>
        </p:nvCxnSpPr>
        <p:spPr>
          <a:xfrm rot="5400000">
            <a:off x="7858125" y="5786438"/>
            <a:ext cx="214312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4" name="13 Conector recto"/>
          <p:cNvCxnSpPr/>
          <p:nvPr/>
        </p:nvCxnSpPr>
        <p:spPr>
          <a:xfrm>
            <a:off x="5429250" y="6715125"/>
            <a:ext cx="3714750"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5" name="14 Conector recto"/>
          <p:cNvCxnSpPr/>
          <p:nvPr/>
        </p:nvCxnSpPr>
        <p:spPr>
          <a:xfrm>
            <a:off x="6143625" y="6643688"/>
            <a:ext cx="30003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6" name="15 Conector recto"/>
          <p:cNvCxnSpPr/>
          <p:nvPr/>
        </p:nvCxnSpPr>
        <p:spPr>
          <a:xfrm>
            <a:off x="6715125" y="6572250"/>
            <a:ext cx="24288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sp>
        <p:nvSpPr>
          <p:cNvPr id="50185" name="1 Rectángulo"/>
          <p:cNvSpPr>
            <a:spLocks noChangeArrowheads="1"/>
          </p:cNvSpPr>
          <p:nvPr/>
        </p:nvSpPr>
        <p:spPr bwMode="auto">
          <a:xfrm>
            <a:off x="7108825" y="6019800"/>
            <a:ext cx="1685925" cy="461963"/>
          </a:xfrm>
          <a:prstGeom prst="rect">
            <a:avLst/>
          </a:prstGeom>
          <a:noFill/>
          <a:ln w="9525">
            <a:noFill/>
            <a:miter lim="800000"/>
            <a:headEnd/>
            <a:tailEnd/>
          </a:ln>
        </p:spPr>
        <p:txBody>
          <a:bodyPr wrap="none">
            <a:spAutoFit/>
          </a:bodyPr>
          <a:lstStyle/>
          <a:p>
            <a:pPr eaLnBrk="0" hangingPunct="0"/>
            <a:r>
              <a:rPr lang="es-MX" sz="2400">
                <a:solidFill>
                  <a:srgbClr val="003D7A"/>
                </a:solidFill>
                <a:latin typeface="Century Gothic" pitchFamily="34" charset="0"/>
              </a:rPr>
              <a:t>ANEXO 22</a:t>
            </a:r>
            <a:endParaRPr lang="en-US" sz="2400">
              <a:solidFill>
                <a:srgbClr val="003D7A"/>
              </a:solidFill>
              <a:latin typeface="Century Gothic" pitchFamily="34" charset="0"/>
            </a:endParaRPr>
          </a:p>
        </p:txBody>
      </p:sp>
      <p:pic>
        <p:nvPicPr>
          <p:cNvPr id="50186" name="Picture 2"/>
          <p:cNvPicPr>
            <a:picLocks noChangeAspect="1" noChangeArrowheads="1"/>
          </p:cNvPicPr>
          <p:nvPr/>
        </p:nvPicPr>
        <p:blipFill>
          <a:blip r:embed="rId3" cstate="print"/>
          <a:srcRect/>
          <a:stretch>
            <a:fillRect/>
          </a:stretch>
        </p:blipFill>
        <p:spPr bwMode="auto">
          <a:xfrm>
            <a:off x="15875" y="6165850"/>
            <a:ext cx="1603375" cy="695325"/>
          </a:xfrm>
          <a:prstGeom prst="rect">
            <a:avLst/>
          </a:prstGeom>
          <a:noFill/>
          <a:ln w="9525">
            <a:noFill/>
            <a:miter lim="800000"/>
            <a:headEnd/>
            <a:tailEnd/>
          </a:ln>
        </p:spPr>
      </p:pic>
      <p:sp>
        <p:nvSpPr>
          <p:cNvPr id="17" name="TextBox 10"/>
          <p:cNvSpPr txBox="1"/>
          <p:nvPr/>
        </p:nvSpPr>
        <p:spPr>
          <a:xfrm>
            <a:off x="-428625" y="2714625"/>
            <a:ext cx="7358063" cy="1570038"/>
          </a:xfrm>
          <a:prstGeom prst="rect">
            <a:avLst/>
          </a:prstGeom>
          <a:noFill/>
        </p:spPr>
        <p:txBody>
          <a:bodyPr>
            <a:spAutoFit/>
          </a:bodyPr>
          <a:lstStyle/>
          <a:p>
            <a:pPr algn="ctr" eaLnBrk="0" fontAlgn="auto" hangingPunct="0">
              <a:spcBef>
                <a:spcPts val="0"/>
              </a:spcBef>
              <a:spcAft>
                <a:spcPts val="0"/>
              </a:spcAft>
              <a:defRPr/>
            </a:pPr>
            <a:r>
              <a:rPr lang="es-ES" sz="4800" b="1" dirty="0">
                <a:solidFill>
                  <a:schemeClr val="tx2">
                    <a:lumMod val="75000"/>
                  </a:schemeClr>
                </a:solidFill>
                <a:effectLst>
                  <a:outerShdw blurRad="38100" dist="38100" dir="2700000" algn="tl">
                    <a:srgbClr val="000000">
                      <a:alpha val="43137"/>
                    </a:srgbClr>
                  </a:outerShdw>
                </a:effectLst>
                <a:latin typeface="Century Gothic" pitchFamily="34" charset="0"/>
                <a:cs typeface="+mn-cs"/>
              </a:rPr>
              <a:t>IDENTIFICADORES 	 IMMEX</a:t>
            </a:r>
          </a:p>
        </p:txBody>
      </p:sp>
      <p:pic>
        <p:nvPicPr>
          <p:cNvPr id="50188" name="Picture 1"/>
          <p:cNvPicPr>
            <a:picLocks noChangeAspect="1" noChangeArrowheads="1"/>
          </p:cNvPicPr>
          <p:nvPr/>
        </p:nvPicPr>
        <p:blipFill>
          <a:blip r:embed="rId4" cstate="print"/>
          <a:srcRect l="17647" t="22461" r="72426" b="67773"/>
          <a:stretch>
            <a:fillRect/>
          </a:stretch>
        </p:blipFill>
        <p:spPr bwMode="auto">
          <a:xfrm>
            <a:off x="0" y="0"/>
            <a:ext cx="1285875" cy="714375"/>
          </a:xfrm>
          <a:prstGeom prst="rect">
            <a:avLst/>
          </a:prstGeom>
          <a:noFill/>
          <a:ln w="9525">
            <a:noFill/>
            <a:miter lim="800000"/>
            <a:headEnd/>
            <a:tailEnd/>
          </a:ln>
        </p:spPr>
      </p:pic>
      <p:sp>
        <p:nvSpPr>
          <p:cNvPr id="19" name="Rectangle 2"/>
          <p:cNvSpPr txBox="1">
            <a:spLocks noChangeArrowheads="1"/>
          </p:cNvSpPr>
          <p:nvPr/>
        </p:nvSpPr>
        <p:spPr>
          <a:xfrm>
            <a:off x="-142875" y="0"/>
            <a:ext cx="9144000" cy="704850"/>
          </a:xfrm>
          <a:prstGeom prst="rect">
            <a:avLst/>
          </a:prstGeom>
        </p:spPr>
        <p:txBody>
          <a:bodyPr/>
          <a:lstStyle/>
          <a:p>
            <a:pPr algn="ctr" eaLnBrk="0" hangingPunct="0">
              <a:defRPr/>
            </a:pPr>
            <a:r>
              <a:rPr lang="es-MX" sz="2400" kern="0" dirty="0">
                <a:solidFill>
                  <a:srgbClr val="00478E"/>
                </a:solidFill>
                <a:effectLst>
                  <a:outerShdw blurRad="38100" dist="38100" dir="2700000" algn="tl">
                    <a:srgbClr val="C0C0C0"/>
                  </a:outerShdw>
                </a:effectLst>
                <a:latin typeface="Century Gothic" pitchFamily="34" charset="0"/>
                <a:cs typeface="+mn-cs"/>
              </a:rPr>
              <a:t>Almanza Villarreal Agencia Aduanal, S.C.</a:t>
            </a:r>
          </a:p>
          <a:p>
            <a:pPr algn="ctr" eaLnBrk="0" hangingPunct="0">
              <a:defRPr/>
            </a:pPr>
            <a:endParaRPr lang="es-MX" sz="2400" kern="0" dirty="0">
              <a:solidFill>
                <a:srgbClr val="00478E"/>
              </a:solidFill>
              <a:effectLst>
                <a:outerShdw blurRad="38100" dist="38100" dir="2700000" algn="tl">
                  <a:srgbClr val="C0C0C0"/>
                </a:outerShdw>
              </a:effectLst>
              <a:latin typeface="Century Gothic" pitchFamily="34" charset="0"/>
              <a:ea typeface="+mj-ea"/>
              <a:cs typeface="+mj-cs"/>
            </a:endParaRPr>
          </a:p>
          <a:p>
            <a:pPr algn="ctr" eaLnBrk="0" hangingPunct="0">
              <a:defRPr/>
            </a:pPr>
            <a:endParaRPr lang="es-MX" sz="2400" kern="0" dirty="0">
              <a:solidFill>
                <a:srgbClr val="00478E"/>
              </a:solidFill>
              <a:effectLst>
                <a:outerShdw blurRad="38100" dist="38100" dir="2700000" algn="tl">
                  <a:srgbClr val="C0C0C0"/>
                </a:outerShdw>
              </a:effectLst>
              <a:latin typeface="Century Gothic" pitchFamily="34" charset="0"/>
              <a:ea typeface="+mj-ea"/>
              <a:cs typeface="+mj-cs"/>
            </a:endParaRPr>
          </a:p>
        </p:txBody>
      </p:sp>
      <p:pic>
        <p:nvPicPr>
          <p:cNvPr id="50190" name="Picture 2"/>
          <p:cNvPicPr>
            <a:picLocks noChangeAspect="1" noChangeArrowheads="1"/>
          </p:cNvPicPr>
          <p:nvPr/>
        </p:nvPicPr>
        <p:blipFill>
          <a:blip r:embed="rId5" cstate="print"/>
          <a:srcRect/>
          <a:stretch>
            <a:fillRect/>
          </a:stretch>
        </p:blipFill>
        <p:spPr bwMode="auto">
          <a:xfrm>
            <a:off x="7429500" y="-71438"/>
            <a:ext cx="1714500" cy="809626"/>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Box 11"/>
          <p:cNvSpPr txBox="1">
            <a:spLocks noChangeArrowheads="1"/>
          </p:cNvSpPr>
          <p:nvPr/>
        </p:nvSpPr>
        <p:spPr bwMode="auto">
          <a:xfrm>
            <a:off x="1403350" y="1341438"/>
            <a:ext cx="6192838" cy="366712"/>
          </a:xfrm>
          <a:prstGeom prst="rect">
            <a:avLst/>
          </a:prstGeom>
          <a:noFill/>
          <a:ln w="9525">
            <a:noFill/>
            <a:miter lim="800000"/>
            <a:headEnd/>
            <a:tailEnd/>
          </a:ln>
        </p:spPr>
        <p:txBody>
          <a:bodyPr>
            <a:spAutoFit/>
          </a:bodyPr>
          <a:lstStyle/>
          <a:p>
            <a:pPr eaLnBrk="0" hangingPunct="0">
              <a:spcBef>
                <a:spcPct val="50000"/>
              </a:spcBef>
            </a:pPr>
            <a:endParaRPr lang="en-US"/>
          </a:p>
        </p:txBody>
      </p:sp>
      <p:sp>
        <p:nvSpPr>
          <p:cNvPr id="12" name="Rectangle 2"/>
          <p:cNvSpPr txBox="1">
            <a:spLocks noChangeArrowheads="1"/>
          </p:cNvSpPr>
          <p:nvPr/>
        </p:nvSpPr>
        <p:spPr>
          <a:xfrm>
            <a:off x="1490663" y="347663"/>
            <a:ext cx="6321425" cy="704850"/>
          </a:xfrm>
          <a:prstGeom prst="rect">
            <a:avLst/>
          </a:prstGeom>
        </p:spPr>
        <p:txBody>
          <a:bodyPr/>
          <a:lstStyle/>
          <a:p>
            <a:pPr algn="ctr" eaLnBrk="0" hangingPunct="0">
              <a:defRPr/>
            </a:pPr>
            <a:endParaRPr lang="es-ES" sz="3800" kern="0" dirty="0">
              <a:solidFill>
                <a:srgbClr val="00478E"/>
              </a:solidFill>
              <a:effectLst>
                <a:outerShdw blurRad="38100" dist="38100" dir="2700000" algn="tl">
                  <a:srgbClr val="C0C0C0"/>
                </a:outerShdw>
              </a:effectLst>
              <a:latin typeface="Century Gothic" pitchFamily="34" charset="0"/>
              <a:ea typeface="+mj-ea"/>
              <a:cs typeface="+mj-cs"/>
            </a:endParaRPr>
          </a:p>
        </p:txBody>
      </p:sp>
      <p:cxnSp>
        <p:nvCxnSpPr>
          <p:cNvPr id="11" name="10 Conector recto"/>
          <p:cNvCxnSpPr/>
          <p:nvPr/>
        </p:nvCxnSpPr>
        <p:spPr>
          <a:xfrm rot="5400000">
            <a:off x="7786688" y="5572125"/>
            <a:ext cx="2571750"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3" name="12 Conector recto"/>
          <p:cNvCxnSpPr/>
          <p:nvPr/>
        </p:nvCxnSpPr>
        <p:spPr>
          <a:xfrm rot="5400000">
            <a:off x="7786687" y="5643563"/>
            <a:ext cx="24288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4" name="13 Conector recto"/>
          <p:cNvCxnSpPr/>
          <p:nvPr/>
        </p:nvCxnSpPr>
        <p:spPr>
          <a:xfrm rot="5400000">
            <a:off x="7858125" y="5786438"/>
            <a:ext cx="214312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5" name="14 Conector recto"/>
          <p:cNvCxnSpPr/>
          <p:nvPr/>
        </p:nvCxnSpPr>
        <p:spPr>
          <a:xfrm>
            <a:off x="5429250" y="6715125"/>
            <a:ext cx="3714750"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6" name="15 Conector recto"/>
          <p:cNvCxnSpPr/>
          <p:nvPr/>
        </p:nvCxnSpPr>
        <p:spPr>
          <a:xfrm>
            <a:off x="6143625" y="6643688"/>
            <a:ext cx="30003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7" name="16 Conector recto"/>
          <p:cNvCxnSpPr/>
          <p:nvPr/>
        </p:nvCxnSpPr>
        <p:spPr>
          <a:xfrm>
            <a:off x="6715125" y="6572250"/>
            <a:ext cx="24288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sp>
        <p:nvSpPr>
          <p:cNvPr id="20" name="Rectangle 2"/>
          <p:cNvSpPr txBox="1">
            <a:spLocks noChangeArrowheads="1"/>
          </p:cNvSpPr>
          <p:nvPr/>
        </p:nvSpPr>
        <p:spPr>
          <a:xfrm>
            <a:off x="0" y="0"/>
            <a:ext cx="9144000" cy="704850"/>
          </a:xfrm>
          <a:prstGeom prst="rect">
            <a:avLst/>
          </a:prstGeom>
        </p:spPr>
        <p:txBody>
          <a:bodyPr/>
          <a:lstStyle/>
          <a:p>
            <a:pPr algn="ctr" eaLnBrk="0" hangingPunct="0">
              <a:defRPr/>
            </a:pPr>
            <a:r>
              <a:rPr lang="es-MX" sz="2400" kern="0" dirty="0">
                <a:solidFill>
                  <a:srgbClr val="00478E"/>
                </a:solidFill>
                <a:effectLst>
                  <a:outerShdw blurRad="38100" dist="38100" dir="2700000" algn="tl">
                    <a:srgbClr val="C0C0C0"/>
                  </a:outerShdw>
                </a:effectLst>
                <a:latin typeface="Century Gothic" pitchFamily="34" charset="0"/>
                <a:cs typeface="+mn-cs"/>
              </a:rPr>
              <a:t>Almanza Villarreal Agencia Aduanal, S.C.</a:t>
            </a:r>
          </a:p>
          <a:p>
            <a:pPr algn="ctr" eaLnBrk="0" hangingPunct="0">
              <a:defRPr/>
            </a:pPr>
            <a:endParaRPr lang="es-MX" sz="2400" kern="0" dirty="0">
              <a:solidFill>
                <a:srgbClr val="00478E"/>
              </a:solidFill>
              <a:effectLst>
                <a:outerShdw blurRad="38100" dist="38100" dir="2700000" algn="tl">
                  <a:srgbClr val="C0C0C0"/>
                </a:outerShdw>
              </a:effectLst>
              <a:latin typeface="Century Gothic" pitchFamily="34" charset="0"/>
              <a:ea typeface="+mj-ea"/>
              <a:cs typeface="+mj-cs"/>
            </a:endParaRPr>
          </a:p>
          <a:p>
            <a:pPr algn="ctr" eaLnBrk="0" hangingPunct="0">
              <a:defRPr/>
            </a:pPr>
            <a:endParaRPr lang="es-MX" sz="2400" kern="0" dirty="0">
              <a:solidFill>
                <a:srgbClr val="00478E"/>
              </a:solidFill>
              <a:effectLst>
                <a:outerShdw blurRad="38100" dist="38100" dir="2700000" algn="tl">
                  <a:srgbClr val="C0C0C0"/>
                </a:outerShdw>
              </a:effectLst>
              <a:latin typeface="Century Gothic" pitchFamily="34" charset="0"/>
              <a:ea typeface="+mj-ea"/>
              <a:cs typeface="+mj-cs"/>
            </a:endParaRPr>
          </a:p>
        </p:txBody>
      </p:sp>
      <p:sp>
        <p:nvSpPr>
          <p:cNvPr id="18" name="17 CuadroTexto"/>
          <p:cNvSpPr txBox="1"/>
          <p:nvPr/>
        </p:nvSpPr>
        <p:spPr>
          <a:xfrm>
            <a:off x="857250" y="500063"/>
            <a:ext cx="7500938" cy="569912"/>
          </a:xfrm>
          <a:prstGeom prst="rect">
            <a:avLst/>
          </a:prstGeom>
          <a:noFill/>
        </p:spPr>
        <p:txBody>
          <a:bodyPr>
            <a:spAutoFit/>
          </a:bodyPr>
          <a:lstStyle/>
          <a:p>
            <a:pPr algn="ctr">
              <a:defRPr/>
            </a:pPr>
            <a:r>
              <a:rPr lang="es-MX" sz="3100" b="1" dirty="0">
                <a:solidFill>
                  <a:srgbClr val="003D7A"/>
                </a:solidFill>
                <a:latin typeface="+mn-lt"/>
              </a:rPr>
              <a:t>IDENTIFICADORES PARA IMMEX</a:t>
            </a:r>
          </a:p>
        </p:txBody>
      </p:sp>
      <p:sp>
        <p:nvSpPr>
          <p:cNvPr id="51212" name="AutoShape 2" descr="Ley Aduanera">
            <a:hlinkClick r:id="rId3"/>
          </p:cNvPr>
          <p:cNvSpPr>
            <a:spLocks noChangeAspect="1" noChangeArrowheads="1"/>
          </p:cNvSpPr>
          <p:nvPr/>
        </p:nvSpPr>
        <p:spPr bwMode="auto">
          <a:xfrm>
            <a:off x="0" y="2676525"/>
            <a:ext cx="304800" cy="304800"/>
          </a:xfrm>
          <a:prstGeom prst="rect">
            <a:avLst/>
          </a:prstGeom>
          <a:noFill/>
          <a:ln w="9525">
            <a:noFill/>
            <a:miter lim="800000"/>
            <a:headEnd/>
            <a:tailEnd/>
          </a:ln>
        </p:spPr>
        <p:txBody>
          <a:bodyPr/>
          <a:lstStyle/>
          <a:p>
            <a:endParaRPr lang="es-MX"/>
          </a:p>
        </p:txBody>
      </p:sp>
      <p:sp>
        <p:nvSpPr>
          <p:cNvPr id="51213" name="AutoShape 3" descr="Ley Aduanera">
            <a:hlinkClick r:id="rId4"/>
          </p:cNvPr>
          <p:cNvSpPr>
            <a:spLocks noChangeAspect="1" noChangeArrowheads="1"/>
          </p:cNvSpPr>
          <p:nvPr/>
        </p:nvSpPr>
        <p:spPr bwMode="auto">
          <a:xfrm>
            <a:off x="0" y="3057525"/>
            <a:ext cx="304800" cy="304800"/>
          </a:xfrm>
          <a:prstGeom prst="rect">
            <a:avLst/>
          </a:prstGeom>
          <a:noFill/>
          <a:ln w="9525">
            <a:noFill/>
            <a:miter lim="800000"/>
            <a:headEnd/>
            <a:tailEnd/>
          </a:ln>
        </p:spPr>
        <p:txBody>
          <a:bodyPr/>
          <a:lstStyle/>
          <a:p>
            <a:endParaRPr lang="es-MX"/>
          </a:p>
        </p:txBody>
      </p:sp>
      <p:sp>
        <p:nvSpPr>
          <p:cNvPr id="51214" name="AutoShape 4" descr="Ley Aduanera">
            <a:hlinkClick r:id="rId5"/>
          </p:cNvPr>
          <p:cNvSpPr>
            <a:spLocks noChangeAspect="1" noChangeArrowheads="1"/>
          </p:cNvSpPr>
          <p:nvPr/>
        </p:nvSpPr>
        <p:spPr bwMode="auto">
          <a:xfrm>
            <a:off x="0" y="3819525"/>
            <a:ext cx="304800" cy="304800"/>
          </a:xfrm>
          <a:prstGeom prst="rect">
            <a:avLst/>
          </a:prstGeom>
          <a:noFill/>
          <a:ln w="9525">
            <a:noFill/>
            <a:miter lim="800000"/>
            <a:headEnd/>
            <a:tailEnd/>
          </a:ln>
        </p:spPr>
        <p:txBody>
          <a:bodyPr/>
          <a:lstStyle/>
          <a:p>
            <a:endParaRPr lang="es-MX"/>
          </a:p>
        </p:txBody>
      </p:sp>
      <p:sp>
        <p:nvSpPr>
          <p:cNvPr id="51215" name="AutoShape 5" descr="Ley Aduanera">
            <a:hlinkClick r:id="rId6"/>
          </p:cNvPr>
          <p:cNvSpPr>
            <a:spLocks noChangeAspect="1" noChangeArrowheads="1"/>
          </p:cNvSpPr>
          <p:nvPr/>
        </p:nvSpPr>
        <p:spPr bwMode="auto">
          <a:xfrm>
            <a:off x="0" y="4962525"/>
            <a:ext cx="304800" cy="304800"/>
          </a:xfrm>
          <a:prstGeom prst="rect">
            <a:avLst/>
          </a:prstGeom>
          <a:noFill/>
          <a:ln w="9525">
            <a:noFill/>
            <a:miter lim="800000"/>
            <a:headEnd/>
            <a:tailEnd/>
          </a:ln>
        </p:spPr>
        <p:txBody>
          <a:bodyPr/>
          <a:lstStyle/>
          <a:p>
            <a:endParaRPr lang="es-MX"/>
          </a:p>
        </p:txBody>
      </p:sp>
      <p:sp>
        <p:nvSpPr>
          <p:cNvPr id="51216" name="AutoShape 6" descr="Boletines ACI">
            <a:hlinkClick r:id="rId7"/>
          </p:cNvPr>
          <p:cNvSpPr>
            <a:spLocks noChangeAspect="1" noChangeArrowheads="1"/>
          </p:cNvSpPr>
          <p:nvPr/>
        </p:nvSpPr>
        <p:spPr bwMode="auto">
          <a:xfrm>
            <a:off x="0" y="5724525"/>
            <a:ext cx="304800" cy="304800"/>
          </a:xfrm>
          <a:prstGeom prst="rect">
            <a:avLst/>
          </a:prstGeom>
          <a:noFill/>
          <a:ln w="9525">
            <a:noFill/>
            <a:miter lim="800000"/>
            <a:headEnd/>
            <a:tailEnd/>
          </a:ln>
        </p:spPr>
        <p:txBody>
          <a:bodyPr/>
          <a:lstStyle/>
          <a:p>
            <a:endParaRPr lang="es-MX"/>
          </a:p>
        </p:txBody>
      </p:sp>
      <p:sp>
        <p:nvSpPr>
          <p:cNvPr id="51217" name="AutoShape 7" descr="Boletines ACI">
            <a:hlinkClick r:id="rId8"/>
          </p:cNvPr>
          <p:cNvSpPr>
            <a:spLocks noChangeAspect="1" noChangeArrowheads="1"/>
          </p:cNvSpPr>
          <p:nvPr/>
        </p:nvSpPr>
        <p:spPr bwMode="auto">
          <a:xfrm>
            <a:off x="0" y="6105525"/>
            <a:ext cx="304800" cy="304800"/>
          </a:xfrm>
          <a:prstGeom prst="rect">
            <a:avLst/>
          </a:prstGeom>
          <a:noFill/>
          <a:ln w="9525">
            <a:noFill/>
            <a:miter lim="800000"/>
            <a:headEnd/>
            <a:tailEnd/>
          </a:ln>
        </p:spPr>
        <p:txBody>
          <a:bodyPr/>
          <a:lstStyle/>
          <a:p>
            <a:endParaRPr lang="es-MX"/>
          </a:p>
        </p:txBody>
      </p:sp>
      <p:sp>
        <p:nvSpPr>
          <p:cNvPr id="51218" name="AutoShape 976" descr="TLC EUA y Canadá">
            <a:hlinkClick r:id="rId9"/>
          </p:cNvPr>
          <p:cNvSpPr>
            <a:spLocks noChangeAspect="1" noChangeArrowheads="1"/>
          </p:cNvSpPr>
          <p:nvPr/>
        </p:nvSpPr>
        <p:spPr bwMode="auto">
          <a:xfrm>
            <a:off x="762000" y="1885950"/>
            <a:ext cx="304800" cy="304800"/>
          </a:xfrm>
          <a:prstGeom prst="rect">
            <a:avLst/>
          </a:prstGeom>
          <a:noFill/>
          <a:ln w="9525">
            <a:noFill/>
            <a:miter lim="800000"/>
            <a:headEnd/>
            <a:tailEnd/>
          </a:ln>
        </p:spPr>
        <p:txBody>
          <a:bodyPr/>
          <a:lstStyle/>
          <a:p>
            <a:endParaRPr lang="es-MX"/>
          </a:p>
        </p:txBody>
      </p:sp>
      <p:sp>
        <p:nvSpPr>
          <p:cNvPr id="51219" name="AutoShape 977" descr="Circulares 2007">
            <a:hlinkClick r:id="rId10"/>
          </p:cNvPr>
          <p:cNvSpPr>
            <a:spLocks noChangeAspect="1" noChangeArrowheads="1"/>
          </p:cNvSpPr>
          <p:nvPr/>
        </p:nvSpPr>
        <p:spPr bwMode="auto">
          <a:xfrm>
            <a:off x="1076325" y="1885950"/>
            <a:ext cx="304800" cy="304800"/>
          </a:xfrm>
          <a:prstGeom prst="rect">
            <a:avLst/>
          </a:prstGeom>
          <a:noFill/>
          <a:ln w="9525">
            <a:noFill/>
            <a:miter lim="800000"/>
            <a:headEnd/>
            <a:tailEnd/>
          </a:ln>
        </p:spPr>
        <p:txBody>
          <a:bodyPr/>
          <a:lstStyle/>
          <a:p>
            <a:endParaRPr lang="es-MX"/>
          </a:p>
        </p:txBody>
      </p:sp>
      <p:sp>
        <p:nvSpPr>
          <p:cNvPr id="51220" name="AutoShape 1" descr="Ley Aduanera">
            <a:hlinkClick r:id="rId11"/>
          </p:cNvPr>
          <p:cNvSpPr>
            <a:spLocks noChangeAspect="1" noChangeArrowheads="1"/>
          </p:cNvSpPr>
          <p:nvPr/>
        </p:nvSpPr>
        <p:spPr bwMode="auto">
          <a:xfrm>
            <a:off x="1524000" y="752475"/>
            <a:ext cx="304800" cy="304800"/>
          </a:xfrm>
          <a:prstGeom prst="rect">
            <a:avLst/>
          </a:prstGeom>
          <a:noFill/>
          <a:ln w="9525">
            <a:noFill/>
            <a:miter lim="800000"/>
            <a:headEnd/>
            <a:tailEnd/>
          </a:ln>
        </p:spPr>
        <p:txBody>
          <a:bodyPr/>
          <a:lstStyle/>
          <a:p>
            <a:endParaRPr lang="es-MX"/>
          </a:p>
        </p:txBody>
      </p:sp>
      <p:sp>
        <p:nvSpPr>
          <p:cNvPr id="51221" name="AutoShape 2" descr="Ley Aduanera">
            <a:hlinkClick r:id="rId3"/>
          </p:cNvPr>
          <p:cNvSpPr>
            <a:spLocks noChangeAspect="1" noChangeArrowheads="1"/>
          </p:cNvSpPr>
          <p:nvPr/>
        </p:nvSpPr>
        <p:spPr bwMode="auto">
          <a:xfrm>
            <a:off x="1524000" y="1076325"/>
            <a:ext cx="304800" cy="304800"/>
          </a:xfrm>
          <a:prstGeom prst="rect">
            <a:avLst/>
          </a:prstGeom>
          <a:noFill/>
          <a:ln w="9525">
            <a:noFill/>
            <a:miter lim="800000"/>
            <a:headEnd/>
            <a:tailEnd/>
          </a:ln>
        </p:spPr>
        <p:txBody>
          <a:bodyPr/>
          <a:lstStyle/>
          <a:p>
            <a:endParaRPr lang="es-MX"/>
          </a:p>
        </p:txBody>
      </p:sp>
      <p:sp>
        <p:nvSpPr>
          <p:cNvPr id="51222" name="AutoShape 3" descr="Ley Aduanera">
            <a:hlinkClick r:id="rId4"/>
          </p:cNvPr>
          <p:cNvSpPr>
            <a:spLocks noChangeAspect="1" noChangeArrowheads="1"/>
          </p:cNvSpPr>
          <p:nvPr/>
        </p:nvSpPr>
        <p:spPr bwMode="auto">
          <a:xfrm>
            <a:off x="1524000" y="1076325"/>
            <a:ext cx="304800" cy="304800"/>
          </a:xfrm>
          <a:prstGeom prst="rect">
            <a:avLst/>
          </a:prstGeom>
          <a:noFill/>
          <a:ln w="9525">
            <a:noFill/>
            <a:miter lim="800000"/>
            <a:headEnd/>
            <a:tailEnd/>
          </a:ln>
        </p:spPr>
        <p:txBody>
          <a:bodyPr/>
          <a:lstStyle/>
          <a:p>
            <a:endParaRPr lang="es-MX"/>
          </a:p>
        </p:txBody>
      </p:sp>
      <p:sp>
        <p:nvSpPr>
          <p:cNvPr id="51223" name="AutoShape 4" descr="Ley Aduanera">
            <a:hlinkClick r:id="rId5"/>
          </p:cNvPr>
          <p:cNvSpPr>
            <a:spLocks noChangeAspect="1" noChangeArrowheads="1"/>
          </p:cNvSpPr>
          <p:nvPr/>
        </p:nvSpPr>
        <p:spPr bwMode="auto">
          <a:xfrm>
            <a:off x="1524000" y="1076325"/>
            <a:ext cx="304800" cy="304800"/>
          </a:xfrm>
          <a:prstGeom prst="rect">
            <a:avLst/>
          </a:prstGeom>
          <a:noFill/>
          <a:ln w="9525">
            <a:noFill/>
            <a:miter lim="800000"/>
            <a:headEnd/>
            <a:tailEnd/>
          </a:ln>
        </p:spPr>
        <p:txBody>
          <a:bodyPr/>
          <a:lstStyle/>
          <a:p>
            <a:endParaRPr lang="es-MX"/>
          </a:p>
        </p:txBody>
      </p:sp>
      <p:sp>
        <p:nvSpPr>
          <p:cNvPr id="51224" name="AutoShape 5" descr="Ley Aduanera">
            <a:hlinkClick r:id="rId6"/>
          </p:cNvPr>
          <p:cNvSpPr>
            <a:spLocks noChangeAspect="1" noChangeArrowheads="1"/>
          </p:cNvSpPr>
          <p:nvPr/>
        </p:nvSpPr>
        <p:spPr bwMode="auto">
          <a:xfrm>
            <a:off x="1524000" y="1076325"/>
            <a:ext cx="304800" cy="304800"/>
          </a:xfrm>
          <a:prstGeom prst="rect">
            <a:avLst/>
          </a:prstGeom>
          <a:noFill/>
          <a:ln w="9525">
            <a:noFill/>
            <a:miter lim="800000"/>
            <a:headEnd/>
            <a:tailEnd/>
          </a:ln>
        </p:spPr>
        <p:txBody>
          <a:bodyPr/>
          <a:lstStyle/>
          <a:p>
            <a:endParaRPr lang="es-MX"/>
          </a:p>
        </p:txBody>
      </p:sp>
      <p:sp>
        <p:nvSpPr>
          <p:cNvPr id="51225" name="AutoShape 6" descr="Boletines ACI">
            <a:hlinkClick r:id="rId7"/>
          </p:cNvPr>
          <p:cNvSpPr>
            <a:spLocks noChangeAspect="1" noChangeArrowheads="1"/>
          </p:cNvSpPr>
          <p:nvPr/>
        </p:nvSpPr>
        <p:spPr bwMode="auto">
          <a:xfrm>
            <a:off x="1524000" y="1076325"/>
            <a:ext cx="304800" cy="304800"/>
          </a:xfrm>
          <a:prstGeom prst="rect">
            <a:avLst/>
          </a:prstGeom>
          <a:noFill/>
          <a:ln w="9525">
            <a:noFill/>
            <a:miter lim="800000"/>
            <a:headEnd/>
            <a:tailEnd/>
          </a:ln>
        </p:spPr>
        <p:txBody>
          <a:bodyPr/>
          <a:lstStyle/>
          <a:p>
            <a:endParaRPr lang="es-MX"/>
          </a:p>
        </p:txBody>
      </p:sp>
      <p:sp>
        <p:nvSpPr>
          <p:cNvPr id="51226" name="AutoShape 7" descr="Boletines ACI">
            <a:hlinkClick r:id="rId8"/>
          </p:cNvPr>
          <p:cNvSpPr>
            <a:spLocks noChangeAspect="1" noChangeArrowheads="1"/>
          </p:cNvSpPr>
          <p:nvPr/>
        </p:nvSpPr>
        <p:spPr bwMode="auto">
          <a:xfrm>
            <a:off x="1524000" y="1076325"/>
            <a:ext cx="304800" cy="304800"/>
          </a:xfrm>
          <a:prstGeom prst="rect">
            <a:avLst/>
          </a:prstGeom>
          <a:noFill/>
          <a:ln w="9525">
            <a:noFill/>
            <a:miter lim="800000"/>
            <a:headEnd/>
            <a:tailEnd/>
          </a:ln>
        </p:spPr>
        <p:txBody>
          <a:bodyPr/>
          <a:lstStyle/>
          <a:p>
            <a:endParaRPr lang="es-MX"/>
          </a:p>
        </p:txBody>
      </p:sp>
      <p:sp>
        <p:nvSpPr>
          <p:cNvPr id="51227" name="AutoShape 976" descr="TLC EUA y Canadá">
            <a:hlinkClick r:id="rId9"/>
          </p:cNvPr>
          <p:cNvSpPr>
            <a:spLocks noChangeAspect="1" noChangeArrowheads="1"/>
          </p:cNvSpPr>
          <p:nvPr/>
        </p:nvSpPr>
        <p:spPr bwMode="auto">
          <a:xfrm>
            <a:off x="1524000" y="1885950"/>
            <a:ext cx="304800" cy="304800"/>
          </a:xfrm>
          <a:prstGeom prst="rect">
            <a:avLst/>
          </a:prstGeom>
          <a:noFill/>
          <a:ln w="9525">
            <a:noFill/>
            <a:miter lim="800000"/>
            <a:headEnd/>
            <a:tailEnd/>
          </a:ln>
        </p:spPr>
        <p:txBody>
          <a:bodyPr/>
          <a:lstStyle/>
          <a:p>
            <a:endParaRPr lang="es-MX"/>
          </a:p>
        </p:txBody>
      </p:sp>
      <p:sp>
        <p:nvSpPr>
          <p:cNvPr id="51228" name="AutoShape 977" descr="Circulares 2007">
            <a:hlinkClick r:id="rId10"/>
          </p:cNvPr>
          <p:cNvSpPr>
            <a:spLocks noChangeAspect="1" noChangeArrowheads="1"/>
          </p:cNvSpPr>
          <p:nvPr/>
        </p:nvSpPr>
        <p:spPr bwMode="auto">
          <a:xfrm>
            <a:off x="1838325" y="1885950"/>
            <a:ext cx="304800" cy="304800"/>
          </a:xfrm>
          <a:prstGeom prst="rect">
            <a:avLst/>
          </a:prstGeom>
          <a:noFill/>
          <a:ln w="9525">
            <a:noFill/>
            <a:miter lim="800000"/>
            <a:headEnd/>
            <a:tailEnd/>
          </a:ln>
        </p:spPr>
        <p:txBody>
          <a:bodyPr/>
          <a:lstStyle/>
          <a:p>
            <a:endParaRPr lang="es-MX"/>
          </a:p>
        </p:txBody>
      </p:sp>
      <p:graphicFrame>
        <p:nvGraphicFramePr>
          <p:cNvPr id="41" name="40 Tabla"/>
          <p:cNvGraphicFramePr>
            <a:graphicFrameLocks noGrp="1"/>
          </p:cNvGraphicFramePr>
          <p:nvPr/>
        </p:nvGraphicFramePr>
        <p:xfrm>
          <a:off x="571500" y="2214563"/>
          <a:ext cx="8001000" cy="1208087"/>
        </p:xfrm>
        <a:graphic>
          <a:graphicData uri="http://schemas.openxmlformats.org/drawingml/2006/table">
            <a:tbl>
              <a:tblPr/>
              <a:tblGrid>
                <a:gridCol w="937809"/>
                <a:gridCol w="2472117"/>
                <a:gridCol w="4591074"/>
              </a:tblGrid>
              <a:tr h="280529">
                <a:tc>
                  <a:txBody>
                    <a:bodyPr/>
                    <a:lstStyle/>
                    <a:p>
                      <a:pPr marL="0" marR="0">
                        <a:lnSpc>
                          <a:spcPct val="115000"/>
                        </a:lnSpc>
                        <a:spcBef>
                          <a:spcPts val="0"/>
                        </a:spcBef>
                        <a:spcAft>
                          <a:spcPts val="1000"/>
                        </a:spcAft>
                      </a:pPr>
                      <a:r>
                        <a:rPr lang="en-US" sz="1600" b="1" dirty="0">
                          <a:solidFill>
                            <a:srgbClr val="FFFFFF"/>
                          </a:solidFill>
                          <a:latin typeface="+mn-lt"/>
                          <a:ea typeface="Calibri"/>
                          <a:cs typeface="Times New Roman"/>
                        </a:rPr>
                        <a:t> </a:t>
                      </a:r>
                      <a:endParaRPr lang="en-US" sz="1600" dirty="0">
                        <a:latin typeface="+mn-lt"/>
                        <a:ea typeface="Calibri"/>
                        <a:cs typeface="Times New Roman"/>
                      </a:endParaRPr>
                    </a:p>
                  </a:txBody>
                  <a:tcPr marL="68580" marR="68580" marT="0" marB="0">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4F81BD"/>
                    </a:solidFill>
                  </a:tcPr>
                </a:tc>
                <a:tc>
                  <a:txBody>
                    <a:bodyPr/>
                    <a:lstStyle/>
                    <a:p>
                      <a:pPr marL="0" marR="0">
                        <a:lnSpc>
                          <a:spcPct val="115000"/>
                        </a:lnSpc>
                        <a:spcBef>
                          <a:spcPts val="0"/>
                        </a:spcBef>
                        <a:spcAft>
                          <a:spcPts val="1000"/>
                        </a:spcAft>
                      </a:pPr>
                      <a:r>
                        <a:rPr lang="en-US" sz="1600" b="1" dirty="0">
                          <a:solidFill>
                            <a:srgbClr val="FFFFFF"/>
                          </a:solidFill>
                          <a:latin typeface="+mn-lt"/>
                          <a:ea typeface="Calibri"/>
                          <a:cs typeface="Times New Roman"/>
                        </a:rPr>
                        <a:t>IDENTIFICADOR</a:t>
                      </a:r>
                      <a:endParaRPr lang="en-US" sz="1600" dirty="0">
                        <a:latin typeface="+mn-lt"/>
                        <a:ea typeface="Calibri"/>
                        <a:cs typeface="Times New Roman"/>
                      </a:endParaRPr>
                    </a:p>
                  </a:txBody>
                  <a:tcPr marL="68580" marR="68580" marT="0" marB="0">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4F81BD"/>
                    </a:solidFill>
                  </a:tcPr>
                </a:tc>
                <a:tc>
                  <a:txBody>
                    <a:bodyPr/>
                    <a:lstStyle/>
                    <a:p>
                      <a:pPr marL="0" marR="0">
                        <a:lnSpc>
                          <a:spcPct val="115000"/>
                        </a:lnSpc>
                        <a:spcBef>
                          <a:spcPts val="0"/>
                        </a:spcBef>
                        <a:spcAft>
                          <a:spcPts val="1000"/>
                        </a:spcAft>
                      </a:pPr>
                      <a:r>
                        <a:rPr lang="en-US" sz="1600" b="1" dirty="0">
                          <a:solidFill>
                            <a:srgbClr val="FFFFFF"/>
                          </a:solidFill>
                          <a:latin typeface="+mn-lt"/>
                          <a:ea typeface="Calibri"/>
                          <a:cs typeface="Times New Roman"/>
                        </a:rPr>
                        <a:t>SUPUESTO DE APLICACIÓN </a:t>
                      </a:r>
                      <a:endParaRPr lang="en-US" sz="1600" dirty="0">
                        <a:latin typeface="+mn-lt"/>
                        <a:ea typeface="Calibri"/>
                        <a:cs typeface="Times New Roman"/>
                      </a:endParaRPr>
                    </a:p>
                  </a:txBody>
                  <a:tcPr marL="68580" marR="68580" marT="0" marB="0">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4F81BD"/>
                    </a:solidFill>
                  </a:tcPr>
                </a:tc>
              </a:tr>
              <a:tr h="927558">
                <a:tc>
                  <a:txBody>
                    <a:bodyPr/>
                    <a:lstStyle/>
                    <a:p>
                      <a:pPr marL="0" marR="0">
                        <a:lnSpc>
                          <a:spcPct val="115000"/>
                        </a:lnSpc>
                        <a:spcBef>
                          <a:spcPts val="0"/>
                        </a:spcBef>
                        <a:spcAft>
                          <a:spcPts val="1000"/>
                        </a:spcAft>
                      </a:pPr>
                      <a:r>
                        <a:rPr lang="en-US" sz="4000" b="1" dirty="0">
                          <a:solidFill>
                            <a:srgbClr val="FFFFFF"/>
                          </a:solidFill>
                          <a:latin typeface="+mn-lt"/>
                          <a:ea typeface="Calibri"/>
                          <a:cs typeface="Times New Roman"/>
                        </a:rPr>
                        <a:t>AF </a:t>
                      </a:r>
                      <a:endParaRPr lang="en-US" sz="4000" dirty="0">
                        <a:latin typeface="+mn-lt"/>
                        <a:ea typeface="Calibri"/>
                        <a:cs typeface="Times New Roman"/>
                      </a:endParaRPr>
                    </a:p>
                  </a:txBody>
                  <a:tcPr marL="68580" marR="68580" marT="0" marB="0">
                    <a:lnL>
                      <a:noFill/>
                    </a:lnL>
                    <a:lnR>
                      <a:noFill/>
                    </a:lnR>
                    <a:lnT w="28575" cap="flat" cmpd="sng" algn="ctr">
                      <a:solidFill>
                        <a:srgbClr val="000000"/>
                      </a:solidFill>
                      <a:prstDash val="solid"/>
                      <a:round/>
                      <a:headEnd type="none" w="med" len="med"/>
                      <a:tailEnd type="none" w="med" len="med"/>
                    </a:lnT>
                    <a:lnB>
                      <a:noFill/>
                    </a:lnB>
                    <a:solidFill>
                      <a:srgbClr val="4F81BD"/>
                    </a:solidFill>
                  </a:tcPr>
                </a:tc>
                <a:tc>
                  <a:txBody>
                    <a:bodyPr/>
                    <a:lstStyle/>
                    <a:p>
                      <a:pPr marL="0" marR="0">
                        <a:lnSpc>
                          <a:spcPct val="115000"/>
                        </a:lnSpc>
                        <a:spcBef>
                          <a:spcPts val="0"/>
                        </a:spcBef>
                        <a:spcAft>
                          <a:spcPts val="1000"/>
                        </a:spcAft>
                      </a:pPr>
                      <a:r>
                        <a:rPr lang="en-US" sz="1600" dirty="0">
                          <a:latin typeface="+mn-lt"/>
                          <a:ea typeface="Calibri"/>
                          <a:cs typeface="Times New Roman"/>
                        </a:rPr>
                        <a:t>ACTIVO FIJO.</a:t>
                      </a:r>
                    </a:p>
                  </a:txBody>
                  <a:tcPr marL="68580" marR="68580" marT="0" marB="0">
                    <a:lnL>
                      <a:noFill/>
                    </a:lnL>
                    <a:lnR>
                      <a:noFill/>
                    </a:lnR>
                    <a:lnT w="28575" cap="flat" cmpd="sng" algn="ctr">
                      <a:solidFill>
                        <a:srgbClr val="000000"/>
                      </a:solidFill>
                      <a:prstDash val="solid"/>
                      <a:round/>
                      <a:headEnd type="none" w="med" len="med"/>
                      <a:tailEnd type="none" w="med" len="med"/>
                    </a:lnT>
                    <a:lnB>
                      <a:noFill/>
                    </a:lnB>
                    <a:solidFill>
                      <a:srgbClr val="D8D8D8"/>
                    </a:solidFill>
                  </a:tcPr>
                </a:tc>
                <a:tc>
                  <a:txBody>
                    <a:bodyPr/>
                    <a:lstStyle/>
                    <a:p>
                      <a:pPr marL="0" marR="0">
                        <a:lnSpc>
                          <a:spcPct val="115000"/>
                        </a:lnSpc>
                        <a:spcBef>
                          <a:spcPts val="0"/>
                        </a:spcBef>
                        <a:spcAft>
                          <a:spcPts val="1000"/>
                        </a:spcAft>
                      </a:pPr>
                      <a:r>
                        <a:rPr lang="es-MX" sz="1600" dirty="0">
                          <a:latin typeface="+mn-lt"/>
                          <a:ea typeface="Calibri"/>
                          <a:cs typeface="Times New Roman"/>
                        </a:rPr>
                        <a:t>Identificar el activo fijo, únicamente cuando la clave de documento no sea exclusiva para dicha mercancía. </a:t>
                      </a:r>
                      <a:endParaRPr lang="en-US" sz="1600" dirty="0">
                        <a:latin typeface="+mn-lt"/>
                        <a:ea typeface="Calibri"/>
                        <a:cs typeface="Times New Roman"/>
                      </a:endParaRPr>
                    </a:p>
                  </a:txBody>
                  <a:tcPr marL="68580" marR="68580" marT="0" marB="0">
                    <a:lnL>
                      <a:noFill/>
                    </a:lnL>
                    <a:lnR>
                      <a:noFill/>
                    </a:lnR>
                    <a:lnT w="28575" cap="flat" cmpd="sng" algn="ctr">
                      <a:solidFill>
                        <a:srgbClr val="000000"/>
                      </a:solidFill>
                      <a:prstDash val="solid"/>
                      <a:round/>
                      <a:headEnd type="none" w="med" len="med"/>
                      <a:tailEnd type="none" w="med" len="med"/>
                    </a:lnT>
                    <a:lnB>
                      <a:noFill/>
                    </a:lnB>
                    <a:solidFill>
                      <a:srgbClr val="D8D8D8"/>
                    </a:solidFill>
                  </a:tcPr>
                </a:tc>
              </a:tr>
            </a:tbl>
          </a:graphicData>
        </a:graphic>
      </p:graphicFrame>
      <p:graphicFrame>
        <p:nvGraphicFramePr>
          <p:cNvPr id="44" name="43 Tabla"/>
          <p:cNvGraphicFramePr>
            <a:graphicFrameLocks noGrp="1"/>
          </p:cNvGraphicFramePr>
          <p:nvPr/>
        </p:nvGraphicFramePr>
        <p:xfrm>
          <a:off x="571500" y="3384550"/>
          <a:ext cx="8001000" cy="1402080"/>
        </p:xfrm>
        <a:graphic>
          <a:graphicData uri="http://schemas.openxmlformats.org/drawingml/2006/table">
            <a:tbl>
              <a:tblPr/>
              <a:tblGrid>
                <a:gridCol w="937809"/>
                <a:gridCol w="2472117"/>
                <a:gridCol w="4591074"/>
              </a:tblGrid>
              <a:tr h="1401763">
                <a:tc>
                  <a:txBody>
                    <a:bodyPr/>
                    <a:lstStyle/>
                    <a:p>
                      <a:pPr marL="0" marR="0">
                        <a:lnSpc>
                          <a:spcPct val="115000"/>
                        </a:lnSpc>
                        <a:spcBef>
                          <a:spcPts val="0"/>
                        </a:spcBef>
                        <a:spcAft>
                          <a:spcPts val="1000"/>
                        </a:spcAft>
                      </a:pPr>
                      <a:r>
                        <a:rPr lang="en-US" sz="4000" b="1" dirty="0" smtClean="0">
                          <a:solidFill>
                            <a:srgbClr val="FFFFFF"/>
                          </a:solidFill>
                          <a:latin typeface="+mn-lt"/>
                          <a:ea typeface="Calibri"/>
                          <a:cs typeface="Times New Roman"/>
                        </a:rPr>
                        <a:t>DE </a:t>
                      </a:r>
                      <a:endParaRPr lang="en-US" sz="4000" dirty="0">
                        <a:latin typeface="+mn-lt"/>
                        <a:ea typeface="Calibri"/>
                        <a:cs typeface="Times New Roman"/>
                      </a:endParaRPr>
                    </a:p>
                  </a:txBody>
                  <a:tcPr marL="68580" marR="68580" marT="0" marB="0">
                    <a:lnL>
                      <a:noFill/>
                    </a:lnL>
                    <a:lnR>
                      <a:noFill/>
                    </a:lnR>
                    <a:lnT>
                      <a:noFill/>
                    </a:lnT>
                    <a:lnB w="28575" cap="flat" cmpd="sng" algn="ctr">
                      <a:noFill/>
                      <a:prstDash val="solid"/>
                      <a:round/>
                      <a:headEnd type="none" w="med" len="med"/>
                      <a:tailEnd type="none" w="med" len="med"/>
                    </a:lnB>
                    <a:solidFill>
                      <a:srgbClr val="4F81BD"/>
                    </a:solidFill>
                  </a:tcPr>
                </a:tc>
                <a:tc>
                  <a:txBody>
                    <a:bodyPr/>
                    <a:lstStyle/>
                    <a:p>
                      <a:pPr marL="0" marR="0">
                        <a:lnSpc>
                          <a:spcPct val="115000"/>
                        </a:lnSpc>
                        <a:spcBef>
                          <a:spcPts val="0"/>
                        </a:spcBef>
                        <a:spcAft>
                          <a:spcPts val="1000"/>
                        </a:spcAft>
                      </a:pPr>
                      <a:r>
                        <a:rPr lang="en-US" sz="1600" dirty="0">
                          <a:latin typeface="+mn-lt"/>
                          <a:ea typeface="Calibri"/>
                          <a:cs typeface="Times New Roman"/>
                        </a:rPr>
                        <a:t>DESPERDICIOS . </a:t>
                      </a:r>
                    </a:p>
                  </a:txBody>
                  <a:tcPr marL="68580" marR="68580" marT="0" marB="0">
                    <a:lnL>
                      <a:noFill/>
                    </a:lnL>
                    <a:lnR>
                      <a:noFill/>
                    </a:lnR>
                    <a:lnT>
                      <a:noFill/>
                    </a:lnT>
                    <a:lnB w="28575" cap="flat" cmpd="sng" algn="ctr">
                      <a:noFill/>
                      <a:prstDash val="solid"/>
                      <a:round/>
                      <a:headEnd type="none" w="med" len="med"/>
                      <a:tailEnd type="none" w="med" len="med"/>
                    </a:lnB>
                  </a:tcPr>
                </a:tc>
                <a:tc>
                  <a:txBody>
                    <a:bodyPr/>
                    <a:lstStyle/>
                    <a:p>
                      <a:pPr marL="0" marR="0">
                        <a:lnSpc>
                          <a:spcPct val="115000"/>
                        </a:lnSpc>
                        <a:spcBef>
                          <a:spcPts val="0"/>
                        </a:spcBef>
                        <a:spcAft>
                          <a:spcPts val="1000"/>
                        </a:spcAft>
                      </a:pPr>
                      <a:r>
                        <a:rPr lang="es-MX" sz="1600" dirty="0">
                          <a:latin typeface="+mn-lt"/>
                          <a:ea typeface="Calibri"/>
                          <a:cs typeface="Times New Roman"/>
                        </a:rPr>
                        <a:t>Indicar que se trata de desperdicios derivados de los procesos productivos de mercancías que se hubieran importado temporalmente por empresas con Programa IMMEX. </a:t>
                      </a:r>
                      <a:endParaRPr lang="en-US" sz="1600" dirty="0">
                        <a:latin typeface="+mn-lt"/>
                        <a:ea typeface="Calibri"/>
                        <a:cs typeface="Times New Roman"/>
                      </a:endParaRPr>
                    </a:p>
                  </a:txBody>
                  <a:tcPr marL="68580" marR="68580" marT="0" marB="0">
                    <a:lnL>
                      <a:noFill/>
                    </a:lnL>
                    <a:lnR>
                      <a:noFill/>
                    </a:lnR>
                    <a:lnT>
                      <a:noFill/>
                    </a:lnT>
                    <a:lnB w="28575" cap="flat" cmpd="sng" algn="ctr">
                      <a:noFill/>
                      <a:prstDash val="solid"/>
                      <a:round/>
                      <a:headEnd type="none" w="med" len="med"/>
                      <a:tailEnd type="none" w="med" len="med"/>
                    </a:lnB>
                  </a:tcPr>
                </a:tc>
              </a:tr>
            </a:tbl>
          </a:graphicData>
        </a:graphic>
      </p:graphicFrame>
      <p:graphicFrame>
        <p:nvGraphicFramePr>
          <p:cNvPr id="46" name="45 Tabla"/>
          <p:cNvGraphicFramePr>
            <a:graphicFrameLocks noGrp="1"/>
          </p:cNvGraphicFramePr>
          <p:nvPr/>
        </p:nvGraphicFramePr>
        <p:xfrm>
          <a:off x="571500" y="4786313"/>
          <a:ext cx="8001000" cy="1000125"/>
        </p:xfrm>
        <a:graphic>
          <a:graphicData uri="http://schemas.openxmlformats.org/drawingml/2006/table">
            <a:tbl>
              <a:tblPr/>
              <a:tblGrid>
                <a:gridCol w="937809"/>
                <a:gridCol w="2472117"/>
                <a:gridCol w="4591074"/>
              </a:tblGrid>
              <a:tr h="1000125">
                <a:tc>
                  <a:txBody>
                    <a:bodyPr/>
                    <a:lstStyle/>
                    <a:p>
                      <a:pPr marL="0" marR="0">
                        <a:lnSpc>
                          <a:spcPct val="115000"/>
                        </a:lnSpc>
                        <a:spcBef>
                          <a:spcPts val="0"/>
                        </a:spcBef>
                        <a:spcAft>
                          <a:spcPts val="1000"/>
                        </a:spcAft>
                      </a:pPr>
                      <a:r>
                        <a:rPr lang="en-US" sz="4000" b="1" dirty="0">
                          <a:solidFill>
                            <a:srgbClr val="FFFFFF"/>
                          </a:solidFill>
                          <a:latin typeface="+mn-lt"/>
                          <a:ea typeface="Calibri"/>
                          <a:cs typeface="Times New Roman"/>
                        </a:rPr>
                        <a:t>EB</a:t>
                      </a:r>
                      <a:endParaRPr lang="en-US" sz="4000" dirty="0">
                        <a:latin typeface="+mn-lt"/>
                        <a:ea typeface="Calibri"/>
                        <a:cs typeface="Times New Roman"/>
                      </a:endParaRPr>
                    </a:p>
                  </a:txBody>
                  <a:tcPr marL="68580" marR="68580" marT="0" marB="0">
                    <a:lnL>
                      <a:noFill/>
                    </a:lnL>
                    <a:lnR>
                      <a:noFill/>
                    </a:lnR>
                    <a:lnT>
                      <a:noFill/>
                    </a:lnT>
                    <a:lnB>
                      <a:noFill/>
                    </a:lnB>
                    <a:solidFill>
                      <a:srgbClr val="4F81BD"/>
                    </a:solidFill>
                  </a:tcPr>
                </a:tc>
                <a:tc>
                  <a:txBody>
                    <a:bodyPr/>
                    <a:lstStyle/>
                    <a:p>
                      <a:pPr marL="0" marR="0">
                        <a:lnSpc>
                          <a:spcPct val="115000"/>
                        </a:lnSpc>
                        <a:spcBef>
                          <a:spcPts val="0"/>
                        </a:spcBef>
                        <a:spcAft>
                          <a:spcPts val="1000"/>
                        </a:spcAft>
                      </a:pPr>
                      <a:r>
                        <a:rPr lang="en-US" sz="1600" dirty="0">
                          <a:latin typeface="+mn-lt"/>
                          <a:ea typeface="Calibri"/>
                          <a:cs typeface="Times New Roman"/>
                        </a:rPr>
                        <a:t>ENVASES Y EMPAQUES REUTILIZABLES.</a:t>
                      </a:r>
                    </a:p>
                  </a:txBody>
                  <a:tcPr marL="68580" marR="68580" marT="0" marB="0">
                    <a:lnL>
                      <a:noFill/>
                    </a:lnL>
                    <a:lnR>
                      <a:noFill/>
                    </a:lnR>
                    <a:lnT>
                      <a:noFill/>
                    </a:lnT>
                    <a:lnB>
                      <a:noFill/>
                    </a:lnB>
                    <a:solidFill>
                      <a:srgbClr val="D8D8D8"/>
                    </a:solidFill>
                  </a:tcPr>
                </a:tc>
                <a:tc>
                  <a:txBody>
                    <a:bodyPr/>
                    <a:lstStyle/>
                    <a:p>
                      <a:pPr marL="0" marR="0">
                        <a:lnSpc>
                          <a:spcPct val="115000"/>
                        </a:lnSpc>
                        <a:spcBef>
                          <a:spcPts val="0"/>
                        </a:spcBef>
                        <a:spcAft>
                          <a:spcPts val="1000"/>
                        </a:spcAft>
                      </a:pPr>
                      <a:r>
                        <a:rPr lang="es-MX" sz="1600" dirty="0">
                          <a:latin typeface="+mn-lt"/>
                          <a:ea typeface="Calibri"/>
                          <a:cs typeface="Times New Roman"/>
                        </a:rPr>
                        <a:t>Identificar los envases y empaques reutilizables de empresas con Programa IMMEX y del Sector Agrícola. </a:t>
                      </a:r>
                      <a:endParaRPr lang="en-US" sz="1600" dirty="0">
                        <a:latin typeface="+mn-lt"/>
                        <a:ea typeface="Calibri"/>
                        <a:cs typeface="Times New Roman"/>
                      </a:endParaRPr>
                    </a:p>
                  </a:txBody>
                  <a:tcPr marL="68580" marR="68580" marT="0" marB="0">
                    <a:lnL>
                      <a:noFill/>
                    </a:lnL>
                    <a:lnR>
                      <a:noFill/>
                    </a:lnR>
                    <a:lnT>
                      <a:noFill/>
                    </a:lnT>
                    <a:lnB>
                      <a:noFill/>
                    </a:lnB>
                    <a:solidFill>
                      <a:srgbClr val="D8D8D8"/>
                    </a:solidFill>
                  </a:tcPr>
                </a:tc>
              </a:tr>
            </a:tbl>
          </a:graphicData>
        </a:graphic>
      </p:graphicFrame>
      <p:sp>
        <p:nvSpPr>
          <p:cNvPr id="34" name="33 CuadroTexto"/>
          <p:cNvSpPr txBox="1"/>
          <p:nvPr/>
        </p:nvSpPr>
        <p:spPr>
          <a:xfrm>
            <a:off x="642938" y="1143000"/>
            <a:ext cx="7500937" cy="584200"/>
          </a:xfrm>
          <a:prstGeom prst="rect">
            <a:avLst/>
          </a:prstGeom>
          <a:noFill/>
        </p:spPr>
        <p:txBody>
          <a:bodyPr>
            <a:spAutoFit/>
          </a:bodyPr>
          <a:lstStyle/>
          <a:p>
            <a:pPr algn="ctr">
              <a:defRPr/>
            </a:pPr>
            <a:r>
              <a:rPr lang="es-MX" sz="3100" b="1" dirty="0">
                <a:solidFill>
                  <a:srgbClr val="003D7A"/>
                </a:solidFill>
                <a:latin typeface="+mn-lt"/>
              </a:rPr>
              <a:t>APÉNDICE 8</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1000"/>
                                        <p:tgtEl>
                                          <p:spTgt spid="34"/>
                                        </p:tgtEl>
                                      </p:cBhvr>
                                    </p:animEffect>
                                    <p:anim calcmode="lin" valueType="num">
                                      <p:cBhvr>
                                        <p:cTn id="13" dur="1000" fill="hold"/>
                                        <p:tgtEl>
                                          <p:spTgt spid="34"/>
                                        </p:tgtEl>
                                        <p:attrNameLst>
                                          <p:attrName>ppt_x</p:attrName>
                                        </p:attrNameLst>
                                      </p:cBhvr>
                                      <p:tavLst>
                                        <p:tav tm="0">
                                          <p:val>
                                            <p:strVal val="#ppt_x"/>
                                          </p:val>
                                        </p:tav>
                                        <p:tav tm="100000">
                                          <p:val>
                                            <p:strVal val="#ppt_x"/>
                                          </p:val>
                                        </p:tav>
                                      </p:tavLst>
                                    </p:anim>
                                    <p:anim calcmode="lin" valueType="num">
                                      <p:cBhvr>
                                        <p:cTn id="14" dur="1000" fill="hold"/>
                                        <p:tgtEl>
                                          <p:spTgt spid="34"/>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fade">
                                      <p:cBhvr>
                                        <p:cTn id="17" dur="1000"/>
                                        <p:tgtEl>
                                          <p:spTgt spid="41"/>
                                        </p:tgtEl>
                                      </p:cBhvr>
                                    </p:animEffect>
                                    <p:anim calcmode="lin" valueType="num">
                                      <p:cBhvr>
                                        <p:cTn id="18" dur="1000" fill="hold"/>
                                        <p:tgtEl>
                                          <p:spTgt spid="41"/>
                                        </p:tgtEl>
                                        <p:attrNameLst>
                                          <p:attrName>ppt_x</p:attrName>
                                        </p:attrNameLst>
                                      </p:cBhvr>
                                      <p:tavLst>
                                        <p:tav tm="0">
                                          <p:val>
                                            <p:strVal val="#ppt_x"/>
                                          </p:val>
                                        </p:tav>
                                        <p:tav tm="100000">
                                          <p:val>
                                            <p:strVal val="#ppt_x"/>
                                          </p:val>
                                        </p:tav>
                                      </p:tavLst>
                                    </p:anim>
                                    <p:anim calcmode="lin" valueType="num">
                                      <p:cBhvr>
                                        <p:cTn id="19"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47" presetClass="entr" presetSubtype="0" fill="hold" nodeType="clickEffect">
                                  <p:stCondLst>
                                    <p:cond delay="0"/>
                                  </p:stCondLst>
                                  <p:childTnLst>
                                    <p:set>
                                      <p:cBhvr>
                                        <p:cTn id="23" dur="1" fill="hold">
                                          <p:stCondLst>
                                            <p:cond delay="0"/>
                                          </p:stCondLst>
                                        </p:cTn>
                                        <p:tgtEl>
                                          <p:spTgt spid="44"/>
                                        </p:tgtEl>
                                        <p:attrNameLst>
                                          <p:attrName>style.visibility</p:attrName>
                                        </p:attrNameLst>
                                      </p:cBhvr>
                                      <p:to>
                                        <p:strVal val="visible"/>
                                      </p:to>
                                    </p:set>
                                    <p:animEffect transition="in" filter="fade">
                                      <p:cBhvr>
                                        <p:cTn id="24" dur="1000"/>
                                        <p:tgtEl>
                                          <p:spTgt spid="44"/>
                                        </p:tgtEl>
                                      </p:cBhvr>
                                    </p:animEffect>
                                    <p:anim calcmode="lin" valueType="num">
                                      <p:cBhvr>
                                        <p:cTn id="25" dur="1000" fill="hold"/>
                                        <p:tgtEl>
                                          <p:spTgt spid="44"/>
                                        </p:tgtEl>
                                        <p:attrNameLst>
                                          <p:attrName>ppt_x</p:attrName>
                                        </p:attrNameLst>
                                      </p:cBhvr>
                                      <p:tavLst>
                                        <p:tav tm="0">
                                          <p:val>
                                            <p:strVal val="#ppt_x"/>
                                          </p:val>
                                        </p:tav>
                                        <p:tav tm="100000">
                                          <p:val>
                                            <p:strVal val="#ppt_x"/>
                                          </p:val>
                                        </p:tav>
                                      </p:tavLst>
                                    </p:anim>
                                    <p:anim calcmode="lin" valueType="num">
                                      <p:cBhvr>
                                        <p:cTn id="26"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47" presetClass="entr" presetSubtype="0" fill="hold" nodeType="clickEffect">
                                  <p:stCondLst>
                                    <p:cond delay="0"/>
                                  </p:stCondLst>
                                  <p:childTnLst>
                                    <p:set>
                                      <p:cBhvr>
                                        <p:cTn id="30" dur="1" fill="hold">
                                          <p:stCondLst>
                                            <p:cond delay="0"/>
                                          </p:stCondLst>
                                        </p:cTn>
                                        <p:tgtEl>
                                          <p:spTgt spid="46"/>
                                        </p:tgtEl>
                                        <p:attrNameLst>
                                          <p:attrName>style.visibility</p:attrName>
                                        </p:attrNameLst>
                                      </p:cBhvr>
                                      <p:to>
                                        <p:strVal val="visible"/>
                                      </p:to>
                                    </p:set>
                                    <p:animEffect transition="in" filter="fade">
                                      <p:cBhvr>
                                        <p:cTn id="31" dur="1000"/>
                                        <p:tgtEl>
                                          <p:spTgt spid="46"/>
                                        </p:tgtEl>
                                      </p:cBhvr>
                                    </p:animEffect>
                                    <p:anim calcmode="lin" valueType="num">
                                      <p:cBhvr>
                                        <p:cTn id="32" dur="1000" fill="hold"/>
                                        <p:tgtEl>
                                          <p:spTgt spid="46"/>
                                        </p:tgtEl>
                                        <p:attrNameLst>
                                          <p:attrName>ppt_x</p:attrName>
                                        </p:attrNameLst>
                                      </p:cBhvr>
                                      <p:tavLst>
                                        <p:tav tm="0">
                                          <p:val>
                                            <p:strVal val="#ppt_x"/>
                                          </p:val>
                                        </p:tav>
                                        <p:tav tm="100000">
                                          <p:val>
                                            <p:strVal val="#ppt_x"/>
                                          </p:val>
                                        </p:tav>
                                      </p:tavLst>
                                    </p:anim>
                                    <p:anim calcmode="lin" valueType="num">
                                      <p:cBhvr>
                                        <p:cTn id="33"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4"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11"/>
          <p:cNvSpPr txBox="1">
            <a:spLocks noChangeArrowheads="1"/>
          </p:cNvSpPr>
          <p:nvPr/>
        </p:nvSpPr>
        <p:spPr bwMode="auto">
          <a:xfrm>
            <a:off x="1403350" y="1341438"/>
            <a:ext cx="6192838" cy="366712"/>
          </a:xfrm>
          <a:prstGeom prst="rect">
            <a:avLst/>
          </a:prstGeom>
          <a:noFill/>
          <a:ln w="9525">
            <a:noFill/>
            <a:miter lim="800000"/>
            <a:headEnd/>
            <a:tailEnd/>
          </a:ln>
        </p:spPr>
        <p:txBody>
          <a:bodyPr>
            <a:spAutoFit/>
          </a:bodyPr>
          <a:lstStyle/>
          <a:p>
            <a:pPr eaLnBrk="0" hangingPunct="0">
              <a:spcBef>
                <a:spcPct val="50000"/>
              </a:spcBef>
            </a:pPr>
            <a:endParaRPr lang="en-US"/>
          </a:p>
        </p:txBody>
      </p:sp>
      <p:cxnSp>
        <p:nvCxnSpPr>
          <p:cNvPr id="11" name="10 Conector recto"/>
          <p:cNvCxnSpPr/>
          <p:nvPr/>
        </p:nvCxnSpPr>
        <p:spPr>
          <a:xfrm rot="5400000">
            <a:off x="7786688" y="5572125"/>
            <a:ext cx="2571750"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3" name="12 Conector recto"/>
          <p:cNvCxnSpPr/>
          <p:nvPr/>
        </p:nvCxnSpPr>
        <p:spPr>
          <a:xfrm rot="5400000">
            <a:off x="7786687" y="5643563"/>
            <a:ext cx="24288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4" name="13 Conector recto"/>
          <p:cNvCxnSpPr/>
          <p:nvPr/>
        </p:nvCxnSpPr>
        <p:spPr>
          <a:xfrm rot="5400000">
            <a:off x="7858125" y="5786438"/>
            <a:ext cx="214312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5" name="14 Conector recto"/>
          <p:cNvCxnSpPr/>
          <p:nvPr/>
        </p:nvCxnSpPr>
        <p:spPr>
          <a:xfrm>
            <a:off x="5429250" y="6715125"/>
            <a:ext cx="3714750"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6" name="15 Conector recto"/>
          <p:cNvCxnSpPr/>
          <p:nvPr/>
        </p:nvCxnSpPr>
        <p:spPr>
          <a:xfrm>
            <a:off x="6143625" y="6643688"/>
            <a:ext cx="30003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7" name="16 Conector recto"/>
          <p:cNvCxnSpPr/>
          <p:nvPr/>
        </p:nvCxnSpPr>
        <p:spPr>
          <a:xfrm>
            <a:off x="6715125" y="6572250"/>
            <a:ext cx="24288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sp>
        <p:nvSpPr>
          <p:cNvPr id="2" name="1 Rectángulo"/>
          <p:cNvSpPr/>
          <p:nvPr/>
        </p:nvSpPr>
        <p:spPr>
          <a:xfrm>
            <a:off x="179388" y="1628775"/>
            <a:ext cx="8750300" cy="415925"/>
          </a:xfrm>
          <a:prstGeom prst="rect">
            <a:avLst/>
          </a:prstGeom>
        </p:spPr>
        <p:txBody>
          <a:bodyPr>
            <a:spAutoFit/>
          </a:bodyPr>
          <a:lstStyle/>
          <a:p>
            <a:pPr algn="ctr" eaLnBrk="0" hangingPunct="0">
              <a:defRPr/>
            </a:pPr>
            <a:r>
              <a:rPr lang="es-MX" b="1" dirty="0">
                <a:cs typeface="+mn-cs"/>
              </a:rPr>
              <a:t>		</a:t>
            </a:r>
            <a:endParaRPr lang="es-MX" sz="2100" kern="0" dirty="0">
              <a:solidFill>
                <a:srgbClr val="00478E"/>
              </a:solidFill>
              <a:effectLst>
                <a:outerShdw blurRad="38100" dist="38100" dir="2700000" algn="tl">
                  <a:srgbClr val="C0C0C0"/>
                </a:outerShdw>
              </a:effectLst>
              <a:latin typeface="Century Gothic" pitchFamily="34" charset="0"/>
              <a:ea typeface="+mj-ea"/>
              <a:cs typeface="+mj-cs"/>
            </a:endParaRPr>
          </a:p>
        </p:txBody>
      </p:sp>
      <p:sp>
        <p:nvSpPr>
          <p:cNvPr id="20" name="Rectangle 2"/>
          <p:cNvSpPr txBox="1">
            <a:spLocks noChangeArrowheads="1"/>
          </p:cNvSpPr>
          <p:nvPr/>
        </p:nvSpPr>
        <p:spPr>
          <a:xfrm>
            <a:off x="0" y="0"/>
            <a:ext cx="9144000" cy="704850"/>
          </a:xfrm>
          <a:prstGeom prst="rect">
            <a:avLst/>
          </a:prstGeom>
        </p:spPr>
        <p:txBody>
          <a:bodyPr/>
          <a:lstStyle/>
          <a:p>
            <a:pPr algn="ctr" eaLnBrk="0" hangingPunct="0">
              <a:defRPr/>
            </a:pPr>
            <a:r>
              <a:rPr lang="es-MX" sz="2400" kern="0" dirty="0">
                <a:solidFill>
                  <a:srgbClr val="00478E"/>
                </a:solidFill>
                <a:effectLst>
                  <a:outerShdw blurRad="38100" dist="38100" dir="2700000" algn="tl">
                    <a:srgbClr val="C0C0C0"/>
                  </a:outerShdw>
                </a:effectLst>
                <a:latin typeface="Century Gothic" pitchFamily="34" charset="0"/>
                <a:cs typeface="+mn-cs"/>
              </a:rPr>
              <a:t>Almanza Villarreal Agencia Aduanal, S.C.</a:t>
            </a:r>
          </a:p>
          <a:p>
            <a:pPr algn="ctr" eaLnBrk="0" hangingPunct="0">
              <a:defRPr/>
            </a:pPr>
            <a:endParaRPr lang="es-MX" sz="2400" kern="0" dirty="0">
              <a:solidFill>
                <a:srgbClr val="00478E"/>
              </a:solidFill>
              <a:effectLst>
                <a:outerShdw blurRad="38100" dist="38100" dir="2700000" algn="tl">
                  <a:srgbClr val="C0C0C0"/>
                </a:outerShdw>
              </a:effectLst>
              <a:latin typeface="Century Gothic" pitchFamily="34" charset="0"/>
              <a:ea typeface="+mj-ea"/>
              <a:cs typeface="+mj-cs"/>
            </a:endParaRPr>
          </a:p>
          <a:p>
            <a:pPr algn="ctr" eaLnBrk="0" hangingPunct="0">
              <a:defRPr/>
            </a:pPr>
            <a:endParaRPr lang="es-MX" sz="2400" kern="0" dirty="0">
              <a:solidFill>
                <a:srgbClr val="00478E"/>
              </a:solidFill>
              <a:effectLst>
                <a:outerShdw blurRad="38100" dist="38100" dir="2700000" algn="tl">
                  <a:srgbClr val="C0C0C0"/>
                </a:outerShdw>
              </a:effectLst>
              <a:latin typeface="Century Gothic" pitchFamily="34" charset="0"/>
              <a:ea typeface="+mj-ea"/>
              <a:cs typeface="+mj-cs"/>
            </a:endParaRPr>
          </a:p>
        </p:txBody>
      </p:sp>
      <p:sp>
        <p:nvSpPr>
          <p:cNvPr id="52235" name="AutoShape 1" descr="Ley Aduanera">
            <a:hlinkClick r:id="rId3"/>
          </p:cNvPr>
          <p:cNvSpPr>
            <a:spLocks noChangeAspect="1" noChangeArrowheads="1"/>
          </p:cNvSpPr>
          <p:nvPr/>
        </p:nvSpPr>
        <p:spPr bwMode="auto">
          <a:xfrm>
            <a:off x="0" y="1428750"/>
            <a:ext cx="304800" cy="304800"/>
          </a:xfrm>
          <a:prstGeom prst="rect">
            <a:avLst/>
          </a:prstGeom>
          <a:noFill/>
          <a:ln w="9525">
            <a:noFill/>
            <a:miter lim="800000"/>
            <a:headEnd/>
            <a:tailEnd/>
          </a:ln>
        </p:spPr>
        <p:txBody>
          <a:bodyPr/>
          <a:lstStyle/>
          <a:p>
            <a:endParaRPr lang="es-MX"/>
          </a:p>
        </p:txBody>
      </p:sp>
      <p:sp>
        <p:nvSpPr>
          <p:cNvPr id="52236" name="AutoShape 2" descr="Ley Aduanera">
            <a:hlinkClick r:id="rId4"/>
          </p:cNvPr>
          <p:cNvSpPr>
            <a:spLocks noChangeAspect="1" noChangeArrowheads="1"/>
          </p:cNvSpPr>
          <p:nvPr/>
        </p:nvSpPr>
        <p:spPr bwMode="auto">
          <a:xfrm>
            <a:off x="0" y="2676525"/>
            <a:ext cx="304800" cy="304800"/>
          </a:xfrm>
          <a:prstGeom prst="rect">
            <a:avLst/>
          </a:prstGeom>
          <a:noFill/>
          <a:ln w="9525">
            <a:noFill/>
            <a:miter lim="800000"/>
            <a:headEnd/>
            <a:tailEnd/>
          </a:ln>
        </p:spPr>
        <p:txBody>
          <a:bodyPr/>
          <a:lstStyle/>
          <a:p>
            <a:endParaRPr lang="es-MX"/>
          </a:p>
        </p:txBody>
      </p:sp>
      <p:sp>
        <p:nvSpPr>
          <p:cNvPr id="52237" name="AutoShape 3" descr="Ley Aduanera">
            <a:hlinkClick r:id="rId5"/>
          </p:cNvPr>
          <p:cNvSpPr>
            <a:spLocks noChangeAspect="1" noChangeArrowheads="1"/>
          </p:cNvSpPr>
          <p:nvPr/>
        </p:nvSpPr>
        <p:spPr bwMode="auto">
          <a:xfrm>
            <a:off x="0" y="3057525"/>
            <a:ext cx="304800" cy="304800"/>
          </a:xfrm>
          <a:prstGeom prst="rect">
            <a:avLst/>
          </a:prstGeom>
          <a:noFill/>
          <a:ln w="9525">
            <a:noFill/>
            <a:miter lim="800000"/>
            <a:headEnd/>
            <a:tailEnd/>
          </a:ln>
        </p:spPr>
        <p:txBody>
          <a:bodyPr/>
          <a:lstStyle/>
          <a:p>
            <a:endParaRPr lang="es-MX"/>
          </a:p>
        </p:txBody>
      </p:sp>
      <p:sp>
        <p:nvSpPr>
          <p:cNvPr id="52238" name="AutoShape 4" descr="Ley Aduanera">
            <a:hlinkClick r:id="rId6"/>
          </p:cNvPr>
          <p:cNvSpPr>
            <a:spLocks noChangeAspect="1" noChangeArrowheads="1"/>
          </p:cNvSpPr>
          <p:nvPr/>
        </p:nvSpPr>
        <p:spPr bwMode="auto">
          <a:xfrm>
            <a:off x="0" y="3819525"/>
            <a:ext cx="304800" cy="304800"/>
          </a:xfrm>
          <a:prstGeom prst="rect">
            <a:avLst/>
          </a:prstGeom>
          <a:noFill/>
          <a:ln w="9525">
            <a:noFill/>
            <a:miter lim="800000"/>
            <a:headEnd/>
            <a:tailEnd/>
          </a:ln>
        </p:spPr>
        <p:txBody>
          <a:bodyPr/>
          <a:lstStyle/>
          <a:p>
            <a:endParaRPr lang="es-MX"/>
          </a:p>
        </p:txBody>
      </p:sp>
      <p:sp>
        <p:nvSpPr>
          <p:cNvPr id="52239" name="AutoShape 5" descr="Ley Aduanera">
            <a:hlinkClick r:id="rId7"/>
          </p:cNvPr>
          <p:cNvSpPr>
            <a:spLocks noChangeAspect="1" noChangeArrowheads="1"/>
          </p:cNvSpPr>
          <p:nvPr/>
        </p:nvSpPr>
        <p:spPr bwMode="auto">
          <a:xfrm>
            <a:off x="0" y="4962525"/>
            <a:ext cx="304800" cy="304800"/>
          </a:xfrm>
          <a:prstGeom prst="rect">
            <a:avLst/>
          </a:prstGeom>
          <a:noFill/>
          <a:ln w="9525">
            <a:noFill/>
            <a:miter lim="800000"/>
            <a:headEnd/>
            <a:tailEnd/>
          </a:ln>
        </p:spPr>
        <p:txBody>
          <a:bodyPr/>
          <a:lstStyle/>
          <a:p>
            <a:endParaRPr lang="es-MX"/>
          </a:p>
        </p:txBody>
      </p:sp>
      <p:sp>
        <p:nvSpPr>
          <p:cNvPr id="52240" name="AutoShape 6" descr="Boletines ACI">
            <a:hlinkClick r:id="rId8"/>
          </p:cNvPr>
          <p:cNvSpPr>
            <a:spLocks noChangeAspect="1" noChangeArrowheads="1"/>
          </p:cNvSpPr>
          <p:nvPr/>
        </p:nvSpPr>
        <p:spPr bwMode="auto">
          <a:xfrm>
            <a:off x="0" y="5724525"/>
            <a:ext cx="304800" cy="304800"/>
          </a:xfrm>
          <a:prstGeom prst="rect">
            <a:avLst/>
          </a:prstGeom>
          <a:noFill/>
          <a:ln w="9525">
            <a:noFill/>
            <a:miter lim="800000"/>
            <a:headEnd/>
            <a:tailEnd/>
          </a:ln>
        </p:spPr>
        <p:txBody>
          <a:bodyPr/>
          <a:lstStyle/>
          <a:p>
            <a:endParaRPr lang="es-MX"/>
          </a:p>
        </p:txBody>
      </p:sp>
      <p:sp>
        <p:nvSpPr>
          <p:cNvPr id="52241" name="AutoShape 7" descr="Boletines ACI">
            <a:hlinkClick r:id="rId9"/>
          </p:cNvPr>
          <p:cNvSpPr>
            <a:spLocks noChangeAspect="1" noChangeArrowheads="1"/>
          </p:cNvSpPr>
          <p:nvPr/>
        </p:nvSpPr>
        <p:spPr bwMode="auto">
          <a:xfrm>
            <a:off x="0" y="6105525"/>
            <a:ext cx="304800" cy="304800"/>
          </a:xfrm>
          <a:prstGeom prst="rect">
            <a:avLst/>
          </a:prstGeom>
          <a:noFill/>
          <a:ln w="9525">
            <a:noFill/>
            <a:miter lim="800000"/>
            <a:headEnd/>
            <a:tailEnd/>
          </a:ln>
        </p:spPr>
        <p:txBody>
          <a:bodyPr/>
          <a:lstStyle/>
          <a:p>
            <a:endParaRPr lang="es-MX"/>
          </a:p>
        </p:txBody>
      </p:sp>
      <p:sp>
        <p:nvSpPr>
          <p:cNvPr id="52242" name="AutoShape 8" descr="Ley Aduanera">
            <a:hlinkClick r:id="rId10"/>
          </p:cNvPr>
          <p:cNvSpPr>
            <a:spLocks noChangeAspect="1" noChangeArrowheads="1"/>
          </p:cNvSpPr>
          <p:nvPr/>
        </p:nvSpPr>
        <p:spPr bwMode="auto">
          <a:xfrm>
            <a:off x="0" y="7162800"/>
            <a:ext cx="304800" cy="304800"/>
          </a:xfrm>
          <a:prstGeom prst="rect">
            <a:avLst/>
          </a:prstGeom>
          <a:noFill/>
          <a:ln w="9525">
            <a:noFill/>
            <a:miter lim="800000"/>
            <a:headEnd/>
            <a:tailEnd/>
          </a:ln>
        </p:spPr>
        <p:txBody>
          <a:bodyPr/>
          <a:lstStyle/>
          <a:p>
            <a:endParaRPr lang="es-MX"/>
          </a:p>
        </p:txBody>
      </p:sp>
      <p:sp>
        <p:nvSpPr>
          <p:cNvPr id="52243" name="AutoShape 9" descr="Ley Aduanera">
            <a:hlinkClick r:id="rId11"/>
          </p:cNvPr>
          <p:cNvSpPr>
            <a:spLocks noChangeAspect="1" noChangeArrowheads="1"/>
          </p:cNvSpPr>
          <p:nvPr/>
        </p:nvSpPr>
        <p:spPr bwMode="auto">
          <a:xfrm>
            <a:off x="0" y="7924800"/>
            <a:ext cx="304800" cy="304800"/>
          </a:xfrm>
          <a:prstGeom prst="rect">
            <a:avLst/>
          </a:prstGeom>
          <a:noFill/>
          <a:ln w="9525">
            <a:noFill/>
            <a:miter lim="800000"/>
            <a:headEnd/>
            <a:tailEnd/>
          </a:ln>
        </p:spPr>
        <p:txBody>
          <a:bodyPr/>
          <a:lstStyle/>
          <a:p>
            <a:endParaRPr lang="es-MX"/>
          </a:p>
        </p:txBody>
      </p:sp>
      <p:sp>
        <p:nvSpPr>
          <p:cNvPr id="52244" name="AutoShape 10" descr="Circulares 2007">
            <a:hlinkClick r:id="rId12"/>
          </p:cNvPr>
          <p:cNvSpPr>
            <a:spLocks noChangeAspect="1" noChangeArrowheads="1"/>
          </p:cNvSpPr>
          <p:nvPr/>
        </p:nvSpPr>
        <p:spPr bwMode="auto">
          <a:xfrm>
            <a:off x="0" y="8496300"/>
            <a:ext cx="304800" cy="304800"/>
          </a:xfrm>
          <a:prstGeom prst="rect">
            <a:avLst/>
          </a:prstGeom>
          <a:noFill/>
          <a:ln w="9525">
            <a:noFill/>
            <a:miter lim="800000"/>
            <a:headEnd/>
            <a:tailEnd/>
          </a:ln>
        </p:spPr>
        <p:txBody>
          <a:bodyPr/>
          <a:lstStyle/>
          <a:p>
            <a:endParaRPr lang="es-MX"/>
          </a:p>
        </p:txBody>
      </p:sp>
      <p:sp>
        <p:nvSpPr>
          <p:cNvPr id="52245" name="AutoShape 11" descr="Boletines ACI">
            <a:hlinkClick r:id="rId13"/>
          </p:cNvPr>
          <p:cNvSpPr>
            <a:spLocks noChangeAspect="1" noChangeArrowheads="1"/>
          </p:cNvSpPr>
          <p:nvPr/>
        </p:nvSpPr>
        <p:spPr bwMode="auto">
          <a:xfrm>
            <a:off x="0" y="8877300"/>
            <a:ext cx="304800" cy="304800"/>
          </a:xfrm>
          <a:prstGeom prst="rect">
            <a:avLst/>
          </a:prstGeom>
          <a:noFill/>
          <a:ln w="9525">
            <a:noFill/>
            <a:miter lim="800000"/>
            <a:headEnd/>
            <a:tailEnd/>
          </a:ln>
        </p:spPr>
        <p:txBody>
          <a:bodyPr/>
          <a:lstStyle/>
          <a:p>
            <a:endParaRPr lang="es-MX"/>
          </a:p>
        </p:txBody>
      </p:sp>
      <p:sp>
        <p:nvSpPr>
          <p:cNvPr id="52246" name="AutoShape 12" descr="Ley Aduanera">
            <a:hlinkClick r:id="rId14"/>
          </p:cNvPr>
          <p:cNvSpPr>
            <a:spLocks noChangeAspect="1" noChangeArrowheads="1"/>
          </p:cNvSpPr>
          <p:nvPr/>
        </p:nvSpPr>
        <p:spPr bwMode="auto">
          <a:xfrm>
            <a:off x="0" y="11153775"/>
            <a:ext cx="304800" cy="304800"/>
          </a:xfrm>
          <a:prstGeom prst="rect">
            <a:avLst/>
          </a:prstGeom>
          <a:noFill/>
          <a:ln w="9525">
            <a:noFill/>
            <a:miter lim="800000"/>
            <a:headEnd/>
            <a:tailEnd/>
          </a:ln>
        </p:spPr>
        <p:txBody>
          <a:bodyPr/>
          <a:lstStyle/>
          <a:p>
            <a:endParaRPr lang="es-MX"/>
          </a:p>
        </p:txBody>
      </p:sp>
      <p:sp>
        <p:nvSpPr>
          <p:cNvPr id="52247" name="AutoShape 13" descr="Ley Aduanera">
            <a:hlinkClick r:id="rId15"/>
          </p:cNvPr>
          <p:cNvSpPr>
            <a:spLocks noChangeAspect="1" noChangeArrowheads="1"/>
          </p:cNvSpPr>
          <p:nvPr/>
        </p:nvSpPr>
        <p:spPr bwMode="auto">
          <a:xfrm>
            <a:off x="0" y="11725275"/>
            <a:ext cx="304800" cy="304800"/>
          </a:xfrm>
          <a:prstGeom prst="rect">
            <a:avLst/>
          </a:prstGeom>
          <a:noFill/>
          <a:ln w="9525">
            <a:noFill/>
            <a:miter lim="800000"/>
            <a:headEnd/>
            <a:tailEnd/>
          </a:ln>
        </p:spPr>
        <p:txBody>
          <a:bodyPr/>
          <a:lstStyle/>
          <a:p>
            <a:endParaRPr lang="es-MX"/>
          </a:p>
        </p:txBody>
      </p:sp>
      <p:sp>
        <p:nvSpPr>
          <p:cNvPr id="52248" name="AutoShape 14" descr="Ley Aduanera">
            <a:hlinkClick r:id="rId16"/>
          </p:cNvPr>
          <p:cNvSpPr>
            <a:spLocks noChangeAspect="1" noChangeArrowheads="1"/>
          </p:cNvSpPr>
          <p:nvPr/>
        </p:nvSpPr>
        <p:spPr bwMode="auto">
          <a:xfrm>
            <a:off x="0" y="11915775"/>
            <a:ext cx="304800" cy="304800"/>
          </a:xfrm>
          <a:prstGeom prst="rect">
            <a:avLst/>
          </a:prstGeom>
          <a:noFill/>
          <a:ln w="9525">
            <a:noFill/>
            <a:miter lim="800000"/>
            <a:headEnd/>
            <a:tailEnd/>
          </a:ln>
        </p:spPr>
        <p:txBody>
          <a:bodyPr/>
          <a:lstStyle/>
          <a:p>
            <a:endParaRPr lang="es-MX"/>
          </a:p>
        </p:txBody>
      </p:sp>
      <p:sp>
        <p:nvSpPr>
          <p:cNvPr id="52249" name="AutoShape 15" descr="Ley Aduanera">
            <a:hlinkClick r:id="rId17"/>
          </p:cNvPr>
          <p:cNvSpPr>
            <a:spLocks noChangeAspect="1" noChangeArrowheads="1"/>
          </p:cNvSpPr>
          <p:nvPr/>
        </p:nvSpPr>
        <p:spPr bwMode="auto">
          <a:xfrm>
            <a:off x="0" y="15887700"/>
            <a:ext cx="304800" cy="304800"/>
          </a:xfrm>
          <a:prstGeom prst="rect">
            <a:avLst/>
          </a:prstGeom>
          <a:noFill/>
          <a:ln w="9525">
            <a:noFill/>
            <a:miter lim="800000"/>
            <a:headEnd/>
            <a:tailEnd/>
          </a:ln>
        </p:spPr>
        <p:txBody>
          <a:bodyPr/>
          <a:lstStyle/>
          <a:p>
            <a:endParaRPr lang="es-MX"/>
          </a:p>
        </p:txBody>
      </p:sp>
      <p:sp>
        <p:nvSpPr>
          <p:cNvPr id="52250" name="AutoShape 20" descr="Ley Aduanera">
            <a:hlinkClick r:id="rId18"/>
          </p:cNvPr>
          <p:cNvSpPr>
            <a:spLocks noChangeAspect="1" noChangeArrowheads="1"/>
          </p:cNvSpPr>
          <p:nvPr/>
        </p:nvSpPr>
        <p:spPr bwMode="auto">
          <a:xfrm>
            <a:off x="1524000" y="16078200"/>
            <a:ext cx="304800" cy="304800"/>
          </a:xfrm>
          <a:prstGeom prst="rect">
            <a:avLst/>
          </a:prstGeom>
          <a:noFill/>
          <a:ln w="9525">
            <a:noFill/>
            <a:miter lim="800000"/>
            <a:headEnd/>
            <a:tailEnd/>
          </a:ln>
        </p:spPr>
        <p:txBody>
          <a:bodyPr/>
          <a:lstStyle/>
          <a:p>
            <a:endParaRPr lang="es-MX"/>
          </a:p>
        </p:txBody>
      </p:sp>
      <p:sp>
        <p:nvSpPr>
          <p:cNvPr id="52251" name="AutoShape 65" descr="Ley Aduanera">
            <a:hlinkClick r:id="rId19"/>
          </p:cNvPr>
          <p:cNvSpPr>
            <a:spLocks noChangeAspect="1" noChangeArrowheads="1"/>
          </p:cNvSpPr>
          <p:nvPr/>
        </p:nvSpPr>
        <p:spPr bwMode="auto">
          <a:xfrm>
            <a:off x="0" y="13916025"/>
            <a:ext cx="304800" cy="304800"/>
          </a:xfrm>
          <a:prstGeom prst="rect">
            <a:avLst/>
          </a:prstGeom>
          <a:noFill/>
          <a:ln w="9525">
            <a:noFill/>
            <a:miter lim="800000"/>
            <a:headEnd/>
            <a:tailEnd/>
          </a:ln>
        </p:spPr>
        <p:txBody>
          <a:bodyPr/>
          <a:lstStyle/>
          <a:p>
            <a:endParaRPr lang="es-MX"/>
          </a:p>
        </p:txBody>
      </p:sp>
      <p:sp>
        <p:nvSpPr>
          <p:cNvPr id="52252" name="AutoShape 976" descr="TLC EUA y Canadá">
            <a:hlinkClick r:id="rId20"/>
          </p:cNvPr>
          <p:cNvSpPr>
            <a:spLocks noChangeAspect="1" noChangeArrowheads="1"/>
          </p:cNvSpPr>
          <p:nvPr/>
        </p:nvSpPr>
        <p:spPr bwMode="auto">
          <a:xfrm>
            <a:off x="762000" y="1885950"/>
            <a:ext cx="304800" cy="304800"/>
          </a:xfrm>
          <a:prstGeom prst="rect">
            <a:avLst/>
          </a:prstGeom>
          <a:noFill/>
          <a:ln w="9525">
            <a:noFill/>
            <a:miter lim="800000"/>
            <a:headEnd/>
            <a:tailEnd/>
          </a:ln>
        </p:spPr>
        <p:txBody>
          <a:bodyPr/>
          <a:lstStyle/>
          <a:p>
            <a:endParaRPr lang="es-MX"/>
          </a:p>
        </p:txBody>
      </p:sp>
      <p:sp>
        <p:nvSpPr>
          <p:cNvPr id="52253" name="AutoShape 977" descr="Circulares 2007">
            <a:hlinkClick r:id="rId21"/>
          </p:cNvPr>
          <p:cNvSpPr>
            <a:spLocks noChangeAspect="1" noChangeArrowheads="1"/>
          </p:cNvSpPr>
          <p:nvPr/>
        </p:nvSpPr>
        <p:spPr bwMode="auto">
          <a:xfrm>
            <a:off x="1076325" y="1885950"/>
            <a:ext cx="304800" cy="304800"/>
          </a:xfrm>
          <a:prstGeom prst="rect">
            <a:avLst/>
          </a:prstGeom>
          <a:noFill/>
          <a:ln w="9525">
            <a:noFill/>
            <a:miter lim="800000"/>
            <a:headEnd/>
            <a:tailEnd/>
          </a:ln>
        </p:spPr>
        <p:txBody>
          <a:bodyPr/>
          <a:lstStyle/>
          <a:p>
            <a:endParaRPr lang="es-MX"/>
          </a:p>
        </p:txBody>
      </p:sp>
      <p:sp>
        <p:nvSpPr>
          <p:cNvPr id="52254" name="AutoShape 1" descr="Ley Aduanera">
            <a:hlinkClick r:id="rId3"/>
          </p:cNvPr>
          <p:cNvSpPr>
            <a:spLocks noChangeAspect="1" noChangeArrowheads="1"/>
          </p:cNvSpPr>
          <p:nvPr/>
        </p:nvSpPr>
        <p:spPr bwMode="auto">
          <a:xfrm>
            <a:off x="1524000" y="752475"/>
            <a:ext cx="304800" cy="304800"/>
          </a:xfrm>
          <a:prstGeom prst="rect">
            <a:avLst/>
          </a:prstGeom>
          <a:noFill/>
          <a:ln w="9525">
            <a:noFill/>
            <a:miter lim="800000"/>
            <a:headEnd/>
            <a:tailEnd/>
          </a:ln>
        </p:spPr>
        <p:txBody>
          <a:bodyPr/>
          <a:lstStyle/>
          <a:p>
            <a:endParaRPr lang="es-MX"/>
          </a:p>
        </p:txBody>
      </p:sp>
      <p:sp>
        <p:nvSpPr>
          <p:cNvPr id="52255" name="AutoShape 2" descr="Ley Aduanera">
            <a:hlinkClick r:id="rId4"/>
          </p:cNvPr>
          <p:cNvSpPr>
            <a:spLocks noChangeAspect="1" noChangeArrowheads="1"/>
          </p:cNvSpPr>
          <p:nvPr/>
        </p:nvSpPr>
        <p:spPr bwMode="auto">
          <a:xfrm>
            <a:off x="1524000" y="1076325"/>
            <a:ext cx="304800" cy="304800"/>
          </a:xfrm>
          <a:prstGeom prst="rect">
            <a:avLst/>
          </a:prstGeom>
          <a:noFill/>
          <a:ln w="9525">
            <a:noFill/>
            <a:miter lim="800000"/>
            <a:headEnd/>
            <a:tailEnd/>
          </a:ln>
        </p:spPr>
        <p:txBody>
          <a:bodyPr/>
          <a:lstStyle/>
          <a:p>
            <a:endParaRPr lang="es-MX"/>
          </a:p>
        </p:txBody>
      </p:sp>
      <p:sp>
        <p:nvSpPr>
          <p:cNvPr id="52256" name="AutoShape 3" descr="Ley Aduanera">
            <a:hlinkClick r:id="rId5"/>
          </p:cNvPr>
          <p:cNvSpPr>
            <a:spLocks noChangeAspect="1" noChangeArrowheads="1"/>
          </p:cNvSpPr>
          <p:nvPr/>
        </p:nvSpPr>
        <p:spPr bwMode="auto">
          <a:xfrm>
            <a:off x="1524000" y="1076325"/>
            <a:ext cx="304800" cy="304800"/>
          </a:xfrm>
          <a:prstGeom prst="rect">
            <a:avLst/>
          </a:prstGeom>
          <a:noFill/>
          <a:ln w="9525">
            <a:noFill/>
            <a:miter lim="800000"/>
            <a:headEnd/>
            <a:tailEnd/>
          </a:ln>
        </p:spPr>
        <p:txBody>
          <a:bodyPr/>
          <a:lstStyle/>
          <a:p>
            <a:endParaRPr lang="es-MX"/>
          </a:p>
        </p:txBody>
      </p:sp>
      <p:sp>
        <p:nvSpPr>
          <p:cNvPr id="52257" name="AutoShape 4" descr="Ley Aduanera">
            <a:hlinkClick r:id="rId6"/>
          </p:cNvPr>
          <p:cNvSpPr>
            <a:spLocks noChangeAspect="1" noChangeArrowheads="1"/>
          </p:cNvSpPr>
          <p:nvPr/>
        </p:nvSpPr>
        <p:spPr bwMode="auto">
          <a:xfrm>
            <a:off x="1524000" y="1076325"/>
            <a:ext cx="304800" cy="304800"/>
          </a:xfrm>
          <a:prstGeom prst="rect">
            <a:avLst/>
          </a:prstGeom>
          <a:noFill/>
          <a:ln w="9525">
            <a:noFill/>
            <a:miter lim="800000"/>
            <a:headEnd/>
            <a:tailEnd/>
          </a:ln>
        </p:spPr>
        <p:txBody>
          <a:bodyPr/>
          <a:lstStyle/>
          <a:p>
            <a:endParaRPr lang="es-MX"/>
          </a:p>
        </p:txBody>
      </p:sp>
      <p:sp>
        <p:nvSpPr>
          <p:cNvPr id="52258" name="AutoShape 5" descr="Ley Aduanera">
            <a:hlinkClick r:id="rId7"/>
          </p:cNvPr>
          <p:cNvSpPr>
            <a:spLocks noChangeAspect="1" noChangeArrowheads="1"/>
          </p:cNvSpPr>
          <p:nvPr/>
        </p:nvSpPr>
        <p:spPr bwMode="auto">
          <a:xfrm>
            <a:off x="1524000" y="1076325"/>
            <a:ext cx="304800" cy="304800"/>
          </a:xfrm>
          <a:prstGeom prst="rect">
            <a:avLst/>
          </a:prstGeom>
          <a:noFill/>
          <a:ln w="9525">
            <a:noFill/>
            <a:miter lim="800000"/>
            <a:headEnd/>
            <a:tailEnd/>
          </a:ln>
        </p:spPr>
        <p:txBody>
          <a:bodyPr/>
          <a:lstStyle/>
          <a:p>
            <a:endParaRPr lang="es-MX"/>
          </a:p>
        </p:txBody>
      </p:sp>
      <p:sp>
        <p:nvSpPr>
          <p:cNvPr id="52259" name="AutoShape 6" descr="Boletines ACI">
            <a:hlinkClick r:id="rId8"/>
          </p:cNvPr>
          <p:cNvSpPr>
            <a:spLocks noChangeAspect="1" noChangeArrowheads="1"/>
          </p:cNvSpPr>
          <p:nvPr/>
        </p:nvSpPr>
        <p:spPr bwMode="auto">
          <a:xfrm>
            <a:off x="1524000" y="1076325"/>
            <a:ext cx="304800" cy="304800"/>
          </a:xfrm>
          <a:prstGeom prst="rect">
            <a:avLst/>
          </a:prstGeom>
          <a:noFill/>
          <a:ln w="9525">
            <a:noFill/>
            <a:miter lim="800000"/>
            <a:headEnd/>
            <a:tailEnd/>
          </a:ln>
        </p:spPr>
        <p:txBody>
          <a:bodyPr/>
          <a:lstStyle/>
          <a:p>
            <a:endParaRPr lang="es-MX"/>
          </a:p>
        </p:txBody>
      </p:sp>
      <p:sp>
        <p:nvSpPr>
          <p:cNvPr id="52260" name="AutoShape 7" descr="Boletines ACI">
            <a:hlinkClick r:id="rId9"/>
          </p:cNvPr>
          <p:cNvSpPr>
            <a:spLocks noChangeAspect="1" noChangeArrowheads="1"/>
          </p:cNvSpPr>
          <p:nvPr/>
        </p:nvSpPr>
        <p:spPr bwMode="auto">
          <a:xfrm>
            <a:off x="1524000" y="1076325"/>
            <a:ext cx="304800" cy="304800"/>
          </a:xfrm>
          <a:prstGeom prst="rect">
            <a:avLst/>
          </a:prstGeom>
          <a:noFill/>
          <a:ln w="9525">
            <a:noFill/>
            <a:miter lim="800000"/>
            <a:headEnd/>
            <a:tailEnd/>
          </a:ln>
        </p:spPr>
        <p:txBody>
          <a:bodyPr/>
          <a:lstStyle/>
          <a:p>
            <a:endParaRPr lang="es-MX"/>
          </a:p>
        </p:txBody>
      </p:sp>
      <p:sp>
        <p:nvSpPr>
          <p:cNvPr id="52261" name="AutoShape 8" descr="Ley Aduanera">
            <a:hlinkClick r:id="rId10"/>
          </p:cNvPr>
          <p:cNvSpPr>
            <a:spLocks noChangeAspect="1" noChangeArrowheads="1"/>
          </p:cNvSpPr>
          <p:nvPr/>
        </p:nvSpPr>
        <p:spPr bwMode="auto">
          <a:xfrm>
            <a:off x="1524000" y="2695575"/>
            <a:ext cx="304800" cy="304800"/>
          </a:xfrm>
          <a:prstGeom prst="rect">
            <a:avLst/>
          </a:prstGeom>
          <a:noFill/>
          <a:ln w="9525">
            <a:noFill/>
            <a:miter lim="800000"/>
            <a:headEnd/>
            <a:tailEnd/>
          </a:ln>
        </p:spPr>
        <p:txBody>
          <a:bodyPr/>
          <a:lstStyle/>
          <a:p>
            <a:endParaRPr lang="es-MX"/>
          </a:p>
        </p:txBody>
      </p:sp>
      <p:sp>
        <p:nvSpPr>
          <p:cNvPr id="52262" name="AutoShape 9" descr="Ley Aduanera">
            <a:hlinkClick r:id="rId11"/>
          </p:cNvPr>
          <p:cNvSpPr>
            <a:spLocks noChangeAspect="1" noChangeArrowheads="1"/>
          </p:cNvSpPr>
          <p:nvPr/>
        </p:nvSpPr>
        <p:spPr bwMode="auto">
          <a:xfrm>
            <a:off x="1524000" y="2695575"/>
            <a:ext cx="304800" cy="304800"/>
          </a:xfrm>
          <a:prstGeom prst="rect">
            <a:avLst/>
          </a:prstGeom>
          <a:noFill/>
          <a:ln w="9525">
            <a:noFill/>
            <a:miter lim="800000"/>
            <a:headEnd/>
            <a:tailEnd/>
          </a:ln>
        </p:spPr>
        <p:txBody>
          <a:bodyPr/>
          <a:lstStyle/>
          <a:p>
            <a:endParaRPr lang="es-MX"/>
          </a:p>
        </p:txBody>
      </p:sp>
      <p:sp>
        <p:nvSpPr>
          <p:cNvPr id="52263" name="AutoShape 10" descr="Circulares 2007">
            <a:hlinkClick r:id="rId12"/>
          </p:cNvPr>
          <p:cNvSpPr>
            <a:spLocks noChangeAspect="1" noChangeArrowheads="1"/>
          </p:cNvSpPr>
          <p:nvPr/>
        </p:nvSpPr>
        <p:spPr bwMode="auto">
          <a:xfrm>
            <a:off x="1524000" y="2695575"/>
            <a:ext cx="304800" cy="304800"/>
          </a:xfrm>
          <a:prstGeom prst="rect">
            <a:avLst/>
          </a:prstGeom>
          <a:noFill/>
          <a:ln w="9525">
            <a:noFill/>
            <a:miter lim="800000"/>
            <a:headEnd/>
            <a:tailEnd/>
          </a:ln>
        </p:spPr>
        <p:txBody>
          <a:bodyPr/>
          <a:lstStyle/>
          <a:p>
            <a:endParaRPr lang="es-MX"/>
          </a:p>
        </p:txBody>
      </p:sp>
      <p:sp>
        <p:nvSpPr>
          <p:cNvPr id="52264" name="AutoShape 11" descr="Boletines ACI">
            <a:hlinkClick r:id="rId13"/>
          </p:cNvPr>
          <p:cNvSpPr>
            <a:spLocks noChangeAspect="1" noChangeArrowheads="1"/>
          </p:cNvSpPr>
          <p:nvPr/>
        </p:nvSpPr>
        <p:spPr bwMode="auto">
          <a:xfrm>
            <a:off x="1524000" y="2695575"/>
            <a:ext cx="304800" cy="304800"/>
          </a:xfrm>
          <a:prstGeom prst="rect">
            <a:avLst/>
          </a:prstGeom>
          <a:noFill/>
          <a:ln w="9525">
            <a:noFill/>
            <a:miter lim="800000"/>
            <a:headEnd/>
            <a:tailEnd/>
          </a:ln>
        </p:spPr>
        <p:txBody>
          <a:bodyPr/>
          <a:lstStyle/>
          <a:p>
            <a:endParaRPr lang="es-MX"/>
          </a:p>
        </p:txBody>
      </p:sp>
      <p:sp>
        <p:nvSpPr>
          <p:cNvPr id="52265" name="AutoShape 12" descr="Ley Aduanera">
            <a:hlinkClick r:id="rId14"/>
          </p:cNvPr>
          <p:cNvSpPr>
            <a:spLocks noChangeAspect="1" noChangeArrowheads="1"/>
          </p:cNvSpPr>
          <p:nvPr/>
        </p:nvSpPr>
        <p:spPr bwMode="auto">
          <a:xfrm>
            <a:off x="1524000" y="3343275"/>
            <a:ext cx="304800" cy="304800"/>
          </a:xfrm>
          <a:prstGeom prst="rect">
            <a:avLst/>
          </a:prstGeom>
          <a:noFill/>
          <a:ln w="9525">
            <a:noFill/>
            <a:miter lim="800000"/>
            <a:headEnd/>
            <a:tailEnd/>
          </a:ln>
        </p:spPr>
        <p:txBody>
          <a:bodyPr/>
          <a:lstStyle/>
          <a:p>
            <a:endParaRPr lang="es-MX"/>
          </a:p>
        </p:txBody>
      </p:sp>
      <p:sp>
        <p:nvSpPr>
          <p:cNvPr id="52266" name="AutoShape 13" descr="Ley Aduanera">
            <a:hlinkClick r:id="rId15"/>
          </p:cNvPr>
          <p:cNvSpPr>
            <a:spLocks noChangeAspect="1" noChangeArrowheads="1"/>
          </p:cNvSpPr>
          <p:nvPr/>
        </p:nvSpPr>
        <p:spPr bwMode="auto">
          <a:xfrm>
            <a:off x="1524000" y="3343275"/>
            <a:ext cx="304800" cy="304800"/>
          </a:xfrm>
          <a:prstGeom prst="rect">
            <a:avLst/>
          </a:prstGeom>
          <a:noFill/>
          <a:ln w="9525">
            <a:noFill/>
            <a:miter lim="800000"/>
            <a:headEnd/>
            <a:tailEnd/>
          </a:ln>
        </p:spPr>
        <p:txBody>
          <a:bodyPr/>
          <a:lstStyle/>
          <a:p>
            <a:endParaRPr lang="es-MX"/>
          </a:p>
        </p:txBody>
      </p:sp>
      <p:sp>
        <p:nvSpPr>
          <p:cNvPr id="52267" name="AutoShape 14" descr="Ley Aduanera">
            <a:hlinkClick r:id="rId16"/>
          </p:cNvPr>
          <p:cNvSpPr>
            <a:spLocks noChangeAspect="1" noChangeArrowheads="1"/>
          </p:cNvSpPr>
          <p:nvPr/>
        </p:nvSpPr>
        <p:spPr bwMode="auto">
          <a:xfrm>
            <a:off x="1524000" y="3343275"/>
            <a:ext cx="304800" cy="304800"/>
          </a:xfrm>
          <a:prstGeom prst="rect">
            <a:avLst/>
          </a:prstGeom>
          <a:noFill/>
          <a:ln w="9525">
            <a:noFill/>
            <a:miter lim="800000"/>
            <a:headEnd/>
            <a:tailEnd/>
          </a:ln>
        </p:spPr>
        <p:txBody>
          <a:bodyPr/>
          <a:lstStyle/>
          <a:p>
            <a:endParaRPr lang="es-MX"/>
          </a:p>
        </p:txBody>
      </p:sp>
      <p:sp>
        <p:nvSpPr>
          <p:cNvPr id="52268" name="AutoShape 15" descr="Ley Aduanera">
            <a:hlinkClick r:id="rId17"/>
          </p:cNvPr>
          <p:cNvSpPr>
            <a:spLocks noChangeAspect="1" noChangeArrowheads="1"/>
          </p:cNvSpPr>
          <p:nvPr/>
        </p:nvSpPr>
        <p:spPr bwMode="auto">
          <a:xfrm>
            <a:off x="1524000" y="5133975"/>
            <a:ext cx="304800" cy="304800"/>
          </a:xfrm>
          <a:prstGeom prst="rect">
            <a:avLst/>
          </a:prstGeom>
          <a:noFill/>
          <a:ln w="9525">
            <a:noFill/>
            <a:miter lim="800000"/>
            <a:headEnd/>
            <a:tailEnd/>
          </a:ln>
        </p:spPr>
        <p:txBody>
          <a:bodyPr/>
          <a:lstStyle/>
          <a:p>
            <a:endParaRPr lang="es-MX"/>
          </a:p>
        </p:txBody>
      </p:sp>
      <p:sp>
        <p:nvSpPr>
          <p:cNvPr id="52269" name="AutoShape 65" descr="Ley Aduanera">
            <a:hlinkClick r:id="rId19"/>
          </p:cNvPr>
          <p:cNvSpPr>
            <a:spLocks noChangeAspect="1" noChangeArrowheads="1"/>
          </p:cNvSpPr>
          <p:nvPr/>
        </p:nvSpPr>
        <p:spPr bwMode="auto">
          <a:xfrm>
            <a:off x="1524000" y="3829050"/>
            <a:ext cx="304800" cy="304800"/>
          </a:xfrm>
          <a:prstGeom prst="rect">
            <a:avLst/>
          </a:prstGeom>
          <a:noFill/>
          <a:ln w="9525">
            <a:noFill/>
            <a:miter lim="800000"/>
            <a:headEnd/>
            <a:tailEnd/>
          </a:ln>
        </p:spPr>
        <p:txBody>
          <a:bodyPr/>
          <a:lstStyle/>
          <a:p>
            <a:endParaRPr lang="es-MX"/>
          </a:p>
        </p:txBody>
      </p:sp>
      <p:sp>
        <p:nvSpPr>
          <p:cNvPr id="52270" name="AutoShape 976" descr="TLC EUA y Canadá">
            <a:hlinkClick r:id="rId20"/>
          </p:cNvPr>
          <p:cNvSpPr>
            <a:spLocks noChangeAspect="1" noChangeArrowheads="1"/>
          </p:cNvSpPr>
          <p:nvPr/>
        </p:nvSpPr>
        <p:spPr bwMode="auto">
          <a:xfrm>
            <a:off x="1524000" y="1885950"/>
            <a:ext cx="304800" cy="304800"/>
          </a:xfrm>
          <a:prstGeom prst="rect">
            <a:avLst/>
          </a:prstGeom>
          <a:noFill/>
          <a:ln w="9525">
            <a:noFill/>
            <a:miter lim="800000"/>
            <a:headEnd/>
            <a:tailEnd/>
          </a:ln>
        </p:spPr>
        <p:txBody>
          <a:bodyPr/>
          <a:lstStyle/>
          <a:p>
            <a:endParaRPr lang="es-MX"/>
          </a:p>
        </p:txBody>
      </p:sp>
      <p:sp>
        <p:nvSpPr>
          <p:cNvPr id="52271" name="AutoShape 977" descr="Circulares 2007">
            <a:hlinkClick r:id="rId21"/>
          </p:cNvPr>
          <p:cNvSpPr>
            <a:spLocks noChangeAspect="1" noChangeArrowheads="1"/>
          </p:cNvSpPr>
          <p:nvPr/>
        </p:nvSpPr>
        <p:spPr bwMode="auto">
          <a:xfrm>
            <a:off x="1838325" y="1885950"/>
            <a:ext cx="304800" cy="304800"/>
          </a:xfrm>
          <a:prstGeom prst="rect">
            <a:avLst/>
          </a:prstGeom>
          <a:noFill/>
          <a:ln w="9525">
            <a:noFill/>
            <a:miter lim="800000"/>
            <a:headEnd/>
            <a:tailEnd/>
          </a:ln>
        </p:spPr>
        <p:txBody>
          <a:bodyPr/>
          <a:lstStyle/>
          <a:p>
            <a:endParaRPr lang="es-MX"/>
          </a:p>
        </p:txBody>
      </p:sp>
      <p:graphicFrame>
        <p:nvGraphicFramePr>
          <p:cNvPr id="57" name="56 Tabla"/>
          <p:cNvGraphicFramePr>
            <a:graphicFrameLocks noGrp="1"/>
          </p:cNvGraphicFramePr>
          <p:nvPr/>
        </p:nvGraphicFramePr>
        <p:xfrm>
          <a:off x="714375" y="2143125"/>
          <a:ext cx="8001000" cy="1211272"/>
        </p:xfrm>
        <a:graphic>
          <a:graphicData uri="http://schemas.openxmlformats.org/drawingml/2006/table">
            <a:tbl>
              <a:tblPr/>
              <a:tblGrid>
                <a:gridCol w="928688"/>
                <a:gridCol w="2500312"/>
                <a:gridCol w="4572000"/>
              </a:tblGrid>
              <a:tr h="280407">
                <a:tc>
                  <a:txBody>
                    <a:bodyPr/>
                    <a:lstStyle/>
                    <a:p>
                      <a:pPr marL="0" marR="0">
                        <a:lnSpc>
                          <a:spcPct val="115000"/>
                        </a:lnSpc>
                        <a:spcBef>
                          <a:spcPts val="0"/>
                        </a:spcBef>
                        <a:spcAft>
                          <a:spcPts val="1000"/>
                        </a:spcAft>
                      </a:pPr>
                      <a:r>
                        <a:rPr lang="en-US" sz="1600" b="1" dirty="0">
                          <a:solidFill>
                            <a:srgbClr val="FFFFFF"/>
                          </a:solidFill>
                          <a:latin typeface="+mn-lt"/>
                          <a:ea typeface="Calibri"/>
                          <a:cs typeface="Times New Roman"/>
                        </a:rPr>
                        <a:t> </a:t>
                      </a:r>
                      <a:endParaRPr lang="en-US" sz="1600" dirty="0">
                        <a:latin typeface="+mn-lt"/>
                        <a:ea typeface="Calibri"/>
                        <a:cs typeface="Times New Roman"/>
                      </a:endParaRPr>
                    </a:p>
                  </a:txBody>
                  <a:tcPr marL="68580" marR="68580" marT="0" marB="0">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4F81BD"/>
                    </a:solidFill>
                  </a:tcPr>
                </a:tc>
                <a:tc>
                  <a:txBody>
                    <a:bodyPr/>
                    <a:lstStyle/>
                    <a:p>
                      <a:pPr marL="0" marR="0">
                        <a:lnSpc>
                          <a:spcPct val="115000"/>
                        </a:lnSpc>
                        <a:spcBef>
                          <a:spcPts val="0"/>
                        </a:spcBef>
                        <a:spcAft>
                          <a:spcPts val="1000"/>
                        </a:spcAft>
                      </a:pPr>
                      <a:r>
                        <a:rPr lang="en-US" sz="1600" b="1" dirty="0">
                          <a:solidFill>
                            <a:srgbClr val="FFFFFF"/>
                          </a:solidFill>
                          <a:latin typeface="+mn-lt"/>
                          <a:ea typeface="Calibri"/>
                          <a:cs typeface="Times New Roman"/>
                        </a:rPr>
                        <a:t>IDENTIFICADOR</a:t>
                      </a:r>
                      <a:endParaRPr lang="en-US" sz="1600" dirty="0">
                        <a:latin typeface="+mn-lt"/>
                        <a:ea typeface="Calibri"/>
                        <a:cs typeface="Times New Roman"/>
                      </a:endParaRPr>
                    </a:p>
                  </a:txBody>
                  <a:tcPr marL="68580" marR="68580" marT="0" marB="0">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4F81BD"/>
                    </a:solidFill>
                  </a:tcPr>
                </a:tc>
                <a:tc>
                  <a:txBody>
                    <a:bodyPr/>
                    <a:lstStyle/>
                    <a:p>
                      <a:pPr marL="0" marR="0">
                        <a:lnSpc>
                          <a:spcPct val="115000"/>
                        </a:lnSpc>
                        <a:spcBef>
                          <a:spcPts val="0"/>
                        </a:spcBef>
                        <a:spcAft>
                          <a:spcPts val="1000"/>
                        </a:spcAft>
                      </a:pPr>
                      <a:r>
                        <a:rPr lang="en-US" sz="1600" b="1" dirty="0">
                          <a:solidFill>
                            <a:srgbClr val="FFFFFF"/>
                          </a:solidFill>
                          <a:latin typeface="+mn-lt"/>
                          <a:ea typeface="Calibri"/>
                          <a:cs typeface="Times New Roman"/>
                        </a:rPr>
                        <a:t>SUPUESTO DE APLICACIÓN </a:t>
                      </a:r>
                      <a:endParaRPr lang="en-US" sz="1600" dirty="0">
                        <a:latin typeface="+mn-lt"/>
                        <a:ea typeface="Calibri"/>
                        <a:cs typeface="Times New Roman"/>
                      </a:endParaRPr>
                    </a:p>
                  </a:txBody>
                  <a:tcPr marL="68580" marR="68580" marT="0" marB="0">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4F81BD"/>
                    </a:solidFill>
                  </a:tcPr>
                </a:tc>
              </a:tr>
              <a:tr h="930856">
                <a:tc>
                  <a:txBody>
                    <a:bodyPr/>
                    <a:lstStyle/>
                    <a:p>
                      <a:pPr marL="0" marR="0">
                        <a:lnSpc>
                          <a:spcPct val="115000"/>
                        </a:lnSpc>
                        <a:spcBef>
                          <a:spcPts val="0"/>
                        </a:spcBef>
                        <a:spcAft>
                          <a:spcPts val="1000"/>
                        </a:spcAft>
                      </a:pPr>
                      <a:r>
                        <a:rPr lang="en-US" sz="4000" b="1" u="none" dirty="0" smtClean="0">
                          <a:solidFill>
                            <a:srgbClr val="FFFFFF"/>
                          </a:solidFill>
                          <a:latin typeface="+mn-lt"/>
                          <a:ea typeface="Calibri"/>
                          <a:cs typeface="Times New Roman"/>
                        </a:rPr>
                        <a:t>ED</a:t>
                      </a:r>
                      <a:endParaRPr lang="en-US" sz="4000" u="none" dirty="0">
                        <a:latin typeface="+mn-lt"/>
                        <a:ea typeface="Calibri"/>
                        <a:cs typeface="Times New Roman"/>
                      </a:endParaRPr>
                    </a:p>
                  </a:txBody>
                  <a:tcPr marL="68580" marR="68580" marT="0" marB="0">
                    <a:lnL>
                      <a:noFill/>
                    </a:lnL>
                    <a:lnR>
                      <a:noFill/>
                    </a:lnR>
                    <a:lnT w="28575" cap="flat" cmpd="sng" algn="ctr">
                      <a:solidFill>
                        <a:srgbClr val="000000"/>
                      </a:solidFill>
                      <a:prstDash val="solid"/>
                      <a:round/>
                      <a:headEnd type="none" w="med" len="med"/>
                      <a:tailEnd type="none" w="med" len="med"/>
                    </a:lnT>
                    <a:lnB>
                      <a:noFill/>
                    </a:lnB>
                    <a:solidFill>
                      <a:srgbClr val="4F81BD"/>
                    </a:solidFill>
                  </a:tcPr>
                </a:tc>
                <a:tc>
                  <a:txBody>
                    <a:bodyPr/>
                    <a:lstStyle/>
                    <a:p>
                      <a:pPr marL="0" marR="0">
                        <a:lnSpc>
                          <a:spcPct val="115000"/>
                        </a:lnSpc>
                        <a:spcBef>
                          <a:spcPts val="0"/>
                        </a:spcBef>
                        <a:spcAft>
                          <a:spcPts val="1000"/>
                        </a:spcAft>
                      </a:pPr>
                      <a:r>
                        <a:rPr lang="en-US" sz="1600" u="none" dirty="0" smtClean="0">
                          <a:solidFill>
                            <a:schemeClr val="tx1"/>
                          </a:solidFill>
                          <a:latin typeface="+mn-lt"/>
                          <a:ea typeface="Calibri"/>
                          <a:cs typeface="Times New Roman"/>
                        </a:rPr>
                        <a:t>DOCUMENTO DIGITALIZADO </a:t>
                      </a:r>
                      <a:endParaRPr lang="en-US" sz="1600" u="none" dirty="0">
                        <a:solidFill>
                          <a:schemeClr val="tx1"/>
                        </a:solidFill>
                        <a:latin typeface="+mn-lt"/>
                        <a:ea typeface="Calibri"/>
                        <a:cs typeface="Times New Roman"/>
                      </a:endParaRPr>
                    </a:p>
                  </a:txBody>
                  <a:tcPr marL="68580" marR="68580" marT="0" marB="0">
                    <a:lnL>
                      <a:noFill/>
                    </a:lnL>
                    <a:lnR>
                      <a:noFill/>
                    </a:lnR>
                    <a:lnT w="28575" cap="flat" cmpd="sng" algn="ctr">
                      <a:solidFill>
                        <a:srgbClr val="000000"/>
                      </a:solidFill>
                      <a:prstDash val="solid"/>
                      <a:round/>
                      <a:headEnd type="none" w="med" len="med"/>
                      <a:tailEnd type="none" w="med" len="med"/>
                    </a:lnT>
                    <a:lnB>
                      <a:noFill/>
                    </a:lnB>
                    <a:solidFill>
                      <a:srgbClr val="D8D8D8"/>
                    </a:solidFill>
                  </a:tcPr>
                </a:tc>
                <a:tc>
                  <a:txBody>
                    <a:bodyPr/>
                    <a:lstStyle/>
                    <a:p>
                      <a:pPr marL="0" marR="0">
                        <a:lnSpc>
                          <a:spcPct val="115000"/>
                        </a:lnSpc>
                        <a:spcBef>
                          <a:spcPts val="0"/>
                        </a:spcBef>
                        <a:spcAft>
                          <a:spcPts val="1000"/>
                        </a:spcAft>
                      </a:pPr>
                      <a:r>
                        <a:rPr lang="es-MX" sz="1600" b="0" dirty="0" smtClean="0">
                          <a:latin typeface="+mn-lt"/>
                          <a:ea typeface="Calibri"/>
                          <a:cs typeface="Times New Roman"/>
                        </a:rPr>
                        <a:t>Identificar a un documento digitalizado anexo al pedimento. </a:t>
                      </a:r>
                      <a:endParaRPr lang="en-US" sz="1600" b="0" dirty="0">
                        <a:latin typeface="+mn-lt"/>
                        <a:ea typeface="Calibri"/>
                        <a:cs typeface="Times New Roman"/>
                      </a:endParaRPr>
                    </a:p>
                  </a:txBody>
                  <a:tcPr marL="68580" marR="68580" marT="0" marB="0">
                    <a:lnL>
                      <a:noFill/>
                    </a:lnL>
                    <a:lnR>
                      <a:noFill/>
                    </a:lnR>
                    <a:lnT w="28575" cap="flat" cmpd="sng" algn="ctr">
                      <a:solidFill>
                        <a:srgbClr val="000000"/>
                      </a:solidFill>
                      <a:prstDash val="solid"/>
                      <a:round/>
                      <a:headEnd type="none" w="med" len="med"/>
                      <a:tailEnd type="none" w="med" len="med"/>
                    </a:lnT>
                    <a:lnB>
                      <a:noFill/>
                    </a:lnB>
                    <a:solidFill>
                      <a:srgbClr val="D8D8D8"/>
                    </a:solidFill>
                  </a:tcPr>
                </a:tc>
              </a:tr>
            </a:tbl>
          </a:graphicData>
        </a:graphic>
      </p:graphicFrame>
      <p:graphicFrame>
        <p:nvGraphicFramePr>
          <p:cNvPr id="61" name="60 Tabla"/>
          <p:cNvGraphicFramePr>
            <a:graphicFrameLocks noGrp="1"/>
          </p:cNvGraphicFramePr>
          <p:nvPr/>
        </p:nvGraphicFramePr>
        <p:xfrm>
          <a:off x="714375" y="4714875"/>
          <a:ext cx="8001000" cy="1122363"/>
        </p:xfrm>
        <a:graphic>
          <a:graphicData uri="http://schemas.openxmlformats.org/drawingml/2006/table">
            <a:tbl>
              <a:tblPr/>
              <a:tblGrid>
                <a:gridCol w="928688"/>
                <a:gridCol w="2500312"/>
                <a:gridCol w="4572000"/>
              </a:tblGrid>
              <a:tr h="1122363">
                <a:tc>
                  <a:txBody>
                    <a:bodyPr/>
                    <a:lstStyle/>
                    <a:p>
                      <a:pPr marL="0" marR="0">
                        <a:lnSpc>
                          <a:spcPct val="115000"/>
                        </a:lnSpc>
                        <a:spcBef>
                          <a:spcPts val="0"/>
                        </a:spcBef>
                        <a:spcAft>
                          <a:spcPts val="1000"/>
                        </a:spcAft>
                      </a:pPr>
                      <a:r>
                        <a:rPr lang="en-US" sz="4000" b="1" dirty="0">
                          <a:solidFill>
                            <a:srgbClr val="FFFFFF"/>
                          </a:solidFill>
                          <a:latin typeface="+mn-lt"/>
                          <a:ea typeface="Calibri"/>
                          <a:cs typeface="Times New Roman"/>
                        </a:rPr>
                        <a:t>IM</a:t>
                      </a:r>
                      <a:endParaRPr lang="en-US" sz="4000" dirty="0">
                        <a:latin typeface="+mn-lt"/>
                        <a:ea typeface="Calibri"/>
                        <a:cs typeface="Times New Roman"/>
                      </a:endParaRPr>
                    </a:p>
                  </a:txBody>
                  <a:tcPr marL="68580" marR="68580" marT="0" marB="0">
                    <a:lnL>
                      <a:noFill/>
                    </a:lnL>
                    <a:lnR>
                      <a:noFill/>
                    </a:lnR>
                    <a:lnT>
                      <a:noFill/>
                    </a:lnT>
                    <a:lnB>
                      <a:noFill/>
                    </a:lnB>
                    <a:solidFill>
                      <a:srgbClr val="4F81BD"/>
                    </a:solidFill>
                  </a:tcPr>
                </a:tc>
                <a:tc>
                  <a:txBody>
                    <a:bodyPr/>
                    <a:lstStyle/>
                    <a:p>
                      <a:pPr marL="0" marR="0">
                        <a:lnSpc>
                          <a:spcPct val="115000"/>
                        </a:lnSpc>
                        <a:spcBef>
                          <a:spcPts val="0"/>
                        </a:spcBef>
                        <a:spcAft>
                          <a:spcPts val="1000"/>
                        </a:spcAft>
                      </a:pPr>
                      <a:r>
                        <a:rPr lang="en-US" sz="1600" dirty="0">
                          <a:latin typeface="+mn-lt"/>
                          <a:ea typeface="Calibri"/>
                          <a:cs typeface="Times New Roman"/>
                        </a:rPr>
                        <a:t> Empresas con </a:t>
                      </a:r>
                      <a:r>
                        <a:rPr lang="es-MX" sz="1600" noProof="0" dirty="0" smtClean="0">
                          <a:latin typeface="+mn-lt"/>
                          <a:ea typeface="Calibri"/>
                          <a:cs typeface="Times New Roman"/>
                        </a:rPr>
                        <a:t>Programa</a:t>
                      </a:r>
                      <a:r>
                        <a:rPr lang="en-US" sz="1600" b="1" dirty="0" smtClean="0">
                          <a:latin typeface="+mn-lt"/>
                          <a:ea typeface="Calibri"/>
                          <a:cs typeface="Times New Roman"/>
                        </a:rPr>
                        <a:t> </a:t>
                      </a:r>
                      <a:r>
                        <a:rPr lang="en-US" sz="1600" dirty="0">
                          <a:latin typeface="+mn-lt"/>
                          <a:ea typeface="Calibri"/>
                          <a:cs typeface="Times New Roman"/>
                        </a:rPr>
                        <a:t>IMMEX</a:t>
                      </a:r>
                    </a:p>
                  </a:txBody>
                  <a:tcPr marL="68580" marR="68580" marT="0" marB="0">
                    <a:lnL>
                      <a:noFill/>
                    </a:lnL>
                    <a:lnR>
                      <a:noFill/>
                    </a:lnR>
                    <a:lnT>
                      <a:noFill/>
                    </a:lnT>
                    <a:lnB>
                      <a:noFill/>
                    </a:lnB>
                    <a:solidFill>
                      <a:srgbClr val="D8D8D8"/>
                    </a:solidFill>
                  </a:tcPr>
                </a:tc>
                <a:tc>
                  <a:txBody>
                    <a:bodyPr/>
                    <a:lstStyle/>
                    <a:p>
                      <a:pPr marL="0" marR="0">
                        <a:lnSpc>
                          <a:spcPct val="115000"/>
                        </a:lnSpc>
                        <a:spcBef>
                          <a:spcPts val="0"/>
                        </a:spcBef>
                        <a:spcAft>
                          <a:spcPts val="1000"/>
                        </a:spcAft>
                      </a:pPr>
                      <a:r>
                        <a:rPr lang="es-MX" sz="1600" u="none" dirty="0">
                          <a:solidFill>
                            <a:schemeClr val="tx1"/>
                          </a:solidFill>
                          <a:latin typeface="+mn-lt"/>
                          <a:ea typeface="Calibri"/>
                          <a:cs typeface="Times New Roman"/>
                        </a:rPr>
                        <a:t>Indicar el número de autorización de empresa IMMEX proporcionado por la Secretaría de Economía, incluso RFE que cuenten con dicho </a:t>
                      </a:r>
                      <a:r>
                        <a:rPr lang="es-MX" sz="1600" u="none" dirty="0" smtClean="0">
                          <a:solidFill>
                            <a:schemeClr val="tx1"/>
                          </a:solidFill>
                          <a:latin typeface="+mn-lt"/>
                          <a:ea typeface="Calibri"/>
                          <a:cs typeface="Times New Roman"/>
                        </a:rPr>
                        <a:t>programa.</a:t>
                      </a:r>
                      <a:endParaRPr lang="en-US" sz="1600" u="none" dirty="0">
                        <a:solidFill>
                          <a:schemeClr val="tx1"/>
                        </a:solidFill>
                        <a:latin typeface="+mn-lt"/>
                        <a:ea typeface="Calibri"/>
                        <a:cs typeface="Times New Roman"/>
                      </a:endParaRPr>
                    </a:p>
                  </a:txBody>
                  <a:tcPr marL="68580" marR="68580" marT="0" marB="0">
                    <a:lnL>
                      <a:noFill/>
                    </a:lnL>
                    <a:lnR>
                      <a:noFill/>
                    </a:lnR>
                    <a:lnT>
                      <a:noFill/>
                    </a:lnT>
                    <a:lnB>
                      <a:noFill/>
                    </a:lnB>
                    <a:solidFill>
                      <a:srgbClr val="D8D8D8"/>
                    </a:solidFill>
                  </a:tcPr>
                </a:tc>
              </a:tr>
            </a:tbl>
          </a:graphicData>
        </a:graphic>
      </p:graphicFrame>
      <p:graphicFrame>
        <p:nvGraphicFramePr>
          <p:cNvPr id="62" name="61 Tabla"/>
          <p:cNvGraphicFramePr>
            <a:graphicFrameLocks noGrp="1"/>
          </p:cNvGraphicFramePr>
          <p:nvPr/>
        </p:nvGraphicFramePr>
        <p:xfrm>
          <a:off x="714375" y="3357563"/>
          <a:ext cx="8001000" cy="1402080"/>
        </p:xfrm>
        <a:graphic>
          <a:graphicData uri="http://schemas.openxmlformats.org/drawingml/2006/table">
            <a:tbl>
              <a:tblPr/>
              <a:tblGrid>
                <a:gridCol w="928688"/>
                <a:gridCol w="2500312"/>
                <a:gridCol w="4572000"/>
              </a:tblGrid>
              <a:tr h="1401762">
                <a:tc>
                  <a:txBody>
                    <a:bodyPr/>
                    <a:lstStyle/>
                    <a:p>
                      <a:pPr marL="0" marR="0">
                        <a:lnSpc>
                          <a:spcPct val="115000"/>
                        </a:lnSpc>
                        <a:spcBef>
                          <a:spcPts val="0"/>
                        </a:spcBef>
                        <a:spcAft>
                          <a:spcPts val="1000"/>
                        </a:spcAft>
                      </a:pPr>
                      <a:r>
                        <a:rPr lang="en-US" sz="4000" b="1" dirty="0" smtClean="0">
                          <a:solidFill>
                            <a:srgbClr val="FFFFFF"/>
                          </a:solidFill>
                          <a:latin typeface="+mn-lt"/>
                          <a:ea typeface="Calibri"/>
                          <a:cs typeface="Times New Roman"/>
                        </a:rPr>
                        <a:t>FI </a:t>
                      </a:r>
                      <a:endParaRPr lang="en-US" sz="4000" dirty="0">
                        <a:latin typeface="+mn-lt"/>
                        <a:ea typeface="Calibri"/>
                        <a:cs typeface="Times New Roman"/>
                      </a:endParaRPr>
                    </a:p>
                  </a:txBody>
                  <a:tcPr marL="68580" marR="68580" marT="0" marB="0">
                    <a:lnL>
                      <a:noFill/>
                    </a:lnL>
                    <a:lnR>
                      <a:noFill/>
                    </a:lnR>
                    <a:lnT>
                      <a:noFill/>
                    </a:lnT>
                    <a:lnB w="28575" cap="flat" cmpd="sng" algn="ctr">
                      <a:noFill/>
                      <a:prstDash val="solid"/>
                      <a:round/>
                      <a:headEnd type="none" w="med" len="med"/>
                      <a:tailEnd type="none" w="med" len="med"/>
                    </a:lnB>
                    <a:solidFill>
                      <a:srgbClr val="4F81BD"/>
                    </a:solidFill>
                  </a:tcPr>
                </a:tc>
                <a:tc>
                  <a:txBody>
                    <a:bodyPr/>
                    <a:lstStyle/>
                    <a:p>
                      <a:pPr marL="0" marR="0">
                        <a:lnSpc>
                          <a:spcPct val="115000"/>
                        </a:lnSpc>
                        <a:spcBef>
                          <a:spcPts val="0"/>
                        </a:spcBef>
                        <a:spcAft>
                          <a:spcPts val="1000"/>
                        </a:spcAft>
                      </a:pPr>
                      <a:r>
                        <a:rPr lang="es-MX" sz="1600" dirty="0" smtClean="0">
                          <a:latin typeface="+mn-lt"/>
                          <a:ea typeface="Calibri"/>
                          <a:cs typeface="Times New Roman"/>
                        </a:rPr>
                        <a:t> FACTOR DE ACTUALIZACIÓN CON ÍNDICE NACIONAL DE PRECIOS AL CONSUMIDOR</a:t>
                      </a:r>
                      <a:endParaRPr lang="en-US" sz="1600" dirty="0">
                        <a:latin typeface="+mn-lt"/>
                        <a:ea typeface="Calibri"/>
                        <a:cs typeface="Times New Roman"/>
                      </a:endParaRPr>
                    </a:p>
                  </a:txBody>
                  <a:tcPr marL="68580" marR="68580" marT="0" marB="0">
                    <a:lnL>
                      <a:noFill/>
                    </a:lnL>
                    <a:lnR>
                      <a:noFill/>
                    </a:lnR>
                    <a:lnT>
                      <a:noFill/>
                    </a:lnT>
                    <a:lnB w="28575" cap="flat" cmpd="sng" algn="ctr">
                      <a:noFill/>
                      <a:prstDash val="solid"/>
                      <a:round/>
                      <a:headEnd type="none" w="med" len="med"/>
                      <a:tailEnd type="none" w="med" len="med"/>
                    </a:lnB>
                  </a:tcPr>
                </a:tc>
                <a:tc>
                  <a:txBody>
                    <a:bodyPr/>
                    <a:lstStyle/>
                    <a:p>
                      <a:pPr marL="0" marR="0">
                        <a:lnSpc>
                          <a:spcPct val="115000"/>
                        </a:lnSpc>
                        <a:spcBef>
                          <a:spcPts val="0"/>
                        </a:spcBef>
                        <a:spcAft>
                          <a:spcPts val="1000"/>
                        </a:spcAft>
                      </a:pPr>
                      <a:r>
                        <a:rPr lang="es-MX" sz="1600" dirty="0" smtClean="0">
                          <a:latin typeface="+mn-lt"/>
                          <a:ea typeface="Calibri"/>
                          <a:cs typeface="Times New Roman"/>
                        </a:rPr>
                        <a:t>Actualizar las contribuciones aplicando factor de actualización con base en el INPC. </a:t>
                      </a:r>
                      <a:endParaRPr lang="en-US" sz="1600" dirty="0">
                        <a:latin typeface="+mn-lt"/>
                        <a:ea typeface="Calibri"/>
                        <a:cs typeface="Times New Roman"/>
                      </a:endParaRPr>
                    </a:p>
                  </a:txBody>
                  <a:tcPr marL="68580" marR="68580" marT="0" marB="0">
                    <a:lnL>
                      <a:noFill/>
                    </a:lnL>
                    <a:lnR>
                      <a:noFill/>
                    </a:lnR>
                    <a:lnT>
                      <a:noFill/>
                    </a:lnT>
                    <a:lnB w="28575" cap="flat" cmpd="sng" algn="ctr">
                      <a:noFill/>
                      <a:prstDash val="solid"/>
                      <a:round/>
                      <a:headEnd type="none" w="med" len="med"/>
                      <a:tailEnd type="none" w="med" len="med"/>
                    </a:lnB>
                  </a:tcPr>
                </a:tc>
              </a:tr>
            </a:tbl>
          </a:graphicData>
        </a:graphic>
      </p:graphicFrame>
      <p:sp>
        <p:nvSpPr>
          <p:cNvPr id="52" name="51 CuadroTexto"/>
          <p:cNvSpPr txBox="1"/>
          <p:nvPr/>
        </p:nvSpPr>
        <p:spPr>
          <a:xfrm>
            <a:off x="857250" y="500063"/>
            <a:ext cx="7500938" cy="569912"/>
          </a:xfrm>
          <a:prstGeom prst="rect">
            <a:avLst/>
          </a:prstGeom>
          <a:noFill/>
        </p:spPr>
        <p:txBody>
          <a:bodyPr>
            <a:spAutoFit/>
          </a:bodyPr>
          <a:lstStyle/>
          <a:p>
            <a:pPr algn="ctr">
              <a:defRPr/>
            </a:pPr>
            <a:r>
              <a:rPr lang="es-MX" sz="3100" b="1" dirty="0">
                <a:solidFill>
                  <a:srgbClr val="003D7A"/>
                </a:solidFill>
                <a:latin typeface="+mn-lt"/>
              </a:rPr>
              <a:t>IDENTIFICADORES PARA IMMEX</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with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fade">
                                      <p:cBhvr>
                                        <p:cTn id="7" dur="1000"/>
                                        <p:tgtEl>
                                          <p:spTgt spid="52"/>
                                        </p:tgtEl>
                                      </p:cBhvr>
                                    </p:animEffect>
                                    <p:anim calcmode="lin" valueType="num">
                                      <p:cBhvr>
                                        <p:cTn id="8" dur="1000" fill="hold"/>
                                        <p:tgtEl>
                                          <p:spTgt spid="52"/>
                                        </p:tgtEl>
                                        <p:attrNameLst>
                                          <p:attrName>ppt_x</p:attrName>
                                        </p:attrNameLst>
                                      </p:cBhvr>
                                      <p:tavLst>
                                        <p:tav tm="0">
                                          <p:val>
                                            <p:strVal val="#ppt_x"/>
                                          </p:val>
                                        </p:tav>
                                        <p:tav tm="100000">
                                          <p:val>
                                            <p:strVal val="#ppt_x"/>
                                          </p:val>
                                        </p:tav>
                                      </p:tavLst>
                                    </p:anim>
                                    <p:anim calcmode="lin" valueType="num">
                                      <p:cBhvr>
                                        <p:cTn id="9" dur="1000" fill="hold"/>
                                        <p:tgtEl>
                                          <p:spTgt spid="52"/>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57"/>
                                        </p:tgtEl>
                                        <p:attrNameLst>
                                          <p:attrName>style.visibility</p:attrName>
                                        </p:attrNameLst>
                                      </p:cBhvr>
                                      <p:to>
                                        <p:strVal val="visible"/>
                                      </p:to>
                                    </p:set>
                                    <p:animEffect transition="in" filter="fade">
                                      <p:cBhvr>
                                        <p:cTn id="12" dur="1000"/>
                                        <p:tgtEl>
                                          <p:spTgt spid="57"/>
                                        </p:tgtEl>
                                      </p:cBhvr>
                                    </p:animEffect>
                                    <p:anim calcmode="lin" valueType="num">
                                      <p:cBhvr>
                                        <p:cTn id="13" dur="1000" fill="hold"/>
                                        <p:tgtEl>
                                          <p:spTgt spid="57"/>
                                        </p:tgtEl>
                                        <p:attrNameLst>
                                          <p:attrName>ppt_x</p:attrName>
                                        </p:attrNameLst>
                                      </p:cBhvr>
                                      <p:tavLst>
                                        <p:tav tm="0">
                                          <p:val>
                                            <p:strVal val="#ppt_x"/>
                                          </p:val>
                                        </p:tav>
                                        <p:tav tm="100000">
                                          <p:val>
                                            <p:strVal val="#ppt_x"/>
                                          </p:val>
                                        </p:tav>
                                      </p:tavLst>
                                    </p:anim>
                                    <p:anim calcmode="lin" valueType="num">
                                      <p:cBhvr>
                                        <p:cTn id="14"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7" presetClass="entr" presetSubtype="0" fill="hold" nodeType="clickEffect">
                                  <p:stCondLst>
                                    <p:cond delay="0"/>
                                  </p:stCondLst>
                                  <p:childTnLst>
                                    <p:set>
                                      <p:cBhvr>
                                        <p:cTn id="18" dur="1" fill="hold">
                                          <p:stCondLst>
                                            <p:cond delay="0"/>
                                          </p:stCondLst>
                                        </p:cTn>
                                        <p:tgtEl>
                                          <p:spTgt spid="62"/>
                                        </p:tgtEl>
                                        <p:attrNameLst>
                                          <p:attrName>style.visibility</p:attrName>
                                        </p:attrNameLst>
                                      </p:cBhvr>
                                      <p:to>
                                        <p:strVal val="visible"/>
                                      </p:to>
                                    </p:set>
                                    <p:animEffect transition="in" filter="fade">
                                      <p:cBhvr>
                                        <p:cTn id="19" dur="1000"/>
                                        <p:tgtEl>
                                          <p:spTgt spid="62"/>
                                        </p:tgtEl>
                                      </p:cBhvr>
                                    </p:animEffect>
                                    <p:anim calcmode="lin" valueType="num">
                                      <p:cBhvr>
                                        <p:cTn id="20" dur="1000" fill="hold"/>
                                        <p:tgtEl>
                                          <p:spTgt spid="62"/>
                                        </p:tgtEl>
                                        <p:attrNameLst>
                                          <p:attrName>ppt_x</p:attrName>
                                        </p:attrNameLst>
                                      </p:cBhvr>
                                      <p:tavLst>
                                        <p:tav tm="0">
                                          <p:val>
                                            <p:strVal val="#ppt_x"/>
                                          </p:val>
                                        </p:tav>
                                        <p:tav tm="100000">
                                          <p:val>
                                            <p:strVal val="#ppt_x"/>
                                          </p:val>
                                        </p:tav>
                                      </p:tavLst>
                                    </p:anim>
                                    <p:anim calcmode="lin" valueType="num">
                                      <p:cBhvr>
                                        <p:cTn id="21"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47" presetClass="entr" presetSubtype="0" fill="hold" nodeType="click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 Box 11"/>
          <p:cNvSpPr txBox="1">
            <a:spLocks noChangeArrowheads="1"/>
          </p:cNvSpPr>
          <p:nvPr/>
        </p:nvSpPr>
        <p:spPr bwMode="auto">
          <a:xfrm>
            <a:off x="1403350" y="1341438"/>
            <a:ext cx="6192838" cy="366712"/>
          </a:xfrm>
          <a:prstGeom prst="rect">
            <a:avLst/>
          </a:prstGeom>
          <a:noFill/>
          <a:ln w="9525">
            <a:noFill/>
            <a:miter lim="800000"/>
            <a:headEnd/>
            <a:tailEnd/>
          </a:ln>
        </p:spPr>
        <p:txBody>
          <a:bodyPr>
            <a:spAutoFit/>
          </a:bodyPr>
          <a:lstStyle/>
          <a:p>
            <a:pPr eaLnBrk="0" hangingPunct="0">
              <a:spcBef>
                <a:spcPct val="50000"/>
              </a:spcBef>
            </a:pPr>
            <a:endParaRPr lang="en-US"/>
          </a:p>
        </p:txBody>
      </p:sp>
      <p:cxnSp>
        <p:nvCxnSpPr>
          <p:cNvPr id="11" name="10 Conector recto"/>
          <p:cNvCxnSpPr/>
          <p:nvPr/>
        </p:nvCxnSpPr>
        <p:spPr>
          <a:xfrm rot="5400000">
            <a:off x="7786688" y="5572125"/>
            <a:ext cx="2571750"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3" name="12 Conector recto"/>
          <p:cNvCxnSpPr/>
          <p:nvPr/>
        </p:nvCxnSpPr>
        <p:spPr>
          <a:xfrm rot="5400000">
            <a:off x="7786687" y="5643563"/>
            <a:ext cx="24288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4" name="13 Conector recto"/>
          <p:cNvCxnSpPr/>
          <p:nvPr/>
        </p:nvCxnSpPr>
        <p:spPr>
          <a:xfrm rot="5400000">
            <a:off x="7858125" y="5786438"/>
            <a:ext cx="214312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5" name="14 Conector recto"/>
          <p:cNvCxnSpPr/>
          <p:nvPr/>
        </p:nvCxnSpPr>
        <p:spPr>
          <a:xfrm>
            <a:off x="5429250" y="6715125"/>
            <a:ext cx="3714750"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6" name="15 Conector recto"/>
          <p:cNvCxnSpPr/>
          <p:nvPr/>
        </p:nvCxnSpPr>
        <p:spPr>
          <a:xfrm>
            <a:off x="6143625" y="6643688"/>
            <a:ext cx="30003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7" name="16 Conector recto"/>
          <p:cNvCxnSpPr/>
          <p:nvPr/>
        </p:nvCxnSpPr>
        <p:spPr>
          <a:xfrm>
            <a:off x="6715125" y="6572250"/>
            <a:ext cx="24288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sp>
        <p:nvSpPr>
          <p:cNvPr id="2" name="1 Rectángulo"/>
          <p:cNvSpPr/>
          <p:nvPr/>
        </p:nvSpPr>
        <p:spPr>
          <a:xfrm>
            <a:off x="179388" y="1628775"/>
            <a:ext cx="8750300" cy="415925"/>
          </a:xfrm>
          <a:prstGeom prst="rect">
            <a:avLst/>
          </a:prstGeom>
        </p:spPr>
        <p:txBody>
          <a:bodyPr>
            <a:spAutoFit/>
          </a:bodyPr>
          <a:lstStyle/>
          <a:p>
            <a:pPr algn="ctr" eaLnBrk="0" hangingPunct="0">
              <a:defRPr/>
            </a:pPr>
            <a:r>
              <a:rPr lang="es-MX" b="1" dirty="0">
                <a:cs typeface="+mn-cs"/>
              </a:rPr>
              <a:t>		</a:t>
            </a:r>
            <a:endParaRPr lang="es-MX" sz="2100" kern="0" dirty="0">
              <a:solidFill>
                <a:srgbClr val="00478E"/>
              </a:solidFill>
              <a:effectLst>
                <a:outerShdw blurRad="38100" dist="38100" dir="2700000" algn="tl">
                  <a:srgbClr val="C0C0C0"/>
                </a:outerShdw>
              </a:effectLst>
              <a:latin typeface="Century Gothic" pitchFamily="34" charset="0"/>
              <a:ea typeface="+mj-ea"/>
              <a:cs typeface="+mj-cs"/>
            </a:endParaRPr>
          </a:p>
        </p:txBody>
      </p:sp>
      <p:sp>
        <p:nvSpPr>
          <p:cNvPr id="20" name="Rectangle 2"/>
          <p:cNvSpPr txBox="1">
            <a:spLocks noChangeArrowheads="1"/>
          </p:cNvSpPr>
          <p:nvPr/>
        </p:nvSpPr>
        <p:spPr>
          <a:xfrm>
            <a:off x="0" y="0"/>
            <a:ext cx="9144000" cy="704850"/>
          </a:xfrm>
          <a:prstGeom prst="rect">
            <a:avLst/>
          </a:prstGeom>
        </p:spPr>
        <p:txBody>
          <a:bodyPr/>
          <a:lstStyle/>
          <a:p>
            <a:pPr algn="ctr" eaLnBrk="0" hangingPunct="0">
              <a:defRPr/>
            </a:pPr>
            <a:r>
              <a:rPr lang="es-MX" sz="2400" kern="0" dirty="0">
                <a:solidFill>
                  <a:srgbClr val="00478E"/>
                </a:solidFill>
                <a:effectLst>
                  <a:outerShdw blurRad="38100" dist="38100" dir="2700000" algn="tl">
                    <a:srgbClr val="C0C0C0"/>
                  </a:outerShdw>
                </a:effectLst>
                <a:latin typeface="Century Gothic" pitchFamily="34" charset="0"/>
                <a:cs typeface="+mn-cs"/>
              </a:rPr>
              <a:t>Almanza Villarreal Agencia Aduanal, S.C.</a:t>
            </a:r>
          </a:p>
          <a:p>
            <a:pPr algn="ctr" eaLnBrk="0" hangingPunct="0">
              <a:defRPr/>
            </a:pPr>
            <a:endParaRPr lang="es-MX" sz="2400" kern="0" dirty="0">
              <a:solidFill>
                <a:srgbClr val="00478E"/>
              </a:solidFill>
              <a:effectLst>
                <a:outerShdw blurRad="38100" dist="38100" dir="2700000" algn="tl">
                  <a:srgbClr val="C0C0C0"/>
                </a:outerShdw>
              </a:effectLst>
              <a:latin typeface="Century Gothic" pitchFamily="34" charset="0"/>
              <a:ea typeface="+mj-ea"/>
              <a:cs typeface="+mj-cs"/>
            </a:endParaRPr>
          </a:p>
          <a:p>
            <a:pPr algn="ctr" eaLnBrk="0" hangingPunct="0">
              <a:defRPr/>
            </a:pPr>
            <a:endParaRPr lang="es-MX" sz="2400" kern="0" dirty="0">
              <a:solidFill>
                <a:srgbClr val="00478E"/>
              </a:solidFill>
              <a:effectLst>
                <a:outerShdw blurRad="38100" dist="38100" dir="2700000" algn="tl">
                  <a:srgbClr val="C0C0C0"/>
                </a:outerShdw>
              </a:effectLst>
              <a:latin typeface="Century Gothic" pitchFamily="34" charset="0"/>
              <a:ea typeface="+mj-ea"/>
              <a:cs typeface="+mj-cs"/>
            </a:endParaRPr>
          </a:p>
        </p:txBody>
      </p:sp>
      <p:sp>
        <p:nvSpPr>
          <p:cNvPr id="53259" name="AutoShape 1" descr="Ley Aduanera">
            <a:hlinkClick r:id="rId3"/>
          </p:cNvPr>
          <p:cNvSpPr>
            <a:spLocks noChangeAspect="1" noChangeArrowheads="1"/>
          </p:cNvSpPr>
          <p:nvPr/>
        </p:nvSpPr>
        <p:spPr bwMode="auto">
          <a:xfrm>
            <a:off x="0" y="1428750"/>
            <a:ext cx="304800" cy="304800"/>
          </a:xfrm>
          <a:prstGeom prst="rect">
            <a:avLst/>
          </a:prstGeom>
          <a:noFill/>
          <a:ln w="9525">
            <a:noFill/>
            <a:miter lim="800000"/>
            <a:headEnd/>
            <a:tailEnd/>
          </a:ln>
        </p:spPr>
        <p:txBody>
          <a:bodyPr/>
          <a:lstStyle/>
          <a:p>
            <a:endParaRPr lang="es-MX"/>
          </a:p>
        </p:txBody>
      </p:sp>
      <p:sp>
        <p:nvSpPr>
          <p:cNvPr id="53260" name="AutoShape 2" descr="Ley Aduanera">
            <a:hlinkClick r:id="rId4"/>
          </p:cNvPr>
          <p:cNvSpPr>
            <a:spLocks noChangeAspect="1" noChangeArrowheads="1"/>
          </p:cNvSpPr>
          <p:nvPr/>
        </p:nvSpPr>
        <p:spPr bwMode="auto">
          <a:xfrm>
            <a:off x="0" y="2676525"/>
            <a:ext cx="304800" cy="304800"/>
          </a:xfrm>
          <a:prstGeom prst="rect">
            <a:avLst/>
          </a:prstGeom>
          <a:noFill/>
          <a:ln w="9525">
            <a:noFill/>
            <a:miter lim="800000"/>
            <a:headEnd/>
            <a:tailEnd/>
          </a:ln>
        </p:spPr>
        <p:txBody>
          <a:bodyPr/>
          <a:lstStyle/>
          <a:p>
            <a:endParaRPr lang="es-MX"/>
          </a:p>
        </p:txBody>
      </p:sp>
      <p:sp>
        <p:nvSpPr>
          <p:cNvPr id="53261" name="AutoShape 3" descr="Ley Aduanera">
            <a:hlinkClick r:id="rId5"/>
          </p:cNvPr>
          <p:cNvSpPr>
            <a:spLocks noChangeAspect="1" noChangeArrowheads="1"/>
          </p:cNvSpPr>
          <p:nvPr/>
        </p:nvSpPr>
        <p:spPr bwMode="auto">
          <a:xfrm>
            <a:off x="0" y="3057525"/>
            <a:ext cx="304800" cy="304800"/>
          </a:xfrm>
          <a:prstGeom prst="rect">
            <a:avLst/>
          </a:prstGeom>
          <a:noFill/>
          <a:ln w="9525">
            <a:noFill/>
            <a:miter lim="800000"/>
            <a:headEnd/>
            <a:tailEnd/>
          </a:ln>
        </p:spPr>
        <p:txBody>
          <a:bodyPr/>
          <a:lstStyle/>
          <a:p>
            <a:endParaRPr lang="es-MX"/>
          </a:p>
        </p:txBody>
      </p:sp>
      <p:sp>
        <p:nvSpPr>
          <p:cNvPr id="53262" name="AutoShape 4" descr="Ley Aduanera">
            <a:hlinkClick r:id="rId6"/>
          </p:cNvPr>
          <p:cNvSpPr>
            <a:spLocks noChangeAspect="1" noChangeArrowheads="1"/>
          </p:cNvSpPr>
          <p:nvPr/>
        </p:nvSpPr>
        <p:spPr bwMode="auto">
          <a:xfrm>
            <a:off x="0" y="3819525"/>
            <a:ext cx="304800" cy="304800"/>
          </a:xfrm>
          <a:prstGeom prst="rect">
            <a:avLst/>
          </a:prstGeom>
          <a:noFill/>
          <a:ln w="9525">
            <a:noFill/>
            <a:miter lim="800000"/>
            <a:headEnd/>
            <a:tailEnd/>
          </a:ln>
        </p:spPr>
        <p:txBody>
          <a:bodyPr/>
          <a:lstStyle/>
          <a:p>
            <a:endParaRPr lang="es-MX"/>
          </a:p>
        </p:txBody>
      </p:sp>
      <p:sp>
        <p:nvSpPr>
          <p:cNvPr id="53263" name="AutoShape 5" descr="Ley Aduanera">
            <a:hlinkClick r:id="rId7"/>
          </p:cNvPr>
          <p:cNvSpPr>
            <a:spLocks noChangeAspect="1" noChangeArrowheads="1"/>
          </p:cNvSpPr>
          <p:nvPr/>
        </p:nvSpPr>
        <p:spPr bwMode="auto">
          <a:xfrm>
            <a:off x="0" y="4962525"/>
            <a:ext cx="304800" cy="304800"/>
          </a:xfrm>
          <a:prstGeom prst="rect">
            <a:avLst/>
          </a:prstGeom>
          <a:noFill/>
          <a:ln w="9525">
            <a:noFill/>
            <a:miter lim="800000"/>
            <a:headEnd/>
            <a:tailEnd/>
          </a:ln>
        </p:spPr>
        <p:txBody>
          <a:bodyPr/>
          <a:lstStyle/>
          <a:p>
            <a:endParaRPr lang="es-MX"/>
          </a:p>
        </p:txBody>
      </p:sp>
      <p:sp>
        <p:nvSpPr>
          <p:cNvPr id="53264" name="AutoShape 6" descr="Boletines ACI">
            <a:hlinkClick r:id="rId8"/>
          </p:cNvPr>
          <p:cNvSpPr>
            <a:spLocks noChangeAspect="1" noChangeArrowheads="1"/>
          </p:cNvSpPr>
          <p:nvPr/>
        </p:nvSpPr>
        <p:spPr bwMode="auto">
          <a:xfrm>
            <a:off x="0" y="5724525"/>
            <a:ext cx="304800" cy="304800"/>
          </a:xfrm>
          <a:prstGeom prst="rect">
            <a:avLst/>
          </a:prstGeom>
          <a:noFill/>
          <a:ln w="9525">
            <a:noFill/>
            <a:miter lim="800000"/>
            <a:headEnd/>
            <a:tailEnd/>
          </a:ln>
        </p:spPr>
        <p:txBody>
          <a:bodyPr/>
          <a:lstStyle/>
          <a:p>
            <a:endParaRPr lang="es-MX"/>
          </a:p>
        </p:txBody>
      </p:sp>
      <p:sp>
        <p:nvSpPr>
          <p:cNvPr id="53265" name="AutoShape 7" descr="Boletines ACI">
            <a:hlinkClick r:id="rId9"/>
          </p:cNvPr>
          <p:cNvSpPr>
            <a:spLocks noChangeAspect="1" noChangeArrowheads="1"/>
          </p:cNvSpPr>
          <p:nvPr/>
        </p:nvSpPr>
        <p:spPr bwMode="auto">
          <a:xfrm>
            <a:off x="0" y="6105525"/>
            <a:ext cx="304800" cy="304800"/>
          </a:xfrm>
          <a:prstGeom prst="rect">
            <a:avLst/>
          </a:prstGeom>
          <a:noFill/>
          <a:ln w="9525">
            <a:noFill/>
            <a:miter lim="800000"/>
            <a:headEnd/>
            <a:tailEnd/>
          </a:ln>
        </p:spPr>
        <p:txBody>
          <a:bodyPr/>
          <a:lstStyle/>
          <a:p>
            <a:endParaRPr lang="es-MX"/>
          </a:p>
        </p:txBody>
      </p:sp>
      <p:sp>
        <p:nvSpPr>
          <p:cNvPr id="53266" name="AutoShape 8" descr="Ley Aduanera">
            <a:hlinkClick r:id="rId10"/>
          </p:cNvPr>
          <p:cNvSpPr>
            <a:spLocks noChangeAspect="1" noChangeArrowheads="1"/>
          </p:cNvSpPr>
          <p:nvPr/>
        </p:nvSpPr>
        <p:spPr bwMode="auto">
          <a:xfrm>
            <a:off x="0" y="7162800"/>
            <a:ext cx="304800" cy="304800"/>
          </a:xfrm>
          <a:prstGeom prst="rect">
            <a:avLst/>
          </a:prstGeom>
          <a:noFill/>
          <a:ln w="9525">
            <a:noFill/>
            <a:miter lim="800000"/>
            <a:headEnd/>
            <a:tailEnd/>
          </a:ln>
        </p:spPr>
        <p:txBody>
          <a:bodyPr/>
          <a:lstStyle/>
          <a:p>
            <a:endParaRPr lang="es-MX"/>
          </a:p>
        </p:txBody>
      </p:sp>
      <p:sp>
        <p:nvSpPr>
          <p:cNvPr id="53267" name="AutoShape 9" descr="Ley Aduanera">
            <a:hlinkClick r:id="rId11"/>
          </p:cNvPr>
          <p:cNvSpPr>
            <a:spLocks noChangeAspect="1" noChangeArrowheads="1"/>
          </p:cNvSpPr>
          <p:nvPr/>
        </p:nvSpPr>
        <p:spPr bwMode="auto">
          <a:xfrm>
            <a:off x="0" y="7924800"/>
            <a:ext cx="304800" cy="304800"/>
          </a:xfrm>
          <a:prstGeom prst="rect">
            <a:avLst/>
          </a:prstGeom>
          <a:noFill/>
          <a:ln w="9525">
            <a:noFill/>
            <a:miter lim="800000"/>
            <a:headEnd/>
            <a:tailEnd/>
          </a:ln>
        </p:spPr>
        <p:txBody>
          <a:bodyPr/>
          <a:lstStyle/>
          <a:p>
            <a:endParaRPr lang="es-MX"/>
          </a:p>
        </p:txBody>
      </p:sp>
      <p:sp>
        <p:nvSpPr>
          <p:cNvPr id="53268" name="AutoShape 10" descr="Circulares 2007">
            <a:hlinkClick r:id="rId12"/>
          </p:cNvPr>
          <p:cNvSpPr>
            <a:spLocks noChangeAspect="1" noChangeArrowheads="1"/>
          </p:cNvSpPr>
          <p:nvPr/>
        </p:nvSpPr>
        <p:spPr bwMode="auto">
          <a:xfrm>
            <a:off x="0" y="8496300"/>
            <a:ext cx="304800" cy="304800"/>
          </a:xfrm>
          <a:prstGeom prst="rect">
            <a:avLst/>
          </a:prstGeom>
          <a:noFill/>
          <a:ln w="9525">
            <a:noFill/>
            <a:miter lim="800000"/>
            <a:headEnd/>
            <a:tailEnd/>
          </a:ln>
        </p:spPr>
        <p:txBody>
          <a:bodyPr/>
          <a:lstStyle/>
          <a:p>
            <a:endParaRPr lang="es-MX"/>
          </a:p>
        </p:txBody>
      </p:sp>
      <p:sp>
        <p:nvSpPr>
          <p:cNvPr id="53269" name="AutoShape 11" descr="Boletines ACI">
            <a:hlinkClick r:id="rId13"/>
          </p:cNvPr>
          <p:cNvSpPr>
            <a:spLocks noChangeAspect="1" noChangeArrowheads="1"/>
          </p:cNvSpPr>
          <p:nvPr/>
        </p:nvSpPr>
        <p:spPr bwMode="auto">
          <a:xfrm>
            <a:off x="0" y="8877300"/>
            <a:ext cx="304800" cy="304800"/>
          </a:xfrm>
          <a:prstGeom prst="rect">
            <a:avLst/>
          </a:prstGeom>
          <a:noFill/>
          <a:ln w="9525">
            <a:noFill/>
            <a:miter lim="800000"/>
            <a:headEnd/>
            <a:tailEnd/>
          </a:ln>
        </p:spPr>
        <p:txBody>
          <a:bodyPr/>
          <a:lstStyle/>
          <a:p>
            <a:endParaRPr lang="es-MX"/>
          </a:p>
        </p:txBody>
      </p:sp>
      <p:sp>
        <p:nvSpPr>
          <p:cNvPr id="53270" name="AutoShape 12" descr="Ley Aduanera">
            <a:hlinkClick r:id="rId14"/>
          </p:cNvPr>
          <p:cNvSpPr>
            <a:spLocks noChangeAspect="1" noChangeArrowheads="1"/>
          </p:cNvSpPr>
          <p:nvPr/>
        </p:nvSpPr>
        <p:spPr bwMode="auto">
          <a:xfrm>
            <a:off x="0" y="11153775"/>
            <a:ext cx="304800" cy="304800"/>
          </a:xfrm>
          <a:prstGeom prst="rect">
            <a:avLst/>
          </a:prstGeom>
          <a:noFill/>
          <a:ln w="9525">
            <a:noFill/>
            <a:miter lim="800000"/>
            <a:headEnd/>
            <a:tailEnd/>
          </a:ln>
        </p:spPr>
        <p:txBody>
          <a:bodyPr/>
          <a:lstStyle/>
          <a:p>
            <a:endParaRPr lang="es-MX"/>
          </a:p>
        </p:txBody>
      </p:sp>
      <p:sp>
        <p:nvSpPr>
          <p:cNvPr id="53271" name="AutoShape 13" descr="Ley Aduanera">
            <a:hlinkClick r:id="rId15"/>
          </p:cNvPr>
          <p:cNvSpPr>
            <a:spLocks noChangeAspect="1" noChangeArrowheads="1"/>
          </p:cNvSpPr>
          <p:nvPr/>
        </p:nvSpPr>
        <p:spPr bwMode="auto">
          <a:xfrm>
            <a:off x="0" y="11725275"/>
            <a:ext cx="304800" cy="304800"/>
          </a:xfrm>
          <a:prstGeom prst="rect">
            <a:avLst/>
          </a:prstGeom>
          <a:noFill/>
          <a:ln w="9525">
            <a:noFill/>
            <a:miter lim="800000"/>
            <a:headEnd/>
            <a:tailEnd/>
          </a:ln>
        </p:spPr>
        <p:txBody>
          <a:bodyPr/>
          <a:lstStyle/>
          <a:p>
            <a:endParaRPr lang="es-MX"/>
          </a:p>
        </p:txBody>
      </p:sp>
      <p:sp>
        <p:nvSpPr>
          <p:cNvPr id="53272" name="AutoShape 14" descr="Ley Aduanera">
            <a:hlinkClick r:id="rId16"/>
          </p:cNvPr>
          <p:cNvSpPr>
            <a:spLocks noChangeAspect="1" noChangeArrowheads="1"/>
          </p:cNvSpPr>
          <p:nvPr/>
        </p:nvSpPr>
        <p:spPr bwMode="auto">
          <a:xfrm>
            <a:off x="0" y="11915775"/>
            <a:ext cx="304800" cy="304800"/>
          </a:xfrm>
          <a:prstGeom prst="rect">
            <a:avLst/>
          </a:prstGeom>
          <a:noFill/>
          <a:ln w="9525">
            <a:noFill/>
            <a:miter lim="800000"/>
            <a:headEnd/>
            <a:tailEnd/>
          </a:ln>
        </p:spPr>
        <p:txBody>
          <a:bodyPr/>
          <a:lstStyle/>
          <a:p>
            <a:endParaRPr lang="es-MX"/>
          </a:p>
        </p:txBody>
      </p:sp>
      <p:sp>
        <p:nvSpPr>
          <p:cNvPr id="53273" name="AutoShape 15" descr="Ley Aduanera">
            <a:hlinkClick r:id="rId17"/>
          </p:cNvPr>
          <p:cNvSpPr>
            <a:spLocks noChangeAspect="1" noChangeArrowheads="1"/>
          </p:cNvSpPr>
          <p:nvPr/>
        </p:nvSpPr>
        <p:spPr bwMode="auto">
          <a:xfrm>
            <a:off x="0" y="15887700"/>
            <a:ext cx="304800" cy="304800"/>
          </a:xfrm>
          <a:prstGeom prst="rect">
            <a:avLst/>
          </a:prstGeom>
          <a:noFill/>
          <a:ln w="9525">
            <a:noFill/>
            <a:miter lim="800000"/>
            <a:headEnd/>
            <a:tailEnd/>
          </a:ln>
        </p:spPr>
        <p:txBody>
          <a:bodyPr/>
          <a:lstStyle/>
          <a:p>
            <a:endParaRPr lang="es-MX"/>
          </a:p>
        </p:txBody>
      </p:sp>
      <p:sp>
        <p:nvSpPr>
          <p:cNvPr id="53274" name="AutoShape 16" descr="Ley Aduanera">
            <a:hlinkClick r:id="rId14"/>
          </p:cNvPr>
          <p:cNvSpPr>
            <a:spLocks noChangeAspect="1" noChangeArrowheads="1"/>
          </p:cNvSpPr>
          <p:nvPr/>
        </p:nvSpPr>
        <p:spPr bwMode="auto">
          <a:xfrm>
            <a:off x="0" y="17087850"/>
            <a:ext cx="304800" cy="304800"/>
          </a:xfrm>
          <a:prstGeom prst="rect">
            <a:avLst/>
          </a:prstGeom>
          <a:noFill/>
          <a:ln w="9525">
            <a:noFill/>
            <a:miter lim="800000"/>
            <a:headEnd/>
            <a:tailEnd/>
          </a:ln>
        </p:spPr>
        <p:txBody>
          <a:bodyPr/>
          <a:lstStyle/>
          <a:p>
            <a:endParaRPr lang="es-MX"/>
          </a:p>
        </p:txBody>
      </p:sp>
      <p:sp>
        <p:nvSpPr>
          <p:cNvPr id="53275" name="AutoShape 17" descr="Circulares 2007">
            <a:hlinkClick r:id="rId12"/>
          </p:cNvPr>
          <p:cNvSpPr>
            <a:spLocks noChangeAspect="1" noChangeArrowheads="1"/>
          </p:cNvSpPr>
          <p:nvPr/>
        </p:nvSpPr>
        <p:spPr bwMode="auto">
          <a:xfrm>
            <a:off x="0" y="17849850"/>
            <a:ext cx="304800" cy="304800"/>
          </a:xfrm>
          <a:prstGeom prst="rect">
            <a:avLst/>
          </a:prstGeom>
          <a:noFill/>
          <a:ln w="9525">
            <a:noFill/>
            <a:miter lim="800000"/>
            <a:headEnd/>
            <a:tailEnd/>
          </a:ln>
        </p:spPr>
        <p:txBody>
          <a:bodyPr/>
          <a:lstStyle/>
          <a:p>
            <a:endParaRPr lang="es-MX"/>
          </a:p>
        </p:txBody>
      </p:sp>
      <p:sp>
        <p:nvSpPr>
          <p:cNvPr id="53276" name="AutoShape 18" descr="Boletines ACI">
            <a:hlinkClick r:id="rId13"/>
          </p:cNvPr>
          <p:cNvSpPr>
            <a:spLocks noChangeAspect="1" noChangeArrowheads="1"/>
          </p:cNvSpPr>
          <p:nvPr/>
        </p:nvSpPr>
        <p:spPr bwMode="auto">
          <a:xfrm>
            <a:off x="0" y="18173700"/>
            <a:ext cx="304800" cy="304800"/>
          </a:xfrm>
          <a:prstGeom prst="rect">
            <a:avLst/>
          </a:prstGeom>
          <a:noFill/>
          <a:ln w="9525">
            <a:noFill/>
            <a:miter lim="800000"/>
            <a:headEnd/>
            <a:tailEnd/>
          </a:ln>
        </p:spPr>
        <p:txBody>
          <a:bodyPr/>
          <a:lstStyle/>
          <a:p>
            <a:endParaRPr lang="es-MX"/>
          </a:p>
        </p:txBody>
      </p:sp>
      <p:sp>
        <p:nvSpPr>
          <p:cNvPr id="53277" name="AutoShape 19" descr="Circulares 2008">
            <a:hlinkClick r:id="rId18"/>
          </p:cNvPr>
          <p:cNvSpPr>
            <a:spLocks noChangeAspect="1" noChangeArrowheads="1"/>
          </p:cNvSpPr>
          <p:nvPr/>
        </p:nvSpPr>
        <p:spPr bwMode="auto">
          <a:xfrm>
            <a:off x="0" y="18745200"/>
            <a:ext cx="304800" cy="304800"/>
          </a:xfrm>
          <a:prstGeom prst="rect">
            <a:avLst/>
          </a:prstGeom>
          <a:noFill/>
          <a:ln w="9525">
            <a:noFill/>
            <a:miter lim="800000"/>
            <a:headEnd/>
            <a:tailEnd/>
          </a:ln>
        </p:spPr>
        <p:txBody>
          <a:bodyPr/>
          <a:lstStyle/>
          <a:p>
            <a:endParaRPr lang="es-MX"/>
          </a:p>
        </p:txBody>
      </p:sp>
      <p:sp>
        <p:nvSpPr>
          <p:cNvPr id="53278" name="AutoShape 20" descr="Ley Aduanera">
            <a:hlinkClick r:id="rId19"/>
          </p:cNvPr>
          <p:cNvSpPr>
            <a:spLocks noChangeAspect="1" noChangeArrowheads="1"/>
          </p:cNvSpPr>
          <p:nvPr/>
        </p:nvSpPr>
        <p:spPr bwMode="auto">
          <a:xfrm>
            <a:off x="1524000" y="16078200"/>
            <a:ext cx="304800" cy="304800"/>
          </a:xfrm>
          <a:prstGeom prst="rect">
            <a:avLst/>
          </a:prstGeom>
          <a:noFill/>
          <a:ln w="9525">
            <a:noFill/>
            <a:miter lim="800000"/>
            <a:headEnd/>
            <a:tailEnd/>
          </a:ln>
        </p:spPr>
        <p:txBody>
          <a:bodyPr/>
          <a:lstStyle/>
          <a:p>
            <a:endParaRPr lang="es-MX"/>
          </a:p>
        </p:txBody>
      </p:sp>
      <p:sp>
        <p:nvSpPr>
          <p:cNvPr id="53279" name="AutoShape 21" descr="Ley Aduanera">
            <a:hlinkClick r:id="rId19"/>
          </p:cNvPr>
          <p:cNvSpPr>
            <a:spLocks noChangeAspect="1" noChangeArrowheads="1"/>
          </p:cNvSpPr>
          <p:nvPr/>
        </p:nvSpPr>
        <p:spPr bwMode="auto">
          <a:xfrm>
            <a:off x="0" y="21536025"/>
            <a:ext cx="304800" cy="304800"/>
          </a:xfrm>
          <a:prstGeom prst="rect">
            <a:avLst/>
          </a:prstGeom>
          <a:noFill/>
          <a:ln w="9525">
            <a:noFill/>
            <a:miter lim="800000"/>
            <a:headEnd/>
            <a:tailEnd/>
          </a:ln>
        </p:spPr>
        <p:txBody>
          <a:bodyPr/>
          <a:lstStyle/>
          <a:p>
            <a:endParaRPr lang="es-MX"/>
          </a:p>
        </p:txBody>
      </p:sp>
      <p:sp>
        <p:nvSpPr>
          <p:cNvPr id="53280" name="AutoShape 22" descr="Ley Aduanera">
            <a:hlinkClick r:id="rId20"/>
          </p:cNvPr>
          <p:cNvSpPr>
            <a:spLocks noChangeAspect="1" noChangeArrowheads="1"/>
          </p:cNvSpPr>
          <p:nvPr/>
        </p:nvSpPr>
        <p:spPr bwMode="auto">
          <a:xfrm>
            <a:off x="0" y="29413200"/>
            <a:ext cx="304800" cy="304800"/>
          </a:xfrm>
          <a:prstGeom prst="rect">
            <a:avLst/>
          </a:prstGeom>
          <a:noFill/>
          <a:ln w="9525">
            <a:noFill/>
            <a:miter lim="800000"/>
            <a:headEnd/>
            <a:tailEnd/>
          </a:ln>
        </p:spPr>
        <p:txBody>
          <a:bodyPr/>
          <a:lstStyle/>
          <a:p>
            <a:endParaRPr lang="es-MX"/>
          </a:p>
        </p:txBody>
      </p:sp>
      <p:sp>
        <p:nvSpPr>
          <p:cNvPr id="53281" name="AutoShape 23" descr="Ley Aduanera">
            <a:hlinkClick r:id="rId21"/>
          </p:cNvPr>
          <p:cNvSpPr>
            <a:spLocks noChangeAspect="1" noChangeArrowheads="1"/>
          </p:cNvSpPr>
          <p:nvPr/>
        </p:nvSpPr>
        <p:spPr bwMode="auto">
          <a:xfrm>
            <a:off x="0" y="30365700"/>
            <a:ext cx="304800" cy="304800"/>
          </a:xfrm>
          <a:prstGeom prst="rect">
            <a:avLst/>
          </a:prstGeom>
          <a:noFill/>
          <a:ln w="9525">
            <a:noFill/>
            <a:miter lim="800000"/>
            <a:headEnd/>
            <a:tailEnd/>
          </a:ln>
        </p:spPr>
        <p:txBody>
          <a:bodyPr/>
          <a:lstStyle/>
          <a:p>
            <a:endParaRPr lang="es-MX"/>
          </a:p>
        </p:txBody>
      </p:sp>
      <p:sp>
        <p:nvSpPr>
          <p:cNvPr id="53282" name="AutoShape 24" descr="Circulares 2005">
            <a:hlinkClick r:id="rId22"/>
          </p:cNvPr>
          <p:cNvSpPr>
            <a:spLocks noChangeAspect="1" noChangeArrowheads="1"/>
          </p:cNvSpPr>
          <p:nvPr/>
        </p:nvSpPr>
        <p:spPr bwMode="auto">
          <a:xfrm>
            <a:off x="0" y="38995350"/>
            <a:ext cx="304800" cy="304800"/>
          </a:xfrm>
          <a:prstGeom prst="rect">
            <a:avLst/>
          </a:prstGeom>
          <a:noFill/>
          <a:ln w="9525">
            <a:noFill/>
            <a:miter lim="800000"/>
            <a:headEnd/>
            <a:tailEnd/>
          </a:ln>
        </p:spPr>
        <p:txBody>
          <a:bodyPr/>
          <a:lstStyle/>
          <a:p>
            <a:endParaRPr lang="es-MX"/>
          </a:p>
        </p:txBody>
      </p:sp>
      <p:sp>
        <p:nvSpPr>
          <p:cNvPr id="53283" name="AutoShape 25" descr="Circulares 2008">
            <a:hlinkClick r:id="rId23"/>
          </p:cNvPr>
          <p:cNvSpPr>
            <a:spLocks noChangeAspect="1" noChangeArrowheads="1"/>
          </p:cNvSpPr>
          <p:nvPr/>
        </p:nvSpPr>
        <p:spPr bwMode="auto">
          <a:xfrm>
            <a:off x="0" y="44577000"/>
            <a:ext cx="304800" cy="304800"/>
          </a:xfrm>
          <a:prstGeom prst="rect">
            <a:avLst/>
          </a:prstGeom>
          <a:noFill/>
          <a:ln w="9525">
            <a:noFill/>
            <a:miter lim="800000"/>
            <a:headEnd/>
            <a:tailEnd/>
          </a:ln>
        </p:spPr>
        <p:txBody>
          <a:bodyPr/>
          <a:lstStyle/>
          <a:p>
            <a:endParaRPr lang="es-MX"/>
          </a:p>
        </p:txBody>
      </p:sp>
      <p:sp>
        <p:nvSpPr>
          <p:cNvPr id="53284" name="AutoShape 26" descr="Circulares 2008">
            <a:hlinkClick r:id="rId24"/>
          </p:cNvPr>
          <p:cNvSpPr>
            <a:spLocks noChangeAspect="1" noChangeArrowheads="1"/>
          </p:cNvSpPr>
          <p:nvPr/>
        </p:nvSpPr>
        <p:spPr bwMode="auto">
          <a:xfrm>
            <a:off x="0" y="45529500"/>
            <a:ext cx="304800" cy="304800"/>
          </a:xfrm>
          <a:prstGeom prst="rect">
            <a:avLst/>
          </a:prstGeom>
          <a:noFill/>
          <a:ln w="9525">
            <a:noFill/>
            <a:miter lim="800000"/>
            <a:headEnd/>
            <a:tailEnd/>
          </a:ln>
        </p:spPr>
        <p:txBody>
          <a:bodyPr/>
          <a:lstStyle/>
          <a:p>
            <a:endParaRPr lang="es-MX"/>
          </a:p>
        </p:txBody>
      </p:sp>
      <p:sp>
        <p:nvSpPr>
          <p:cNvPr id="53285" name="AutoShape 27" descr="Ley Aduanera">
            <a:hlinkClick r:id="rId25"/>
          </p:cNvPr>
          <p:cNvSpPr>
            <a:spLocks noChangeAspect="1" noChangeArrowheads="1"/>
          </p:cNvSpPr>
          <p:nvPr/>
        </p:nvSpPr>
        <p:spPr bwMode="auto">
          <a:xfrm>
            <a:off x="1524000" y="21917025"/>
            <a:ext cx="304800" cy="304800"/>
          </a:xfrm>
          <a:prstGeom prst="rect">
            <a:avLst/>
          </a:prstGeom>
          <a:noFill/>
          <a:ln w="9525">
            <a:noFill/>
            <a:miter lim="800000"/>
            <a:headEnd/>
            <a:tailEnd/>
          </a:ln>
        </p:spPr>
        <p:txBody>
          <a:bodyPr/>
          <a:lstStyle/>
          <a:p>
            <a:endParaRPr lang="es-MX"/>
          </a:p>
        </p:txBody>
      </p:sp>
      <p:sp>
        <p:nvSpPr>
          <p:cNvPr id="53286" name="AutoShape 28" descr="Acuerdos Reg. y Restr. no Aranc.">
            <a:hlinkClick r:id="rId26"/>
          </p:cNvPr>
          <p:cNvSpPr>
            <a:spLocks noChangeAspect="1" noChangeArrowheads="1"/>
          </p:cNvSpPr>
          <p:nvPr/>
        </p:nvSpPr>
        <p:spPr bwMode="auto">
          <a:xfrm>
            <a:off x="1524000" y="29413200"/>
            <a:ext cx="304800" cy="304800"/>
          </a:xfrm>
          <a:prstGeom prst="rect">
            <a:avLst/>
          </a:prstGeom>
          <a:noFill/>
          <a:ln w="9525">
            <a:noFill/>
            <a:miter lim="800000"/>
            <a:headEnd/>
            <a:tailEnd/>
          </a:ln>
        </p:spPr>
        <p:txBody>
          <a:bodyPr/>
          <a:lstStyle/>
          <a:p>
            <a:endParaRPr lang="es-MX"/>
          </a:p>
        </p:txBody>
      </p:sp>
      <p:sp>
        <p:nvSpPr>
          <p:cNvPr id="53287" name="AutoShape 29" descr="Acuerdos Reg. y Restr. no Aranc.">
            <a:hlinkClick r:id="rId27"/>
          </p:cNvPr>
          <p:cNvSpPr>
            <a:spLocks noChangeAspect="1" noChangeArrowheads="1"/>
          </p:cNvSpPr>
          <p:nvPr/>
        </p:nvSpPr>
        <p:spPr bwMode="auto">
          <a:xfrm>
            <a:off x="1524000" y="35566350"/>
            <a:ext cx="304800" cy="304800"/>
          </a:xfrm>
          <a:prstGeom prst="rect">
            <a:avLst/>
          </a:prstGeom>
          <a:noFill/>
          <a:ln w="9525">
            <a:noFill/>
            <a:miter lim="800000"/>
            <a:headEnd/>
            <a:tailEnd/>
          </a:ln>
        </p:spPr>
        <p:txBody>
          <a:bodyPr/>
          <a:lstStyle/>
          <a:p>
            <a:endParaRPr lang="es-MX"/>
          </a:p>
        </p:txBody>
      </p:sp>
      <p:sp>
        <p:nvSpPr>
          <p:cNvPr id="53288" name="AutoShape 30" descr="Acuerdos Reg. y Restr. no Aranc.">
            <a:hlinkClick r:id="rId26"/>
          </p:cNvPr>
          <p:cNvSpPr>
            <a:spLocks noChangeAspect="1" noChangeArrowheads="1"/>
          </p:cNvSpPr>
          <p:nvPr/>
        </p:nvSpPr>
        <p:spPr bwMode="auto">
          <a:xfrm>
            <a:off x="1524000" y="44577000"/>
            <a:ext cx="304800" cy="304800"/>
          </a:xfrm>
          <a:prstGeom prst="rect">
            <a:avLst/>
          </a:prstGeom>
          <a:noFill/>
          <a:ln w="9525">
            <a:noFill/>
            <a:miter lim="800000"/>
            <a:headEnd/>
            <a:tailEnd/>
          </a:ln>
        </p:spPr>
        <p:txBody>
          <a:bodyPr/>
          <a:lstStyle/>
          <a:p>
            <a:endParaRPr lang="es-MX"/>
          </a:p>
        </p:txBody>
      </p:sp>
      <p:sp>
        <p:nvSpPr>
          <p:cNvPr id="53289" name="AutoShape 31" descr="Ley Aduanera">
            <a:hlinkClick r:id="rId28"/>
          </p:cNvPr>
          <p:cNvSpPr>
            <a:spLocks noChangeAspect="1" noChangeArrowheads="1"/>
          </p:cNvSpPr>
          <p:nvPr/>
        </p:nvSpPr>
        <p:spPr bwMode="auto">
          <a:xfrm>
            <a:off x="0" y="47482125"/>
            <a:ext cx="304800" cy="304800"/>
          </a:xfrm>
          <a:prstGeom prst="rect">
            <a:avLst/>
          </a:prstGeom>
          <a:noFill/>
          <a:ln w="9525">
            <a:noFill/>
            <a:miter lim="800000"/>
            <a:headEnd/>
            <a:tailEnd/>
          </a:ln>
        </p:spPr>
        <p:txBody>
          <a:bodyPr/>
          <a:lstStyle/>
          <a:p>
            <a:endParaRPr lang="es-MX"/>
          </a:p>
        </p:txBody>
      </p:sp>
      <p:sp>
        <p:nvSpPr>
          <p:cNvPr id="53290" name="AutoShape 32" descr="Ley Aduanera">
            <a:hlinkClick r:id="rId29"/>
          </p:cNvPr>
          <p:cNvSpPr>
            <a:spLocks noChangeAspect="1" noChangeArrowheads="1"/>
          </p:cNvSpPr>
          <p:nvPr/>
        </p:nvSpPr>
        <p:spPr bwMode="auto">
          <a:xfrm>
            <a:off x="0" y="48244125"/>
            <a:ext cx="304800" cy="304800"/>
          </a:xfrm>
          <a:prstGeom prst="rect">
            <a:avLst/>
          </a:prstGeom>
          <a:noFill/>
          <a:ln w="9525">
            <a:noFill/>
            <a:miter lim="800000"/>
            <a:headEnd/>
            <a:tailEnd/>
          </a:ln>
        </p:spPr>
        <p:txBody>
          <a:bodyPr/>
          <a:lstStyle/>
          <a:p>
            <a:endParaRPr lang="es-MX"/>
          </a:p>
        </p:txBody>
      </p:sp>
      <p:sp>
        <p:nvSpPr>
          <p:cNvPr id="53291" name="AutoShape 33" descr="Boletines ACI">
            <a:hlinkClick r:id="rId30"/>
          </p:cNvPr>
          <p:cNvSpPr>
            <a:spLocks noChangeAspect="1" noChangeArrowheads="1"/>
          </p:cNvSpPr>
          <p:nvPr/>
        </p:nvSpPr>
        <p:spPr bwMode="auto">
          <a:xfrm>
            <a:off x="0" y="49006125"/>
            <a:ext cx="304800" cy="304800"/>
          </a:xfrm>
          <a:prstGeom prst="rect">
            <a:avLst/>
          </a:prstGeom>
          <a:noFill/>
          <a:ln w="9525">
            <a:noFill/>
            <a:miter lim="800000"/>
            <a:headEnd/>
            <a:tailEnd/>
          </a:ln>
        </p:spPr>
        <p:txBody>
          <a:bodyPr/>
          <a:lstStyle/>
          <a:p>
            <a:endParaRPr lang="es-MX"/>
          </a:p>
        </p:txBody>
      </p:sp>
      <p:sp>
        <p:nvSpPr>
          <p:cNvPr id="53292" name="AutoShape 34" descr="Boletines ACI">
            <a:hlinkClick r:id="rId31"/>
          </p:cNvPr>
          <p:cNvSpPr>
            <a:spLocks noChangeAspect="1" noChangeArrowheads="1"/>
          </p:cNvSpPr>
          <p:nvPr/>
        </p:nvSpPr>
        <p:spPr bwMode="auto">
          <a:xfrm>
            <a:off x="0" y="49387125"/>
            <a:ext cx="304800" cy="304800"/>
          </a:xfrm>
          <a:prstGeom prst="rect">
            <a:avLst/>
          </a:prstGeom>
          <a:noFill/>
          <a:ln w="9525">
            <a:noFill/>
            <a:miter lim="800000"/>
            <a:headEnd/>
            <a:tailEnd/>
          </a:ln>
        </p:spPr>
        <p:txBody>
          <a:bodyPr/>
          <a:lstStyle/>
          <a:p>
            <a:endParaRPr lang="es-MX"/>
          </a:p>
        </p:txBody>
      </p:sp>
      <p:sp>
        <p:nvSpPr>
          <p:cNvPr id="53293" name="AutoShape 38" descr="Tarifa 2002 Historica">
            <a:hlinkClick r:id="rId32"/>
          </p:cNvPr>
          <p:cNvSpPr>
            <a:spLocks noChangeAspect="1" noChangeArrowheads="1"/>
          </p:cNvSpPr>
          <p:nvPr/>
        </p:nvSpPr>
        <p:spPr bwMode="auto">
          <a:xfrm>
            <a:off x="1524000" y="49768125"/>
            <a:ext cx="304800" cy="304800"/>
          </a:xfrm>
          <a:prstGeom prst="rect">
            <a:avLst/>
          </a:prstGeom>
          <a:noFill/>
          <a:ln w="9525">
            <a:noFill/>
            <a:miter lim="800000"/>
            <a:headEnd/>
            <a:tailEnd/>
          </a:ln>
        </p:spPr>
        <p:txBody>
          <a:bodyPr/>
          <a:lstStyle/>
          <a:p>
            <a:endParaRPr lang="es-MX"/>
          </a:p>
        </p:txBody>
      </p:sp>
      <p:sp>
        <p:nvSpPr>
          <p:cNvPr id="53294" name="AutoShape 65" descr="Ley Aduanera">
            <a:hlinkClick r:id="rId33"/>
          </p:cNvPr>
          <p:cNvSpPr>
            <a:spLocks noChangeAspect="1" noChangeArrowheads="1"/>
          </p:cNvSpPr>
          <p:nvPr/>
        </p:nvSpPr>
        <p:spPr bwMode="auto">
          <a:xfrm>
            <a:off x="0" y="13916025"/>
            <a:ext cx="304800" cy="304800"/>
          </a:xfrm>
          <a:prstGeom prst="rect">
            <a:avLst/>
          </a:prstGeom>
          <a:noFill/>
          <a:ln w="9525">
            <a:noFill/>
            <a:miter lim="800000"/>
            <a:headEnd/>
            <a:tailEnd/>
          </a:ln>
        </p:spPr>
        <p:txBody>
          <a:bodyPr/>
          <a:lstStyle/>
          <a:p>
            <a:endParaRPr lang="es-MX"/>
          </a:p>
        </p:txBody>
      </p:sp>
      <p:sp>
        <p:nvSpPr>
          <p:cNvPr id="53295" name="AutoShape 976" descr="TLC EUA y Canadá">
            <a:hlinkClick r:id="rId34"/>
          </p:cNvPr>
          <p:cNvSpPr>
            <a:spLocks noChangeAspect="1" noChangeArrowheads="1"/>
          </p:cNvSpPr>
          <p:nvPr/>
        </p:nvSpPr>
        <p:spPr bwMode="auto">
          <a:xfrm>
            <a:off x="762000" y="1885950"/>
            <a:ext cx="304800" cy="304800"/>
          </a:xfrm>
          <a:prstGeom prst="rect">
            <a:avLst/>
          </a:prstGeom>
          <a:noFill/>
          <a:ln w="9525">
            <a:noFill/>
            <a:miter lim="800000"/>
            <a:headEnd/>
            <a:tailEnd/>
          </a:ln>
        </p:spPr>
        <p:txBody>
          <a:bodyPr/>
          <a:lstStyle/>
          <a:p>
            <a:endParaRPr lang="es-MX"/>
          </a:p>
        </p:txBody>
      </p:sp>
      <p:sp>
        <p:nvSpPr>
          <p:cNvPr id="53296" name="AutoShape 977" descr="Circulares 2007">
            <a:hlinkClick r:id="rId35"/>
          </p:cNvPr>
          <p:cNvSpPr>
            <a:spLocks noChangeAspect="1" noChangeArrowheads="1"/>
          </p:cNvSpPr>
          <p:nvPr/>
        </p:nvSpPr>
        <p:spPr bwMode="auto">
          <a:xfrm>
            <a:off x="1076325" y="1885950"/>
            <a:ext cx="304800" cy="304800"/>
          </a:xfrm>
          <a:prstGeom prst="rect">
            <a:avLst/>
          </a:prstGeom>
          <a:noFill/>
          <a:ln w="9525">
            <a:noFill/>
            <a:miter lim="800000"/>
            <a:headEnd/>
            <a:tailEnd/>
          </a:ln>
        </p:spPr>
        <p:txBody>
          <a:bodyPr/>
          <a:lstStyle/>
          <a:p>
            <a:endParaRPr lang="es-MX"/>
          </a:p>
        </p:txBody>
      </p:sp>
      <p:sp>
        <p:nvSpPr>
          <p:cNvPr id="53297" name="AutoShape 1" descr="Ley Aduanera">
            <a:hlinkClick r:id="rId3"/>
          </p:cNvPr>
          <p:cNvSpPr>
            <a:spLocks noChangeAspect="1" noChangeArrowheads="1"/>
          </p:cNvSpPr>
          <p:nvPr/>
        </p:nvSpPr>
        <p:spPr bwMode="auto">
          <a:xfrm>
            <a:off x="1524000" y="752475"/>
            <a:ext cx="304800" cy="304800"/>
          </a:xfrm>
          <a:prstGeom prst="rect">
            <a:avLst/>
          </a:prstGeom>
          <a:noFill/>
          <a:ln w="9525">
            <a:noFill/>
            <a:miter lim="800000"/>
            <a:headEnd/>
            <a:tailEnd/>
          </a:ln>
        </p:spPr>
        <p:txBody>
          <a:bodyPr/>
          <a:lstStyle/>
          <a:p>
            <a:endParaRPr lang="es-MX"/>
          </a:p>
        </p:txBody>
      </p:sp>
      <p:sp>
        <p:nvSpPr>
          <p:cNvPr id="53298" name="AutoShape 2" descr="Ley Aduanera">
            <a:hlinkClick r:id="rId4"/>
          </p:cNvPr>
          <p:cNvSpPr>
            <a:spLocks noChangeAspect="1" noChangeArrowheads="1"/>
          </p:cNvSpPr>
          <p:nvPr/>
        </p:nvSpPr>
        <p:spPr bwMode="auto">
          <a:xfrm>
            <a:off x="1524000" y="1076325"/>
            <a:ext cx="304800" cy="304800"/>
          </a:xfrm>
          <a:prstGeom prst="rect">
            <a:avLst/>
          </a:prstGeom>
          <a:noFill/>
          <a:ln w="9525">
            <a:noFill/>
            <a:miter lim="800000"/>
            <a:headEnd/>
            <a:tailEnd/>
          </a:ln>
        </p:spPr>
        <p:txBody>
          <a:bodyPr/>
          <a:lstStyle/>
          <a:p>
            <a:endParaRPr lang="es-MX"/>
          </a:p>
        </p:txBody>
      </p:sp>
      <p:sp>
        <p:nvSpPr>
          <p:cNvPr id="53299" name="AutoShape 3" descr="Ley Aduanera">
            <a:hlinkClick r:id="rId5"/>
          </p:cNvPr>
          <p:cNvSpPr>
            <a:spLocks noChangeAspect="1" noChangeArrowheads="1"/>
          </p:cNvSpPr>
          <p:nvPr/>
        </p:nvSpPr>
        <p:spPr bwMode="auto">
          <a:xfrm>
            <a:off x="1524000" y="1076325"/>
            <a:ext cx="304800" cy="304800"/>
          </a:xfrm>
          <a:prstGeom prst="rect">
            <a:avLst/>
          </a:prstGeom>
          <a:noFill/>
          <a:ln w="9525">
            <a:noFill/>
            <a:miter lim="800000"/>
            <a:headEnd/>
            <a:tailEnd/>
          </a:ln>
        </p:spPr>
        <p:txBody>
          <a:bodyPr/>
          <a:lstStyle/>
          <a:p>
            <a:endParaRPr lang="es-MX"/>
          </a:p>
        </p:txBody>
      </p:sp>
      <p:sp>
        <p:nvSpPr>
          <p:cNvPr id="53300" name="AutoShape 4" descr="Ley Aduanera">
            <a:hlinkClick r:id="rId6"/>
          </p:cNvPr>
          <p:cNvSpPr>
            <a:spLocks noChangeAspect="1" noChangeArrowheads="1"/>
          </p:cNvSpPr>
          <p:nvPr/>
        </p:nvSpPr>
        <p:spPr bwMode="auto">
          <a:xfrm>
            <a:off x="1524000" y="1076325"/>
            <a:ext cx="304800" cy="304800"/>
          </a:xfrm>
          <a:prstGeom prst="rect">
            <a:avLst/>
          </a:prstGeom>
          <a:noFill/>
          <a:ln w="9525">
            <a:noFill/>
            <a:miter lim="800000"/>
            <a:headEnd/>
            <a:tailEnd/>
          </a:ln>
        </p:spPr>
        <p:txBody>
          <a:bodyPr/>
          <a:lstStyle/>
          <a:p>
            <a:endParaRPr lang="es-MX"/>
          </a:p>
        </p:txBody>
      </p:sp>
      <p:sp>
        <p:nvSpPr>
          <p:cNvPr id="53301" name="AutoShape 5" descr="Ley Aduanera">
            <a:hlinkClick r:id="rId7"/>
          </p:cNvPr>
          <p:cNvSpPr>
            <a:spLocks noChangeAspect="1" noChangeArrowheads="1"/>
          </p:cNvSpPr>
          <p:nvPr/>
        </p:nvSpPr>
        <p:spPr bwMode="auto">
          <a:xfrm>
            <a:off x="1524000" y="1076325"/>
            <a:ext cx="304800" cy="304800"/>
          </a:xfrm>
          <a:prstGeom prst="rect">
            <a:avLst/>
          </a:prstGeom>
          <a:noFill/>
          <a:ln w="9525">
            <a:noFill/>
            <a:miter lim="800000"/>
            <a:headEnd/>
            <a:tailEnd/>
          </a:ln>
        </p:spPr>
        <p:txBody>
          <a:bodyPr/>
          <a:lstStyle/>
          <a:p>
            <a:endParaRPr lang="es-MX"/>
          </a:p>
        </p:txBody>
      </p:sp>
      <p:sp>
        <p:nvSpPr>
          <p:cNvPr id="53302" name="AutoShape 6" descr="Boletines ACI">
            <a:hlinkClick r:id="rId8"/>
          </p:cNvPr>
          <p:cNvSpPr>
            <a:spLocks noChangeAspect="1" noChangeArrowheads="1"/>
          </p:cNvSpPr>
          <p:nvPr/>
        </p:nvSpPr>
        <p:spPr bwMode="auto">
          <a:xfrm>
            <a:off x="1524000" y="1076325"/>
            <a:ext cx="304800" cy="304800"/>
          </a:xfrm>
          <a:prstGeom prst="rect">
            <a:avLst/>
          </a:prstGeom>
          <a:noFill/>
          <a:ln w="9525">
            <a:noFill/>
            <a:miter lim="800000"/>
            <a:headEnd/>
            <a:tailEnd/>
          </a:ln>
        </p:spPr>
        <p:txBody>
          <a:bodyPr/>
          <a:lstStyle/>
          <a:p>
            <a:endParaRPr lang="es-MX"/>
          </a:p>
        </p:txBody>
      </p:sp>
      <p:sp>
        <p:nvSpPr>
          <p:cNvPr id="53303" name="AutoShape 7" descr="Boletines ACI">
            <a:hlinkClick r:id="rId9"/>
          </p:cNvPr>
          <p:cNvSpPr>
            <a:spLocks noChangeAspect="1" noChangeArrowheads="1"/>
          </p:cNvSpPr>
          <p:nvPr/>
        </p:nvSpPr>
        <p:spPr bwMode="auto">
          <a:xfrm>
            <a:off x="1524000" y="1076325"/>
            <a:ext cx="304800" cy="304800"/>
          </a:xfrm>
          <a:prstGeom prst="rect">
            <a:avLst/>
          </a:prstGeom>
          <a:noFill/>
          <a:ln w="9525">
            <a:noFill/>
            <a:miter lim="800000"/>
            <a:headEnd/>
            <a:tailEnd/>
          </a:ln>
        </p:spPr>
        <p:txBody>
          <a:bodyPr/>
          <a:lstStyle/>
          <a:p>
            <a:endParaRPr lang="es-MX"/>
          </a:p>
        </p:txBody>
      </p:sp>
      <p:sp>
        <p:nvSpPr>
          <p:cNvPr id="53304" name="AutoShape 8" descr="Ley Aduanera">
            <a:hlinkClick r:id="rId10"/>
          </p:cNvPr>
          <p:cNvSpPr>
            <a:spLocks noChangeAspect="1" noChangeArrowheads="1"/>
          </p:cNvSpPr>
          <p:nvPr/>
        </p:nvSpPr>
        <p:spPr bwMode="auto">
          <a:xfrm>
            <a:off x="1524000" y="2695575"/>
            <a:ext cx="304800" cy="304800"/>
          </a:xfrm>
          <a:prstGeom prst="rect">
            <a:avLst/>
          </a:prstGeom>
          <a:noFill/>
          <a:ln w="9525">
            <a:noFill/>
            <a:miter lim="800000"/>
            <a:headEnd/>
            <a:tailEnd/>
          </a:ln>
        </p:spPr>
        <p:txBody>
          <a:bodyPr/>
          <a:lstStyle/>
          <a:p>
            <a:endParaRPr lang="es-MX"/>
          </a:p>
        </p:txBody>
      </p:sp>
      <p:sp>
        <p:nvSpPr>
          <p:cNvPr id="53305" name="AutoShape 9" descr="Ley Aduanera">
            <a:hlinkClick r:id="rId11"/>
          </p:cNvPr>
          <p:cNvSpPr>
            <a:spLocks noChangeAspect="1" noChangeArrowheads="1"/>
          </p:cNvSpPr>
          <p:nvPr/>
        </p:nvSpPr>
        <p:spPr bwMode="auto">
          <a:xfrm>
            <a:off x="1524000" y="2695575"/>
            <a:ext cx="304800" cy="304800"/>
          </a:xfrm>
          <a:prstGeom prst="rect">
            <a:avLst/>
          </a:prstGeom>
          <a:noFill/>
          <a:ln w="9525">
            <a:noFill/>
            <a:miter lim="800000"/>
            <a:headEnd/>
            <a:tailEnd/>
          </a:ln>
        </p:spPr>
        <p:txBody>
          <a:bodyPr/>
          <a:lstStyle/>
          <a:p>
            <a:endParaRPr lang="es-MX"/>
          </a:p>
        </p:txBody>
      </p:sp>
      <p:sp>
        <p:nvSpPr>
          <p:cNvPr id="53306" name="AutoShape 10" descr="Circulares 2007">
            <a:hlinkClick r:id="rId12"/>
          </p:cNvPr>
          <p:cNvSpPr>
            <a:spLocks noChangeAspect="1" noChangeArrowheads="1"/>
          </p:cNvSpPr>
          <p:nvPr/>
        </p:nvSpPr>
        <p:spPr bwMode="auto">
          <a:xfrm>
            <a:off x="1524000" y="2695575"/>
            <a:ext cx="304800" cy="304800"/>
          </a:xfrm>
          <a:prstGeom prst="rect">
            <a:avLst/>
          </a:prstGeom>
          <a:noFill/>
          <a:ln w="9525">
            <a:noFill/>
            <a:miter lim="800000"/>
            <a:headEnd/>
            <a:tailEnd/>
          </a:ln>
        </p:spPr>
        <p:txBody>
          <a:bodyPr/>
          <a:lstStyle/>
          <a:p>
            <a:endParaRPr lang="es-MX"/>
          </a:p>
        </p:txBody>
      </p:sp>
      <p:sp>
        <p:nvSpPr>
          <p:cNvPr id="53307" name="AutoShape 11" descr="Boletines ACI">
            <a:hlinkClick r:id="rId13"/>
          </p:cNvPr>
          <p:cNvSpPr>
            <a:spLocks noChangeAspect="1" noChangeArrowheads="1"/>
          </p:cNvSpPr>
          <p:nvPr/>
        </p:nvSpPr>
        <p:spPr bwMode="auto">
          <a:xfrm>
            <a:off x="1524000" y="2695575"/>
            <a:ext cx="304800" cy="304800"/>
          </a:xfrm>
          <a:prstGeom prst="rect">
            <a:avLst/>
          </a:prstGeom>
          <a:noFill/>
          <a:ln w="9525">
            <a:noFill/>
            <a:miter lim="800000"/>
            <a:headEnd/>
            <a:tailEnd/>
          </a:ln>
        </p:spPr>
        <p:txBody>
          <a:bodyPr/>
          <a:lstStyle/>
          <a:p>
            <a:endParaRPr lang="es-MX"/>
          </a:p>
        </p:txBody>
      </p:sp>
      <p:sp>
        <p:nvSpPr>
          <p:cNvPr id="53308" name="AutoShape 12" descr="Ley Aduanera">
            <a:hlinkClick r:id="rId14"/>
          </p:cNvPr>
          <p:cNvSpPr>
            <a:spLocks noChangeAspect="1" noChangeArrowheads="1"/>
          </p:cNvSpPr>
          <p:nvPr/>
        </p:nvSpPr>
        <p:spPr bwMode="auto">
          <a:xfrm>
            <a:off x="1524000" y="3343275"/>
            <a:ext cx="304800" cy="304800"/>
          </a:xfrm>
          <a:prstGeom prst="rect">
            <a:avLst/>
          </a:prstGeom>
          <a:noFill/>
          <a:ln w="9525">
            <a:noFill/>
            <a:miter lim="800000"/>
            <a:headEnd/>
            <a:tailEnd/>
          </a:ln>
        </p:spPr>
        <p:txBody>
          <a:bodyPr/>
          <a:lstStyle/>
          <a:p>
            <a:endParaRPr lang="es-MX"/>
          </a:p>
        </p:txBody>
      </p:sp>
      <p:sp>
        <p:nvSpPr>
          <p:cNvPr id="53309" name="AutoShape 13" descr="Ley Aduanera">
            <a:hlinkClick r:id="rId15"/>
          </p:cNvPr>
          <p:cNvSpPr>
            <a:spLocks noChangeAspect="1" noChangeArrowheads="1"/>
          </p:cNvSpPr>
          <p:nvPr/>
        </p:nvSpPr>
        <p:spPr bwMode="auto">
          <a:xfrm>
            <a:off x="1524000" y="3343275"/>
            <a:ext cx="304800" cy="304800"/>
          </a:xfrm>
          <a:prstGeom prst="rect">
            <a:avLst/>
          </a:prstGeom>
          <a:noFill/>
          <a:ln w="9525">
            <a:noFill/>
            <a:miter lim="800000"/>
            <a:headEnd/>
            <a:tailEnd/>
          </a:ln>
        </p:spPr>
        <p:txBody>
          <a:bodyPr/>
          <a:lstStyle/>
          <a:p>
            <a:endParaRPr lang="es-MX"/>
          </a:p>
        </p:txBody>
      </p:sp>
      <p:sp>
        <p:nvSpPr>
          <p:cNvPr id="53310" name="AutoShape 14" descr="Ley Aduanera">
            <a:hlinkClick r:id="rId16"/>
          </p:cNvPr>
          <p:cNvSpPr>
            <a:spLocks noChangeAspect="1" noChangeArrowheads="1"/>
          </p:cNvSpPr>
          <p:nvPr/>
        </p:nvSpPr>
        <p:spPr bwMode="auto">
          <a:xfrm>
            <a:off x="1524000" y="3343275"/>
            <a:ext cx="304800" cy="304800"/>
          </a:xfrm>
          <a:prstGeom prst="rect">
            <a:avLst/>
          </a:prstGeom>
          <a:noFill/>
          <a:ln w="9525">
            <a:noFill/>
            <a:miter lim="800000"/>
            <a:headEnd/>
            <a:tailEnd/>
          </a:ln>
        </p:spPr>
        <p:txBody>
          <a:bodyPr/>
          <a:lstStyle/>
          <a:p>
            <a:endParaRPr lang="es-MX"/>
          </a:p>
        </p:txBody>
      </p:sp>
      <p:sp>
        <p:nvSpPr>
          <p:cNvPr id="53311" name="AutoShape 15" descr="Ley Aduanera">
            <a:hlinkClick r:id="rId17"/>
          </p:cNvPr>
          <p:cNvSpPr>
            <a:spLocks noChangeAspect="1" noChangeArrowheads="1"/>
          </p:cNvSpPr>
          <p:nvPr/>
        </p:nvSpPr>
        <p:spPr bwMode="auto">
          <a:xfrm>
            <a:off x="1524000" y="5133975"/>
            <a:ext cx="304800" cy="304800"/>
          </a:xfrm>
          <a:prstGeom prst="rect">
            <a:avLst/>
          </a:prstGeom>
          <a:noFill/>
          <a:ln w="9525">
            <a:noFill/>
            <a:miter lim="800000"/>
            <a:headEnd/>
            <a:tailEnd/>
          </a:ln>
        </p:spPr>
        <p:txBody>
          <a:bodyPr/>
          <a:lstStyle/>
          <a:p>
            <a:endParaRPr lang="es-MX"/>
          </a:p>
        </p:txBody>
      </p:sp>
      <p:sp>
        <p:nvSpPr>
          <p:cNvPr id="53312" name="AutoShape 16" descr="Ley Aduanera">
            <a:hlinkClick r:id="rId14"/>
          </p:cNvPr>
          <p:cNvSpPr>
            <a:spLocks noChangeAspect="1" noChangeArrowheads="1"/>
          </p:cNvSpPr>
          <p:nvPr/>
        </p:nvSpPr>
        <p:spPr bwMode="auto">
          <a:xfrm>
            <a:off x="1524000" y="5953125"/>
            <a:ext cx="304800" cy="304800"/>
          </a:xfrm>
          <a:prstGeom prst="rect">
            <a:avLst/>
          </a:prstGeom>
          <a:noFill/>
          <a:ln w="9525">
            <a:noFill/>
            <a:miter lim="800000"/>
            <a:headEnd/>
            <a:tailEnd/>
          </a:ln>
        </p:spPr>
        <p:txBody>
          <a:bodyPr/>
          <a:lstStyle/>
          <a:p>
            <a:endParaRPr lang="es-MX"/>
          </a:p>
        </p:txBody>
      </p:sp>
      <p:sp>
        <p:nvSpPr>
          <p:cNvPr id="53313" name="AutoShape 17" descr="Circulares 2007">
            <a:hlinkClick r:id="rId12"/>
          </p:cNvPr>
          <p:cNvSpPr>
            <a:spLocks noChangeAspect="1" noChangeArrowheads="1"/>
          </p:cNvSpPr>
          <p:nvPr/>
        </p:nvSpPr>
        <p:spPr bwMode="auto">
          <a:xfrm>
            <a:off x="1524000" y="5953125"/>
            <a:ext cx="304800" cy="304800"/>
          </a:xfrm>
          <a:prstGeom prst="rect">
            <a:avLst/>
          </a:prstGeom>
          <a:noFill/>
          <a:ln w="9525">
            <a:noFill/>
            <a:miter lim="800000"/>
            <a:headEnd/>
            <a:tailEnd/>
          </a:ln>
        </p:spPr>
        <p:txBody>
          <a:bodyPr/>
          <a:lstStyle/>
          <a:p>
            <a:endParaRPr lang="es-MX"/>
          </a:p>
        </p:txBody>
      </p:sp>
      <p:sp>
        <p:nvSpPr>
          <p:cNvPr id="53314" name="AutoShape 18" descr="Boletines ACI">
            <a:hlinkClick r:id="rId13"/>
          </p:cNvPr>
          <p:cNvSpPr>
            <a:spLocks noChangeAspect="1" noChangeArrowheads="1"/>
          </p:cNvSpPr>
          <p:nvPr/>
        </p:nvSpPr>
        <p:spPr bwMode="auto">
          <a:xfrm>
            <a:off x="1524000" y="5953125"/>
            <a:ext cx="304800" cy="304800"/>
          </a:xfrm>
          <a:prstGeom prst="rect">
            <a:avLst/>
          </a:prstGeom>
          <a:noFill/>
          <a:ln w="9525">
            <a:noFill/>
            <a:miter lim="800000"/>
            <a:headEnd/>
            <a:tailEnd/>
          </a:ln>
        </p:spPr>
        <p:txBody>
          <a:bodyPr/>
          <a:lstStyle/>
          <a:p>
            <a:endParaRPr lang="es-MX"/>
          </a:p>
        </p:txBody>
      </p:sp>
      <p:sp>
        <p:nvSpPr>
          <p:cNvPr id="53315" name="AutoShape 19" descr="Circulares 2008">
            <a:hlinkClick r:id="rId18"/>
          </p:cNvPr>
          <p:cNvSpPr>
            <a:spLocks noChangeAspect="1" noChangeArrowheads="1"/>
          </p:cNvSpPr>
          <p:nvPr/>
        </p:nvSpPr>
        <p:spPr bwMode="auto">
          <a:xfrm>
            <a:off x="1524000" y="5953125"/>
            <a:ext cx="304800" cy="304800"/>
          </a:xfrm>
          <a:prstGeom prst="rect">
            <a:avLst/>
          </a:prstGeom>
          <a:noFill/>
          <a:ln w="9525">
            <a:noFill/>
            <a:miter lim="800000"/>
            <a:headEnd/>
            <a:tailEnd/>
          </a:ln>
        </p:spPr>
        <p:txBody>
          <a:bodyPr/>
          <a:lstStyle/>
          <a:p>
            <a:endParaRPr lang="es-MX"/>
          </a:p>
        </p:txBody>
      </p:sp>
      <p:sp>
        <p:nvSpPr>
          <p:cNvPr id="53316" name="AutoShape 21" descr="Ley Aduanera">
            <a:hlinkClick r:id="rId19"/>
          </p:cNvPr>
          <p:cNvSpPr>
            <a:spLocks noChangeAspect="1" noChangeArrowheads="1"/>
          </p:cNvSpPr>
          <p:nvPr/>
        </p:nvSpPr>
        <p:spPr bwMode="auto">
          <a:xfrm>
            <a:off x="1524000" y="6438900"/>
            <a:ext cx="304800" cy="304800"/>
          </a:xfrm>
          <a:prstGeom prst="rect">
            <a:avLst/>
          </a:prstGeom>
          <a:noFill/>
          <a:ln w="9525">
            <a:noFill/>
            <a:miter lim="800000"/>
            <a:headEnd/>
            <a:tailEnd/>
          </a:ln>
        </p:spPr>
        <p:txBody>
          <a:bodyPr/>
          <a:lstStyle/>
          <a:p>
            <a:endParaRPr lang="es-MX"/>
          </a:p>
        </p:txBody>
      </p:sp>
      <p:sp>
        <p:nvSpPr>
          <p:cNvPr id="53317" name="AutoShape 22" descr="Ley Aduanera">
            <a:hlinkClick r:id="rId20"/>
          </p:cNvPr>
          <p:cNvSpPr>
            <a:spLocks noChangeAspect="1" noChangeArrowheads="1"/>
          </p:cNvSpPr>
          <p:nvPr/>
        </p:nvSpPr>
        <p:spPr bwMode="auto">
          <a:xfrm>
            <a:off x="1524000" y="6438900"/>
            <a:ext cx="304800" cy="304800"/>
          </a:xfrm>
          <a:prstGeom prst="rect">
            <a:avLst/>
          </a:prstGeom>
          <a:noFill/>
          <a:ln w="9525">
            <a:noFill/>
            <a:miter lim="800000"/>
            <a:headEnd/>
            <a:tailEnd/>
          </a:ln>
        </p:spPr>
        <p:txBody>
          <a:bodyPr/>
          <a:lstStyle/>
          <a:p>
            <a:endParaRPr lang="es-MX"/>
          </a:p>
        </p:txBody>
      </p:sp>
      <p:sp>
        <p:nvSpPr>
          <p:cNvPr id="53318" name="AutoShape 23" descr="Ley Aduanera">
            <a:hlinkClick r:id="rId21"/>
          </p:cNvPr>
          <p:cNvSpPr>
            <a:spLocks noChangeAspect="1" noChangeArrowheads="1"/>
          </p:cNvSpPr>
          <p:nvPr/>
        </p:nvSpPr>
        <p:spPr bwMode="auto">
          <a:xfrm>
            <a:off x="1524000" y="6438900"/>
            <a:ext cx="304800" cy="304800"/>
          </a:xfrm>
          <a:prstGeom prst="rect">
            <a:avLst/>
          </a:prstGeom>
          <a:noFill/>
          <a:ln w="9525">
            <a:noFill/>
            <a:miter lim="800000"/>
            <a:headEnd/>
            <a:tailEnd/>
          </a:ln>
        </p:spPr>
        <p:txBody>
          <a:bodyPr/>
          <a:lstStyle/>
          <a:p>
            <a:endParaRPr lang="es-MX"/>
          </a:p>
        </p:txBody>
      </p:sp>
      <p:sp>
        <p:nvSpPr>
          <p:cNvPr id="53319" name="AutoShape 24" descr="Circulares 2005">
            <a:hlinkClick r:id="rId22"/>
          </p:cNvPr>
          <p:cNvSpPr>
            <a:spLocks noChangeAspect="1" noChangeArrowheads="1"/>
          </p:cNvSpPr>
          <p:nvPr/>
        </p:nvSpPr>
        <p:spPr bwMode="auto">
          <a:xfrm>
            <a:off x="1524000" y="6438900"/>
            <a:ext cx="304800" cy="304800"/>
          </a:xfrm>
          <a:prstGeom prst="rect">
            <a:avLst/>
          </a:prstGeom>
          <a:noFill/>
          <a:ln w="9525">
            <a:noFill/>
            <a:miter lim="800000"/>
            <a:headEnd/>
            <a:tailEnd/>
          </a:ln>
        </p:spPr>
        <p:txBody>
          <a:bodyPr/>
          <a:lstStyle/>
          <a:p>
            <a:endParaRPr lang="es-MX"/>
          </a:p>
        </p:txBody>
      </p:sp>
      <p:sp>
        <p:nvSpPr>
          <p:cNvPr id="53320" name="AutoShape 25" descr="Circulares 2008">
            <a:hlinkClick r:id="rId23"/>
          </p:cNvPr>
          <p:cNvSpPr>
            <a:spLocks noChangeAspect="1" noChangeArrowheads="1"/>
          </p:cNvSpPr>
          <p:nvPr/>
        </p:nvSpPr>
        <p:spPr bwMode="auto">
          <a:xfrm>
            <a:off x="1524000" y="6438900"/>
            <a:ext cx="304800" cy="304800"/>
          </a:xfrm>
          <a:prstGeom prst="rect">
            <a:avLst/>
          </a:prstGeom>
          <a:noFill/>
          <a:ln w="9525">
            <a:noFill/>
            <a:miter lim="800000"/>
            <a:headEnd/>
            <a:tailEnd/>
          </a:ln>
        </p:spPr>
        <p:txBody>
          <a:bodyPr/>
          <a:lstStyle/>
          <a:p>
            <a:endParaRPr lang="es-MX"/>
          </a:p>
        </p:txBody>
      </p:sp>
      <p:sp>
        <p:nvSpPr>
          <p:cNvPr id="53321" name="AutoShape 26" descr="Circulares 2008">
            <a:hlinkClick r:id="rId24"/>
          </p:cNvPr>
          <p:cNvSpPr>
            <a:spLocks noChangeAspect="1" noChangeArrowheads="1"/>
          </p:cNvSpPr>
          <p:nvPr/>
        </p:nvSpPr>
        <p:spPr bwMode="auto">
          <a:xfrm>
            <a:off x="1524000" y="6438900"/>
            <a:ext cx="304800" cy="304800"/>
          </a:xfrm>
          <a:prstGeom prst="rect">
            <a:avLst/>
          </a:prstGeom>
          <a:noFill/>
          <a:ln w="9525">
            <a:noFill/>
            <a:miter lim="800000"/>
            <a:headEnd/>
            <a:tailEnd/>
          </a:ln>
        </p:spPr>
        <p:txBody>
          <a:bodyPr/>
          <a:lstStyle/>
          <a:p>
            <a:endParaRPr lang="es-MX"/>
          </a:p>
        </p:txBody>
      </p:sp>
      <p:sp>
        <p:nvSpPr>
          <p:cNvPr id="53322" name="AutoShape 31" descr="Ley Aduanera">
            <a:hlinkClick r:id="rId28"/>
          </p:cNvPr>
          <p:cNvSpPr>
            <a:spLocks noChangeAspect="1" noChangeArrowheads="1"/>
          </p:cNvSpPr>
          <p:nvPr/>
        </p:nvSpPr>
        <p:spPr bwMode="auto">
          <a:xfrm>
            <a:off x="1524000" y="6762750"/>
            <a:ext cx="304800" cy="304800"/>
          </a:xfrm>
          <a:prstGeom prst="rect">
            <a:avLst/>
          </a:prstGeom>
          <a:noFill/>
          <a:ln w="9525">
            <a:noFill/>
            <a:miter lim="800000"/>
            <a:headEnd/>
            <a:tailEnd/>
          </a:ln>
        </p:spPr>
        <p:txBody>
          <a:bodyPr/>
          <a:lstStyle/>
          <a:p>
            <a:endParaRPr lang="es-MX"/>
          </a:p>
        </p:txBody>
      </p:sp>
      <p:sp>
        <p:nvSpPr>
          <p:cNvPr id="53323" name="AutoShape 32" descr="Ley Aduanera">
            <a:hlinkClick r:id="rId29"/>
          </p:cNvPr>
          <p:cNvSpPr>
            <a:spLocks noChangeAspect="1" noChangeArrowheads="1"/>
          </p:cNvSpPr>
          <p:nvPr/>
        </p:nvSpPr>
        <p:spPr bwMode="auto">
          <a:xfrm>
            <a:off x="1524000" y="6762750"/>
            <a:ext cx="304800" cy="304800"/>
          </a:xfrm>
          <a:prstGeom prst="rect">
            <a:avLst/>
          </a:prstGeom>
          <a:noFill/>
          <a:ln w="9525">
            <a:noFill/>
            <a:miter lim="800000"/>
            <a:headEnd/>
            <a:tailEnd/>
          </a:ln>
        </p:spPr>
        <p:txBody>
          <a:bodyPr/>
          <a:lstStyle/>
          <a:p>
            <a:endParaRPr lang="es-MX"/>
          </a:p>
        </p:txBody>
      </p:sp>
      <p:sp>
        <p:nvSpPr>
          <p:cNvPr id="53324" name="AutoShape 33" descr="Boletines ACI">
            <a:hlinkClick r:id="rId30"/>
          </p:cNvPr>
          <p:cNvSpPr>
            <a:spLocks noChangeAspect="1" noChangeArrowheads="1"/>
          </p:cNvSpPr>
          <p:nvPr/>
        </p:nvSpPr>
        <p:spPr bwMode="auto">
          <a:xfrm>
            <a:off x="1524000" y="6762750"/>
            <a:ext cx="304800" cy="304800"/>
          </a:xfrm>
          <a:prstGeom prst="rect">
            <a:avLst/>
          </a:prstGeom>
          <a:noFill/>
          <a:ln w="9525">
            <a:noFill/>
            <a:miter lim="800000"/>
            <a:headEnd/>
            <a:tailEnd/>
          </a:ln>
        </p:spPr>
        <p:txBody>
          <a:bodyPr/>
          <a:lstStyle/>
          <a:p>
            <a:endParaRPr lang="es-MX"/>
          </a:p>
        </p:txBody>
      </p:sp>
      <p:sp>
        <p:nvSpPr>
          <p:cNvPr id="53325" name="AutoShape 34" descr="Boletines ACI">
            <a:hlinkClick r:id="rId31"/>
          </p:cNvPr>
          <p:cNvSpPr>
            <a:spLocks noChangeAspect="1" noChangeArrowheads="1"/>
          </p:cNvSpPr>
          <p:nvPr/>
        </p:nvSpPr>
        <p:spPr bwMode="auto">
          <a:xfrm>
            <a:off x="1524000" y="6762750"/>
            <a:ext cx="304800" cy="304800"/>
          </a:xfrm>
          <a:prstGeom prst="rect">
            <a:avLst/>
          </a:prstGeom>
          <a:noFill/>
          <a:ln w="9525">
            <a:noFill/>
            <a:miter lim="800000"/>
            <a:headEnd/>
            <a:tailEnd/>
          </a:ln>
        </p:spPr>
        <p:txBody>
          <a:bodyPr/>
          <a:lstStyle/>
          <a:p>
            <a:endParaRPr lang="es-MX"/>
          </a:p>
        </p:txBody>
      </p:sp>
      <p:sp>
        <p:nvSpPr>
          <p:cNvPr id="53326" name="AutoShape 65" descr="Ley Aduanera">
            <a:hlinkClick r:id="rId33"/>
          </p:cNvPr>
          <p:cNvSpPr>
            <a:spLocks noChangeAspect="1" noChangeArrowheads="1"/>
          </p:cNvSpPr>
          <p:nvPr/>
        </p:nvSpPr>
        <p:spPr bwMode="auto">
          <a:xfrm>
            <a:off x="1524000" y="3829050"/>
            <a:ext cx="304800" cy="304800"/>
          </a:xfrm>
          <a:prstGeom prst="rect">
            <a:avLst/>
          </a:prstGeom>
          <a:noFill/>
          <a:ln w="9525">
            <a:noFill/>
            <a:miter lim="800000"/>
            <a:headEnd/>
            <a:tailEnd/>
          </a:ln>
        </p:spPr>
        <p:txBody>
          <a:bodyPr/>
          <a:lstStyle/>
          <a:p>
            <a:endParaRPr lang="es-MX"/>
          </a:p>
        </p:txBody>
      </p:sp>
      <p:sp>
        <p:nvSpPr>
          <p:cNvPr id="53327" name="AutoShape 976" descr="TLC EUA y Canadá">
            <a:hlinkClick r:id="rId34"/>
          </p:cNvPr>
          <p:cNvSpPr>
            <a:spLocks noChangeAspect="1" noChangeArrowheads="1"/>
          </p:cNvSpPr>
          <p:nvPr/>
        </p:nvSpPr>
        <p:spPr bwMode="auto">
          <a:xfrm>
            <a:off x="1524000" y="1885950"/>
            <a:ext cx="304800" cy="304800"/>
          </a:xfrm>
          <a:prstGeom prst="rect">
            <a:avLst/>
          </a:prstGeom>
          <a:noFill/>
          <a:ln w="9525">
            <a:noFill/>
            <a:miter lim="800000"/>
            <a:headEnd/>
            <a:tailEnd/>
          </a:ln>
        </p:spPr>
        <p:txBody>
          <a:bodyPr/>
          <a:lstStyle/>
          <a:p>
            <a:endParaRPr lang="es-MX"/>
          </a:p>
        </p:txBody>
      </p:sp>
      <p:sp>
        <p:nvSpPr>
          <p:cNvPr id="53328" name="AutoShape 977" descr="Circulares 2007">
            <a:hlinkClick r:id="rId35"/>
          </p:cNvPr>
          <p:cNvSpPr>
            <a:spLocks noChangeAspect="1" noChangeArrowheads="1"/>
          </p:cNvSpPr>
          <p:nvPr/>
        </p:nvSpPr>
        <p:spPr bwMode="auto">
          <a:xfrm>
            <a:off x="1838325" y="1885950"/>
            <a:ext cx="304800" cy="304800"/>
          </a:xfrm>
          <a:prstGeom prst="rect">
            <a:avLst/>
          </a:prstGeom>
          <a:noFill/>
          <a:ln w="9525">
            <a:noFill/>
            <a:miter lim="800000"/>
            <a:headEnd/>
            <a:tailEnd/>
          </a:ln>
        </p:spPr>
        <p:txBody>
          <a:bodyPr/>
          <a:lstStyle/>
          <a:p>
            <a:endParaRPr lang="es-MX"/>
          </a:p>
        </p:txBody>
      </p:sp>
      <p:graphicFrame>
        <p:nvGraphicFramePr>
          <p:cNvPr id="90" name="89 Tabla"/>
          <p:cNvGraphicFramePr>
            <a:graphicFrameLocks noGrp="1"/>
          </p:cNvGraphicFramePr>
          <p:nvPr/>
        </p:nvGraphicFramePr>
        <p:xfrm>
          <a:off x="571500" y="1571625"/>
          <a:ext cx="8001000" cy="1714500"/>
        </p:xfrm>
        <a:graphic>
          <a:graphicData uri="http://schemas.openxmlformats.org/drawingml/2006/table">
            <a:tbl>
              <a:tblPr/>
              <a:tblGrid>
                <a:gridCol w="928688"/>
                <a:gridCol w="2500313"/>
                <a:gridCol w="4571999"/>
              </a:tblGrid>
              <a:tr h="565591">
                <a:tc>
                  <a:txBody>
                    <a:bodyPr/>
                    <a:lstStyle/>
                    <a:p>
                      <a:pPr marL="0" marR="0">
                        <a:lnSpc>
                          <a:spcPct val="115000"/>
                        </a:lnSpc>
                        <a:spcBef>
                          <a:spcPts val="0"/>
                        </a:spcBef>
                        <a:spcAft>
                          <a:spcPts val="1000"/>
                        </a:spcAft>
                      </a:pPr>
                      <a:r>
                        <a:rPr lang="en-US" sz="1600" b="1" dirty="0">
                          <a:solidFill>
                            <a:srgbClr val="FFFFFF"/>
                          </a:solidFill>
                          <a:latin typeface="+mn-lt"/>
                          <a:ea typeface="Calibri"/>
                          <a:cs typeface="Times New Roman"/>
                        </a:rPr>
                        <a:t> </a:t>
                      </a:r>
                      <a:endParaRPr lang="en-US" sz="1600" dirty="0">
                        <a:latin typeface="+mn-lt"/>
                        <a:ea typeface="Calibri"/>
                        <a:cs typeface="Times New Roman"/>
                      </a:endParaRPr>
                    </a:p>
                  </a:txBody>
                  <a:tcPr marL="68580" marR="68580" marT="0" marB="0">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4F81BD"/>
                    </a:solidFill>
                  </a:tcPr>
                </a:tc>
                <a:tc>
                  <a:txBody>
                    <a:bodyPr/>
                    <a:lstStyle/>
                    <a:p>
                      <a:pPr marL="0" marR="0">
                        <a:lnSpc>
                          <a:spcPct val="115000"/>
                        </a:lnSpc>
                        <a:spcBef>
                          <a:spcPts val="0"/>
                        </a:spcBef>
                        <a:spcAft>
                          <a:spcPts val="1000"/>
                        </a:spcAft>
                      </a:pPr>
                      <a:r>
                        <a:rPr lang="en-US" sz="1600" b="1" dirty="0">
                          <a:solidFill>
                            <a:srgbClr val="FFFFFF"/>
                          </a:solidFill>
                          <a:latin typeface="+mn-lt"/>
                          <a:ea typeface="Calibri"/>
                          <a:cs typeface="Times New Roman"/>
                        </a:rPr>
                        <a:t>IDENTIFICADOR</a:t>
                      </a:r>
                      <a:endParaRPr lang="en-US" sz="1600" dirty="0">
                        <a:latin typeface="+mn-lt"/>
                        <a:ea typeface="Calibri"/>
                        <a:cs typeface="Times New Roman"/>
                      </a:endParaRPr>
                    </a:p>
                  </a:txBody>
                  <a:tcPr marL="68580" marR="68580" marT="0" marB="0">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4F81BD"/>
                    </a:solidFill>
                  </a:tcPr>
                </a:tc>
                <a:tc>
                  <a:txBody>
                    <a:bodyPr/>
                    <a:lstStyle/>
                    <a:p>
                      <a:pPr marL="0" marR="0">
                        <a:lnSpc>
                          <a:spcPct val="115000"/>
                        </a:lnSpc>
                        <a:spcBef>
                          <a:spcPts val="0"/>
                        </a:spcBef>
                        <a:spcAft>
                          <a:spcPts val="1000"/>
                        </a:spcAft>
                      </a:pPr>
                      <a:r>
                        <a:rPr lang="en-US" sz="1600" b="1" dirty="0">
                          <a:solidFill>
                            <a:srgbClr val="FFFFFF"/>
                          </a:solidFill>
                          <a:latin typeface="+mn-lt"/>
                          <a:ea typeface="Calibri"/>
                          <a:cs typeface="Times New Roman"/>
                        </a:rPr>
                        <a:t>SUPUESTO DE APLICACIÓN </a:t>
                      </a:r>
                      <a:endParaRPr lang="en-US" sz="1600" dirty="0">
                        <a:latin typeface="+mn-lt"/>
                        <a:ea typeface="Calibri"/>
                        <a:cs typeface="Times New Roman"/>
                      </a:endParaRPr>
                    </a:p>
                  </a:txBody>
                  <a:tcPr marL="68580" marR="68580" marT="0" marB="0">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4F81BD"/>
                    </a:solidFill>
                  </a:tcPr>
                </a:tc>
              </a:tr>
              <a:tr h="1148909">
                <a:tc>
                  <a:txBody>
                    <a:bodyPr/>
                    <a:lstStyle/>
                    <a:p>
                      <a:pPr marL="0" marR="0">
                        <a:lnSpc>
                          <a:spcPct val="115000"/>
                        </a:lnSpc>
                        <a:spcBef>
                          <a:spcPts val="0"/>
                        </a:spcBef>
                        <a:spcAft>
                          <a:spcPts val="1000"/>
                        </a:spcAft>
                      </a:pPr>
                      <a:r>
                        <a:rPr lang="en-US" sz="4000" b="1" dirty="0">
                          <a:solidFill>
                            <a:srgbClr val="FFFFFF"/>
                          </a:solidFill>
                          <a:latin typeface="+mn-lt"/>
                          <a:ea typeface="Calibri"/>
                          <a:cs typeface="Times New Roman"/>
                        </a:rPr>
                        <a:t>MS </a:t>
                      </a:r>
                      <a:endParaRPr lang="en-US" sz="4000" dirty="0">
                        <a:latin typeface="+mn-lt"/>
                        <a:ea typeface="Calibri"/>
                        <a:cs typeface="Times New Roman"/>
                      </a:endParaRPr>
                    </a:p>
                  </a:txBody>
                  <a:tcPr marL="68580" marR="68580" marT="0" marB="0">
                    <a:lnL>
                      <a:noFill/>
                    </a:lnL>
                    <a:lnR>
                      <a:noFill/>
                    </a:lnR>
                    <a:lnT w="28575" cap="flat" cmpd="sng" algn="ctr">
                      <a:solidFill>
                        <a:srgbClr val="000000"/>
                      </a:solidFill>
                      <a:prstDash val="solid"/>
                      <a:round/>
                      <a:headEnd type="none" w="med" len="med"/>
                      <a:tailEnd type="none" w="med" len="med"/>
                    </a:lnT>
                    <a:lnB>
                      <a:noFill/>
                    </a:lnB>
                    <a:solidFill>
                      <a:srgbClr val="4F81BD"/>
                    </a:solidFill>
                  </a:tcPr>
                </a:tc>
                <a:tc>
                  <a:txBody>
                    <a:bodyPr/>
                    <a:lstStyle/>
                    <a:p>
                      <a:pPr marL="0" marR="0">
                        <a:lnSpc>
                          <a:spcPct val="115000"/>
                        </a:lnSpc>
                        <a:spcBef>
                          <a:spcPts val="0"/>
                        </a:spcBef>
                        <a:spcAft>
                          <a:spcPts val="1000"/>
                        </a:spcAft>
                      </a:pPr>
                      <a:r>
                        <a:rPr lang="es-MX" sz="1600" dirty="0">
                          <a:latin typeface="+mn-lt"/>
                          <a:ea typeface="Calibri"/>
                          <a:cs typeface="Times New Roman"/>
                        </a:rPr>
                        <a:t> MODALIDAD DE SERVICIOS DE EMPRESAS CON PROGRAMA IMMEX.</a:t>
                      </a:r>
                      <a:endParaRPr lang="en-US" sz="1600" dirty="0">
                        <a:latin typeface="+mn-lt"/>
                        <a:ea typeface="Calibri"/>
                        <a:cs typeface="Times New Roman"/>
                      </a:endParaRPr>
                    </a:p>
                  </a:txBody>
                  <a:tcPr marL="68580" marR="68580" marT="0" marB="0">
                    <a:lnL>
                      <a:noFill/>
                    </a:lnL>
                    <a:lnR>
                      <a:noFill/>
                    </a:lnR>
                    <a:lnT w="28575" cap="flat" cmpd="sng" algn="ctr">
                      <a:solidFill>
                        <a:srgbClr val="000000"/>
                      </a:solidFill>
                      <a:prstDash val="solid"/>
                      <a:round/>
                      <a:headEnd type="none" w="med" len="med"/>
                      <a:tailEnd type="none" w="med" len="med"/>
                    </a:lnT>
                    <a:lnB>
                      <a:noFill/>
                    </a:lnB>
                    <a:solidFill>
                      <a:srgbClr val="D8D8D8"/>
                    </a:solidFill>
                  </a:tcPr>
                </a:tc>
                <a:tc>
                  <a:txBody>
                    <a:bodyPr/>
                    <a:lstStyle/>
                    <a:p>
                      <a:pPr marL="0" marR="0">
                        <a:lnSpc>
                          <a:spcPct val="115000"/>
                        </a:lnSpc>
                        <a:spcBef>
                          <a:spcPts val="0"/>
                        </a:spcBef>
                        <a:spcAft>
                          <a:spcPts val="1000"/>
                        </a:spcAft>
                      </a:pPr>
                      <a:r>
                        <a:rPr lang="es-MX" sz="1600" u="none" dirty="0" smtClean="0">
                          <a:solidFill>
                            <a:schemeClr val="tx1"/>
                          </a:solidFill>
                          <a:latin typeface="+mn-lt"/>
                          <a:ea typeface="Calibri"/>
                          <a:cs typeface="Times New Roman"/>
                        </a:rPr>
                        <a:t>Indicar </a:t>
                      </a:r>
                      <a:r>
                        <a:rPr lang="es-MX" sz="1600" u="none" dirty="0">
                          <a:solidFill>
                            <a:schemeClr val="tx1"/>
                          </a:solidFill>
                          <a:latin typeface="+mn-lt"/>
                          <a:ea typeface="Calibri"/>
                          <a:cs typeface="Times New Roman"/>
                        </a:rPr>
                        <a:t>la actividad de servicios que corresponda a la empresa con Programa IMMEX. </a:t>
                      </a:r>
                      <a:endParaRPr lang="en-US" sz="1600" u="none" dirty="0">
                        <a:solidFill>
                          <a:schemeClr val="tx1"/>
                        </a:solidFill>
                        <a:latin typeface="+mn-lt"/>
                        <a:ea typeface="Calibri"/>
                        <a:cs typeface="Times New Roman"/>
                      </a:endParaRPr>
                    </a:p>
                  </a:txBody>
                  <a:tcPr marL="68580" marR="68580" marT="0" marB="0">
                    <a:lnL>
                      <a:noFill/>
                    </a:lnL>
                    <a:lnR>
                      <a:noFill/>
                    </a:lnR>
                    <a:lnT w="28575" cap="flat" cmpd="sng" algn="ctr">
                      <a:solidFill>
                        <a:srgbClr val="000000"/>
                      </a:solidFill>
                      <a:prstDash val="solid"/>
                      <a:round/>
                      <a:headEnd type="none" w="med" len="med"/>
                      <a:tailEnd type="none" w="med" len="med"/>
                    </a:lnT>
                    <a:lnB>
                      <a:noFill/>
                    </a:lnB>
                    <a:solidFill>
                      <a:srgbClr val="D8D8D8"/>
                    </a:solidFill>
                  </a:tcPr>
                </a:tc>
              </a:tr>
            </a:tbl>
          </a:graphicData>
        </a:graphic>
      </p:graphicFrame>
      <p:graphicFrame>
        <p:nvGraphicFramePr>
          <p:cNvPr id="93" name="92 Tabla"/>
          <p:cNvGraphicFramePr>
            <a:graphicFrameLocks noGrp="1"/>
          </p:cNvGraphicFramePr>
          <p:nvPr/>
        </p:nvGraphicFramePr>
        <p:xfrm>
          <a:off x="571500" y="3286125"/>
          <a:ext cx="8001000" cy="1071563"/>
        </p:xfrm>
        <a:graphic>
          <a:graphicData uri="http://schemas.openxmlformats.org/drawingml/2006/table">
            <a:tbl>
              <a:tblPr/>
              <a:tblGrid>
                <a:gridCol w="928688"/>
                <a:gridCol w="2500313"/>
                <a:gridCol w="4571999"/>
              </a:tblGrid>
              <a:tr h="1071563">
                <a:tc>
                  <a:txBody>
                    <a:bodyPr/>
                    <a:lstStyle/>
                    <a:p>
                      <a:pPr marL="0" marR="0">
                        <a:lnSpc>
                          <a:spcPct val="115000"/>
                        </a:lnSpc>
                        <a:spcBef>
                          <a:spcPts val="0"/>
                        </a:spcBef>
                        <a:spcAft>
                          <a:spcPts val="1000"/>
                        </a:spcAft>
                      </a:pPr>
                      <a:r>
                        <a:rPr lang="en-US" sz="4000" b="1" dirty="0">
                          <a:solidFill>
                            <a:srgbClr val="FFFFFF"/>
                          </a:solidFill>
                          <a:latin typeface="+mn-lt"/>
                          <a:ea typeface="Calibri"/>
                          <a:cs typeface="Times New Roman"/>
                        </a:rPr>
                        <a:t>PC</a:t>
                      </a:r>
                      <a:endParaRPr lang="en-US" sz="4000" dirty="0">
                        <a:latin typeface="+mn-lt"/>
                        <a:ea typeface="Calibri"/>
                        <a:cs typeface="Times New Roman"/>
                      </a:endParaRPr>
                    </a:p>
                  </a:txBody>
                  <a:tcPr marL="68580" marR="68580" marT="0" marB="0">
                    <a:lnL>
                      <a:noFill/>
                    </a:lnL>
                    <a:lnR>
                      <a:noFill/>
                    </a:lnR>
                    <a:lnT>
                      <a:noFill/>
                    </a:lnT>
                    <a:lnB>
                      <a:noFill/>
                    </a:lnB>
                    <a:solidFill>
                      <a:srgbClr val="4F81BD"/>
                    </a:solidFill>
                  </a:tcPr>
                </a:tc>
                <a:tc>
                  <a:txBody>
                    <a:bodyPr/>
                    <a:lstStyle/>
                    <a:p>
                      <a:pPr marL="0" marR="0">
                        <a:lnSpc>
                          <a:spcPct val="115000"/>
                        </a:lnSpc>
                        <a:spcBef>
                          <a:spcPts val="0"/>
                        </a:spcBef>
                        <a:spcAft>
                          <a:spcPts val="1000"/>
                        </a:spcAft>
                      </a:pPr>
                      <a:r>
                        <a:rPr lang="en-US" sz="1600" dirty="0" smtClean="0">
                          <a:latin typeface="+mn-lt"/>
                          <a:ea typeface="Calibri"/>
                          <a:cs typeface="Times New Roman"/>
                        </a:rPr>
                        <a:t>PEDIMENTO </a:t>
                      </a:r>
                      <a:r>
                        <a:rPr lang="en-US" sz="1600" dirty="0">
                          <a:latin typeface="+mn-lt"/>
                          <a:ea typeface="Calibri"/>
                          <a:cs typeface="Times New Roman"/>
                        </a:rPr>
                        <a:t>CONSOLIDADO</a:t>
                      </a:r>
                    </a:p>
                  </a:txBody>
                  <a:tcPr marL="68580" marR="68580" marT="0" marB="0">
                    <a:lnL>
                      <a:noFill/>
                    </a:lnL>
                    <a:lnR>
                      <a:noFill/>
                    </a:lnR>
                    <a:lnT>
                      <a:noFill/>
                    </a:lnT>
                    <a:lnB>
                      <a:noFill/>
                    </a:lnB>
                  </a:tcPr>
                </a:tc>
                <a:tc>
                  <a:txBody>
                    <a:bodyPr/>
                    <a:lstStyle/>
                    <a:p>
                      <a:pPr marL="0" marR="0">
                        <a:lnSpc>
                          <a:spcPct val="115000"/>
                        </a:lnSpc>
                        <a:spcBef>
                          <a:spcPts val="0"/>
                        </a:spcBef>
                        <a:spcAft>
                          <a:spcPts val="1000"/>
                        </a:spcAft>
                      </a:pPr>
                      <a:r>
                        <a:rPr lang="es-MX" sz="1600" u="none" dirty="0">
                          <a:solidFill>
                            <a:schemeClr val="tx1"/>
                          </a:solidFill>
                          <a:latin typeface="+mn-lt"/>
                          <a:ea typeface="Calibri"/>
                          <a:cs typeface="Times New Roman"/>
                        </a:rPr>
                        <a:t>Indicar para el cierre de un pedimento consolidado. </a:t>
                      </a:r>
                      <a:endParaRPr lang="en-US" sz="1600" u="none" dirty="0">
                        <a:solidFill>
                          <a:schemeClr val="tx1"/>
                        </a:solidFill>
                        <a:latin typeface="+mn-lt"/>
                        <a:ea typeface="Calibri"/>
                        <a:cs typeface="Times New Roman"/>
                      </a:endParaRPr>
                    </a:p>
                  </a:txBody>
                  <a:tcPr marL="68580" marR="68580" marT="0" marB="0">
                    <a:lnL>
                      <a:noFill/>
                    </a:lnL>
                    <a:lnR>
                      <a:noFill/>
                    </a:lnR>
                    <a:lnT>
                      <a:noFill/>
                    </a:lnT>
                    <a:lnB>
                      <a:noFill/>
                    </a:lnB>
                  </a:tcPr>
                </a:tc>
              </a:tr>
            </a:tbl>
          </a:graphicData>
        </a:graphic>
      </p:graphicFrame>
      <p:graphicFrame>
        <p:nvGraphicFramePr>
          <p:cNvPr id="94" name="93 Tabla"/>
          <p:cNvGraphicFramePr>
            <a:graphicFrameLocks noGrp="1"/>
          </p:cNvGraphicFramePr>
          <p:nvPr/>
        </p:nvGraphicFramePr>
        <p:xfrm>
          <a:off x="571500" y="4318000"/>
          <a:ext cx="8001000" cy="1682750"/>
        </p:xfrm>
        <a:graphic>
          <a:graphicData uri="http://schemas.openxmlformats.org/drawingml/2006/table">
            <a:tbl>
              <a:tblPr/>
              <a:tblGrid>
                <a:gridCol w="928688"/>
                <a:gridCol w="2500313"/>
                <a:gridCol w="4571999"/>
              </a:tblGrid>
              <a:tr h="1682750">
                <a:tc>
                  <a:txBody>
                    <a:bodyPr/>
                    <a:lstStyle/>
                    <a:p>
                      <a:pPr marL="0" marR="0">
                        <a:lnSpc>
                          <a:spcPct val="115000"/>
                        </a:lnSpc>
                        <a:spcBef>
                          <a:spcPts val="0"/>
                        </a:spcBef>
                        <a:spcAft>
                          <a:spcPts val="1000"/>
                        </a:spcAft>
                      </a:pPr>
                      <a:r>
                        <a:rPr lang="en-US" sz="4000" b="1" dirty="0">
                          <a:solidFill>
                            <a:srgbClr val="FFFFFF"/>
                          </a:solidFill>
                          <a:latin typeface="+mn-lt"/>
                          <a:ea typeface="Calibri"/>
                          <a:cs typeface="Times New Roman"/>
                        </a:rPr>
                        <a:t>PS</a:t>
                      </a:r>
                      <a:endParaRPr lang="en-US" sz="4000" dirty="0">
                        <a:latin typeface="+mn-lt"/>
                        <a:ea typeface="Calibri"/>
                        <a:cs typeface="Times New Roman"/>
                      </a:endParaRPr>
                    </a:p>
                  </a:txBody>
                  <a:tcPr marL="68580" marR="68580" marT="0" marB="0">
                    <a:lnL>
                      <a:noFill/>
                    </a:lnL>
                    <a:lnR>
                      <a:noFill/>
                    </a:lnR>
                    <a:lnT>
                      <a:noFill/>
                    </a:lnT>
                    <a:lnB>
                      <a:noFill/>
                    </a:lnB>
                    <a:solidFill>
                      <a:srgbClr val="4F81BD"/>
                    </a:solidFill>
                  </a:tcPr>
                </a:tc>
                <a:tc>
                  <a:txBody>
                    <a:bodyPr/>
                    <a:lstStyle/>
                    <a:p>
                      <a:pPr marL="0" marR="0">
                        <a:lnSpc>
                          <a:spcPct val="115000"/>
                        </a:lnSpc>
                        <a:spcBef>
                          <a:spcPts val="0"/>
                        </a:spcBef>
                        <a:spcAft>
                          <a:spcPts val="1000"/>
                        </a:spcAft>
                      </a:pPr>
                      <a:endParaRPr lang="es-MX" sz="1600" dirty="0" smtClean="0">
                        <a:latin typeface="+mn-lt"/>
                        <a:ea typeface="Calibri"/>
                        <a:cs typeface="Times New Roman"/>
                      </a:endParaRPr>
                    </a:p>
                    <a:p>
                      <a:pPr marL="0" marR="0">
                        <a:lnSpc>
                          <a:spcPct val="115000"/>
                        </a:lnSpc>
                        <a:spcBef>
                          <a:spcPts val="0"/>
                        </a:spcBef>
                        <a:spcAft>
                          <a:spcPts val="1000"/>
                        </a:spcAft>
                      </a:pPr>
                      <a:r>
                        <a:rPr lang="es-MX" sz="1600" dirty="0" smtClean="0">
                          <a:latin typeface="+mn-lt"/>
                          <a:ea typeface="Calibri"/>
                          <a:cs typeface="Times New Roman"/>
                        </a:rPr>
                        <a:t>SECTOR </a:t>
                      </a:r>
                      <a:r>
                        <a:rPr lang="es-MX" sz="1600" dirty="0">
                          <a:latin typeface="+mn-lt"/>
                          <a:ea typeface="Calibri"/>
                          <a:cs typeface="Times New Roman"/>
                        </a:rPr>
                        <a:t>AUTORIZADO AL AMPARO DE PROSEC</a:t>
                      </a:r>
                      <a:endParaRPr lang="en-US" sz="1600" dirty="0">
                        <a:latin typeface="+mn-lt"/>
                        <a:ea typeface="Calibri"/>
                        <a:cs typeface="Times New Roman"/>
                      </a:endParaRPr>
                    </a:p>
                  </a:txBody>
                  <a:tcPr marL="68580" marR="68580" marT="0" marB="0">
                    <a:lnL>
                      <a:noFill/>
                    </a:lnL>
                    <a:lnR>
                      <a:noFill/>
                    </a:lnR>
                    <a:lnT>
                      <a:noFill/>
                    </a:lnT>
                    <a:lnB>
                      <a:noFill/>
                    </a:lnB>
                    <a:solidFill>
                      <a:srgbClr val="D8D8D8"/>
                    </a:solidFill>
                  </a:tcPr>
                </a:tc>
                <a:tc>
                  <a:txBody>
                    <a:bodyPr/>
                    <a:lstStyle/>
                    <a:p>
                      <a:pPr marL="0" marR="0">
                        <a:lnSpc>
                          <a:spcPct val="115000"/>
                        </a:lnSpc>
                        <a:spcBef>
                          <a:spcPts val="0"/>
                        </a:spcBef>
                        <a:spcAft>
                          <a:spcPts val="1000"/>
                        </a:spcAft>
                      </a:pPr>
                      <a:r>
                        <a:rPr lang="es-MX" sz="1600" u="none" dirty="0">
                          <a:solidFill>
                            <a:schemeClr val="tx1"/>
                          </a:solidFill>
                          <a:latin typeface="+mn-lt"/>
                          <a:ea typeface="Calibri"/>
                          <a:cs typeface="Times New Roman"/>
                        </a:rPr>
                        <a:t>Determinar el arancel correspondiente a las mercancías importadas al amparo del Decreto por el que se establecen diversos Programas de Promoción Sectorial, publicado en el DOF el 2 de agosto de 2002 y sus reformas. </a:t>
                      </a:r>
                      <a:endParaRPr lang="en-US" sz="1600" u="none" dirty="0">
                        <a:solidFill>
                          <a:schemeClr val="tx1"/>
                        </a:solidFill>
                        <a:latin typeface="+mn-lt"/>
                        <a:ea typeface="Calibri"/>
                        <a:cs typeface="Times New Roman"/>
                      </a:endParaRPr>
                    </a:p>
                  </a:txBody>
                  <a:tcPr marL="68580" marR="68580" marT="0" marB="0">
                    <a:lnL>
                      <a:noFill/>
                    </a:lnL>
                    <a:lnR>
                      <a:noFill/>
                    </a:lnR>
                    <a:lnT>
                      <a:noFill/>
                    </a:lnT>
                    <a:lnB>
                      <a:noFill/>
                    </a:lnB>
                    <a:solidFill>
                      <a:srgbClr val="D8D8D8"/>
                    </a:solidFill>
                  </a:tcPr>
                </a:tc>
              </a:tr>
            </a:tbl>
          </a:graphicData>
        </a:graphic>
      </p:graphicFrame>
      <p:sp>
        <p:nvSpPr>
          <p:cNvPr id="85" name="84 CuadroTexto"/>
          <p:cNvSpPr txBox="1"/>
          <p:nvPr/>
        </p:nvSpPr>
        <p:spPr>
          <a:xfrm>
            <a:off x="857250" y="500063"/>
            <a:ext cx="7500938" cy="569912"/>
          </a:xfrm>
          <a:prstGeom prst="rect">
            <a:avLst/>
          </a:prstGeom>
          <a:noFill/>
        </p:spPr>
        <p:txBody>
          <a:bodyPr>
            <a:spAutoFit/>
          </a:bodyPr>
          <a:lstStyle/>
          <a:p>
            <a:pPr algn="ctr">
              <a:defRPr/>
            </a:pPr>
            <a:r>
              <a:rPr lang="es-MX" sz="3100" b="1" dirty="0">
                <a:solidFill>
                  <a:srgbClr val="003D7A"/>
                </a:solidFill>
                <a:latin typeface="+mn-lt"/>
              </a:rPr>
              <a:t>IDENTIFICADORES PARA IMMEX</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with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fade">
                                      <p:cBhvr>
                                        <p:cTn id="7" dur="1000"/>
                                        <p:tgtEl>
                                          <p:spTgt spid="85"/>
                                        </p:tgtEl>
                                      </p:cBhvr>
                                    </p:animEffect>
                                    <p:anim calcmode="lin" valueType="num">
                                      <p:cBhvr>
                                        <p:cTn id="8" dur="1000" fill="hold"/>
                                        <p:tgtEl>
                                          <p:spTgt spid="85"/>
                                        </p:tgtEl>
                                        <p:attrNameLst>
                                          <p:attrName>ppt_x</p:attrName>
                                        </p:attrNameLst>
                                      </p:cBhvr>
                                      <p:tavLst>
                                        <p:tav tm="0">
                                          <p:val>
                                            <p:strVal val="#ppt_x"/>
                                          </p:val>
                                        </p:tav>
                                        <p:tav tm="100000">
                                          <p:val>
                                            <p:strVal val="#ppt_x"/>
                                          </p:val>
                                        </p:tav>
                                      </p:tavLst>
                                    </p:anim>
                                    <p:anim calcmode="lin" valueType="num">
                                      <p:cBhvr>
                                        <p:cTn id="9" dur="1000" fill="hold"/>
                                        <p:tgtEl>
                                          <p:spTgt spid="85"/>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90"/>
                                        </p:tgtEl>
                                        <p:attrNameLst>
                                          <p:attrName>style.visibility</p:attrName>
                                        </p:attrNameLst>
                                      </p:cBhvr>
                                      <p:to>
                                        <p:strVal val="visible"/>
                                      </p:to>
                                    </p:set>
                                    <p:animEffect transition="in" filter="fade">
                                      <p:cBhvr>
                                        <p:cTn id="12" dur="1000"/>
                                        <p:tgtEl>
                                          <p:spTgt spid="90"/>
                                        </p:tgtEl>
                                      </p:cBhvr>
                                    </p:animEffect>
                                    <p:anim calcmode="lin" valueType="num">
                                      <p:cBhvr>
                                        <p:cTn id="13" dur="1000" fill="hold"/>
                                        <p:tgtEl>
                                          <p:spTgt spid="90"/>
                                        </p:tgtEl>
                                        <p:attrNameLst>
                                          <p:attrName>ppt_x</p:attrName>
                                        </p:attrNameLst>
                                      </p:cBhvr>
                                      <p:tavLst>
                                        <p:tav tm="0">
                                          <p:val>
                                            <p:strVal val="#ppt_x"/>
                                          </p:val>
                                        </p:tav>
                                        <p:tav tm="100000">
                                          <p:val>
                                            <p:strVal val="#ppt_x"/>
                                          </p:val>
                                        </p:tav>
                                      </p:tavLst>
                                    </p:anim>
                                    <p:anim calcmode="lin" valueType="num">
                                      <p:cBhvr>
                                        <p:cTn id="14"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7" presetClass="entr" presetSubtype="0" fill="hold" nodeType="clickEffect">
                                  <p:stCondLst>
                                    <p:cond delay="0"/>
                                  </p:stCondLst>
                                  <p:childTnLst>
                                    <p:set>
                                      <p:cBhvr>
                                        <p:cTn id="18" dur="1" fill="hold">
                                          <p:stCondLst>
                                            <p:cond delay="0"/>
                                          </p:stCondLst>
                                        </p:cTn>
                                        <p:tgtEl>
                                          <p:spTgt spid="93"/>
                                        </p:tgtEl>
                                        <p:attrNameLst>
                                          <p:attrName>style.visibility</p:attrName>
                                        </p:attrNameLst>
                                      </p:cBhvr>
                                      <p:to>
                                        <p:strVal val="visible"/>
                                      </p:to>
                                    </p:set>
                                    <p:animEffect transition="in" filter="fade">
                                      <p:cBhvr>
                                        <p:cTn id="19" dur="1000"/>
                                        <p:tgtEl>
                                          <p:spTgt spid="93"/>
                                        </p:tgtEl>
                                      </p:cBhvr>
                                    </p:animEffect>
                                    <p:anim calcmode="lin" valueType="num">
                                      <p:cBhvr>
                                        <p:cTn id="20" dur="1000" fill="hold"/>
                                        <p:tgtEl>
                                          <p:spTgt spid="93"/>
                                        </p:tgtEl>
                                        <p:attrNameLst>
                                          <p:attrName>ppt_x</p:attrName>
                                        </p:attrNameLst>
                                      </p:cBhvr>
                                      <p:tavLst>
                                        <p:tav tm="0">
                                          <p:val>
                                            <p:strVal val="#ppt_x"/>
                                          </p:val>
                                        </p:tav>
                                        <p:tav tm="100000">
                                          <p:val>
                                            <p:strVal val="#ppt_x"/>
                                          </p:val>
                                        </p:tav>
                                      </p:tavLst>
                                    </p:anim>
                                    <p:anim calcmode="lin" valueType="num">
                                      <p:cBhvr>
                                        <p:cTn id="21" dur="1000" fill="hold"/>
                                        <p:tgtEl>
                                          <p:spTgt spid="93"/>
                                        </p:tgtEl>
                                        <p:attrNameLst>
                                          <p:attrName>ppt_y</p:attrName>
                                        </p:attrNameLst>
                                      </p:cBhvr>
                                      <p:tavLst>
                                        <p:tav tm="0">
                                          <p:val>
                                            <p:strVal val="#ppt_y-.1"/>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47" presetClass="entr" presetSubtype="0" fill="hold" nodeType="clickEffect">
                                  <p:stCondLst>
                                    <p:cond delay="0"/>
                                  </p:stCondLst>
                                  <p:childTnLst>
                                    <p:set>
                                      <p:cBhvr>
                                        <p:cTn id="25" dur="1" fill="hold">
                                          <p:stCondLst>
                                            <p:cond delay="0"/>
                                          </p:stCondLst>
                                        </p:cTn>
                                        <p:tgtEl>
                                          <p:spTgt spid="94"/>
                                        </p:tgtEl>
                                        <p:attrNameLst>
                                          <p:attrName>style.visibility</p:attrName>
                                        </p:attrNameLst>
                                      </p:cBhvr>
                                      <p:to>
                                        <p:strVal val="visible"/>
                                      </p:to>
                                    </p:set>
                                    <p:animEffect transition="in" filter="fade">
                                      <p:cBhvr>
                                        <p:cTn id="26" dur="1000"/>
                                        <p:tgtEl>
                                          <p:spTgt spid="94"/>
                                        </p:tgtEl>
                                      </p:cBhvr>
                                    </p:animEffect>
                                    <p:anim calcmode="lin" valueType="num">
                                      <p:cBhvr>
                                        <p:cTn id="27" dur="1000" fill="hold"/>
                                        <p:tgtEl>
                                          <p:spTgt spid="94"/>
                                        </p:tgtEl>
                                        <p:attrNameLst>
                                          <p:attrName>ppt_x</p:attrName>
                                        </p:attrNameLst>
                                      </p:cBhvr>
                                      <p:tavLst>
                                        <p:tav tm="0">
                                          <p:val>
                                            <p:strVal val="#ppt_x"/>
                                          </p:val>
                                        </p:tav>
                                        <p:tav tm="100000">
                                          <p:val>
                                            <p:strVal val="#ppt_x"/>
                                          </p:val>
                                        </p:tav>
                                      </p:tavLst>
                                    </p:anim>
                                    <p:anim calcmode="lin" valueType="num">
                                      <p:cBhvr>
                                        <p:cTn id="28"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 Box 11"/>
          <p:cNvSpPr txBox="1">
            <a:spLocks noChangeArrowheads="1"/>
          </p:cNvSpPr>
          <p:nvPr/>
        </p:nvSpPr>
        <p:spPr bwMode="auto">
          <a:xfrm>
            <a:off x="1403350" y="1341438"/>
            <a:ext cx="6192838" cy="366712"/>
          </a:xfrm>
          <a:prstGeom prst="rect">
            <a:avLst/>
          </a:prstGeom>
          <a:noFill/>
          <a:ln w="9525">
            <a:noFill/>
            <a:miter lim="800000"/>
            <a:headEnd/>
            <a:tailEnd/>
          </a:ln>
        </p:spPr>
        <p:txBody>
          <a:bodyPr>
            <a:spAutoFit/>
          </a:bodyPr>
          <a:lstStyle/>
          <a:p>
            <a:pPr eaLnBrk="0" hangingPunct="0">
              <a:spcBef>
                <a:spcPct val="50000"/>
              </a:spcBef>
            </a:pPr>
            <a:endParaRPr lang="en-US"/>
          </a:p>
        </p:txBody>
      </p:sp>
      <p:sp>
        <p:nvSpPr>
          <p:cNvPr id="12" name="Rectangle 2"/>
          <p:cNvSpPr txBox="1">
            <a:spLocks noChangeArrowheads="1"/>
          </p:cNvSpPr>
          <p:nvPr/>
        </p:nvSpPr>
        <p:spPr>
          <a:xfrm>
            <a:off x="1490663" y="347663"/>
            <a:ext cx="6321425" cy="704850"/>
          </a:xfrm>
          <a:prstGeom prst="rect">
            <a:avLst/>
          </a:prstGeom>
        </p:spPr>
        <p:txBody>
          <a:bodyPr/>
          <a:lstStyle/>
          <a:p>
            <a:pPr algn="ctr" eaLnBrk="0" hangingPunct="0">
              <a:defRPr/>
            </a:pPr>
            <a:endParaRPr lang="es-ES" sz="3800" kern="0" dirty="0">
              <a:solidFill>
                <a:srgbClr val="00478E"/>
              </a:solidFill>
              <a:effectLst>
                <a:outerShdw blurRad="38100" dist="38100" dir="2700000" algn="tl">
                  <a:srgbClr val="C0C0C0"/>
                </a:outerShdw>
              </a:effectLst>
              <a:latin typeface="Century Gothic" pitchFamily="34" charset="0"/>
              <a:ea typeface="+mj-ea"/>
              <a:cs typeface="+mj-cs"/>
            </a:endParaRPr>
          </a:p>
        </p:txBody>
      </p:sp>
      <p:cxnSp>
        <p:nvCxnSpPr>
          <p:cNvPr id="11" name="10 Conector recto"/>
          <p:cNvCxnSpPr/>
          <p:nvPr/>
        </p:nvCxnSpPr>
        <p:spPr>
          <a:xfrm rot="5400000">
            <a:off x="7786688" y="5572125"/>
            <a:ext cx="2571750"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3" name="12 Conector recto"/>
          <p:cNvCxnSpPr/>
          <p:nvPr/>
        </p:nvCxnSpPr>
        <p:spPr>
          <a:xfrm rot="5400000">
            <a:off x="7786687" y="5643563"/>
            <a:ext cx="24288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4" name="13 Conector recto"/>
          <p:cNvCxnSpPr/>
          <p:nvPr/>
        </p:nvCxnSpPr>
        <p:spPr>
          <a:xfrm rot="5400000">
            <a:off x="7858125" y="5786438"/>
            <a:ext cx="214312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5" name="14 Conector recto"/>
          <p:cNvCxnSpPr/>
          <p:nvPr/>
        </p:nvCxnSpPr>
        <p:spPr>
          <a:xfrm>
            <a:off x="5429250" y="6715125"/>
            <a:ext cx="3714750"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6" name="15 Conector recto"/>
          <p:cNvCxnSpPr/>
          <p:nvPr/>
        </p:nvCxnSpPr>
        <p:spPr>
          <a:xfrm>
            <a:off x="6143625" y="6643688"/>
            <a:ext cx="30003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7" name="16 Conector recto"/>
          <p:cNvCxnSpPr/>
          <p:nvPr/>
        </p:nvCxnSpPr>
        <p:spPr>
          <a:xfrm>
            <a:off x="6715125" y="6572250"/>
            <a:ext cx="24288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sp>
        <p:nvSpPr>
          <p:cNvPr id="2" name="1 Rectángulo"/>
          <p:cNvSpPr/>
          <p:nvPr/>
        </p:nvSpPr>
        <p:spPr>
          <a:xfrm>
            <a:off x="179388" y="1628775"/>
            <a:ext cx="8750300" cy="415925"/>
          </a:xfrm>
          <a:prstGeom prst="rect">
            <a:avLst/>
          </a:prstGeom>
        </p:spPr>
        <p:txBody>
          <a:bodyPr>
            <a:spAutoFit/>
          </a:bodyPr>
          <a:lstStyle/>
          <a:p>
            <a:pPr algn="ctr" eaLnBrk="0" hangingPunct="0">
              <a:defRPr/>
            </a:pPr>
            <a:r>
              <a:rPr lang="es-MX" b="1" dirty="0">
                <a:cs typeface="+mn-cs"/>
              </a:rPr>
              <a:t>		</a:t>
            </a:r>
            <a:endParaRPr lang="es-MX" sz="2100" kern="0" dirty="0">
              <a:solidFill>
                <a:srgbClr val="00478E"/>
              </a:solidFill>
              <a:effectLst>
                <a:outerShdw blurRad="38100" dist="38100" dir="2700000" algn="tl">
                  <a:srgbClr val="C0C0C0"/>
                </a:outerShdw>
              </a:effectLst>
              <a:latin typeface="Century Gothic" pitchFamily="34" charset="0"/>
              <a:ea typeface="+mj-ea"/>
              <a:cs typeface="+mj-cs"/>
            </a:endParaRPr>
          </a:p>
        </p:txBody>
      </p:sp>
      <p:sp>
        <p:nvSpPr>
          <p:cNvPr id="20" name="Rectangle 2"/>
          <p:cNvSpPr txBox="1">
            <a:spLocks noChangeArrowheads="1"/>
          </p:cNvSpPr>
          <p:nvPr/>
        </p:nvSpPr>
        <p:spPr>
          <a:xfrm>
            <a:off x="0" y="0"/>
            <a:ext cx="9144000" cy="704850"/>
          </a:xfrm>
          <a:prstGeom prst="rect">
            <a:avLst/>
          </a:prstGeom>
        </p:spPr>
        <p:txBody>
          <a:bodyPr/>
          <a:lstStyle/>
          <a:p>
            <a:pPr algn="ctr" eaLnBrk="0" hangingPunct="0">
              <a:defRPr/>
            </a:pPr>
            <a:r>
              <a:rPr lang="es-MX" sz="2400" kern="0" dirty="0">
                <a:solidFill>
                  <a:srgbClr val="00478E"/>
                </a:solidFill>
                <a:effectLst>
                  <a:outerShdw blurRad="38100" dist="38100" dir="2700000" algn="tl">
                    <a:srgbClr val="C0C0C0"/>
                  </a:outerShdw>
                </a:effectLst>
                <a:latin typeface="Century Gothic" pitchFamily="34" charset="0"/>
                <a:cs typeface="+mn-cs"/>
              </a:rPr>
              <a:t>Almanza Villarreal Agencia Aduanal, S.C.</a:t>
            </a:r>
          </a:p>
          <a:p>
            <a:pPr algn="ctr" eaLnBrk="0" hangingPunct="0">
              <a:defRPr/>
            </a:pPr>
            <a:endParaRPr lang="es-MX" sz="2400" kern="0" dirty="0">
              <a:solidFill>
                <a:srgbClr val="00478E"/>
              </a:solidFill>
              <a:effectLst>
                <a:outerShdw blurRad="38100" dist="38100" dir="2700000" algn="tl">
                  <a:srgbClr val="C0C0C0"/>
                </a:outerShdw>
              </a:effectLst>
              <a:latin typeface="Century Gothic" pitchFamily="34" charset="0"/>
              <a:ea typeface="+mj-ea"/>
              <a:cs typeface="+mj-cs"/>
            </a:endParaRPr>
          </a:p>
          <a:p>
            <a:pPr algn="ctr" eaLnBrk="0" hangingPunct="0">
              <a:defRPr/>
            </a:pPr>
            <a:endParaRPr lang="es-MX" sz="2400" kern="0" dirty="0">
              <a:solidFill>
                <a:srgbClr val="00478E"/>
              </a:solidFill>
              <a:effectLst>
                <a:outerShdw blurRad="38100" dist="38100" dir="2700000" algn="tl">
                  <a:srgbClr val="C0C0C0"/>
                </a:outerShdw>
              </a:effectLst>
              <a:latin typeface="Century Gothic" pitchFamily="34" charset="0"/>
              <a:ea typeface="+mj-ea"/>
              <a:cs typeface="+mj-cs"/>
            </a:endParaRPr>
          </a:p>
        </p:txBody>
      </p:sp>
      <p:sp>
        <p:nvSpPr>
          <p:cNvPr id="54284" name="AutoShape 1" descr="Ley Aduanera">
            <a:hlinkClick r:id="rId3"/>
          </p:cNvPr>
          <p:cNvSpPr>
            <a:spLocks noChangeAspect="1" noChangeArrowheads="1"/>
          </p:cNvSpPr>
          <p:nvPr/>
        </p:nvSpPr>
        <p:spPr bwMode="auto">
          <a:xfrm>
            <a:off x="0" y="1428750"/>
            <a:ext cx="304800" cy="304800"/>
          </a:xfrm>
          <a:prstGeom prst="rect">
            <a:avLst/>
          </a:prstGeom>
          <a:noFill/>
          <a:ln w="9525">
            <a:noFill/>
            <a:miter lim="800000"/>
            <a:headEnd/>
            <a:tailEnd/>
          </a:ln>
        </p:spPr>
        <p:txBody>
          <a:bodyPr/>
          <a:lstStyle/>
          <a:p>
            <a:endParaRPr lang="es-MX"/>
          </a:p>
        </p:txBody>
      </p:sp>
      <p:sp>
        <p:nvSpPr>
          <p:cNvPr id="54285" name="AutoShape 2" descr="Ley Aduanera">
            <a:hlinkClick r:id="rId4"/>
          </p:cNvPr>
          <p:cNvSpPr>
            <a:spLocks noChangeAspect="1" noChangeArrowheads="1"/>
          </p:cNvSpPr>
          <p:nvPr/>
        </p:nvSpPr>
        <p:spPr bwMode="auto">
          <a:xfrm>
            <a:off x="0" y="2676525"/>
            <a:ext cx="304800" cy="304800"/>
          </a:xfrm>
          <a:prstGeom prst="rect">
            <a:avLst/>
          </a:prstGeom>
          <a:noFill/>
          <a:ln w="9525">
            <a:noFill/>
            <a:miter lim="800000"/>
            <a:headEnd/>
            <a:tailEnd/>
          </a:ln>
        </p:spPr>
        <p:txBody>
          <a:bodyPr/>
          <a:lstStyle/>
          <a:p>
            <a:endParaRPr lang="es-MX"/>
          </a:p>
        </p:txBody>
      </p:sp>
      <p:sp>
        <p:nvSpPr>
          <p:cNvPr id="54286" name="AutoShape 3" descr="Ley Aduanera">
            <a:hlinkClick r:id="rId5"/>
          </p:cNvPr>
          <p:cNvSpPr>
            <a:spLocks noChangeAspect="1" noChangeArrowheads="1"/>
          </p:cNvSpPr>
          <p:nvPr/>
        </p:nvSpPr>
        <p:spPr bwMode="auto">
          <a:xfrm>
            <a:off x="0" y="3057525"/>
            <a:ext cx="304800" cy="304800"/>
          </a:xfrm>
          <a:prstGeom prst="rect">
            <a:avLst/>
          </a:prstGeom>
          <a:noFill/>
          <a:ln w="9525">
            <a:noFill/>
            <a:miter lim="800000"/>
            <a:headEnd/>
            <a:tailEnd/>
          </a:ln>
        </p:spPr>
        <p:txBody>
          <a:bodyPr/>
          <a:lstStyle/>
          <a:p>
            <a:endParaRPr lang="es-MX"/>
          </a:p>
        </p:txBody>
      </p:sp>
      <p:sp>
        <p:nvSpPr>
          <p:cNvPr id="54287" name="AutoShape 4" descr="Ley Aduanera">
            <a:hlinkClick r:id="rId6"/>
          </p:cNvPr>
          <p:cNvSpPr>
            <a:spLocks noChangeAspect="1" noChangeArrowheads="1"/>
          </p:cNvSpPr>
          <p:nvPr/>
        </p:nvSpPr>
        <p:spPr bwMode="auto">
          <a:xfrm>
            <a:off x="0" y="3819525"/>
            <a:ext cx="304800" cy="304800"/>
          </a:xfrm>
          <a:prstGeom prst="rect">
            <a:avLst/>
          </a:prstGeom>
          <a:noFill/>
          <a:ln w="9525">
            <a:noFill/>
            <a:miter lim="800000"/>
            <a:headEnd/>
            <a:tailEnd/>
          </a:ln>
        </p:spPr>
        <p:txBody>
          <a:bodyPr/>
          <a:lstStyle/>
          <a:p>
            <a:endParaRPr lang="es-MX"/>
          </a:p>
        </p:txBody>
      </p:sp>
      <p:sp>
        <p:nvSpPr>
          <p:cNvPr id="54288" name="AutoShape 5" descr="Ley Aduanera">
            <a:hlinkClick r:id="rId7"/>
          </p:cNvPr>
          <p:cNvSpPr>
            <a:spLocks noChangeAspect="1" noChangeArrowheads="1"/>
          </p:cNvSpPr>
          <p:nvPr/>
        </p:nvSpPr>
        <p:spPr bwMode="auto">
          <a:xfrm>
            <a:off x="0" y="4962525"/>
            <a:ext cx="304800" cy="304800"/>
          </a:xfrm>
          <a:prstGeom prst="rect">
            <a:avLst/>
          </a:prstGeom>
          <a:noFill/>
          <a:ln w="9525">
            <a:noFill/>
            <a:miter lim="800000"/>
            <a:headEnd/>
            <a:tailEnd/>
          </a:ln>
        </p:spPr>
        <p:txBody>
          <a:bodyPr/>
          <a:lstStyle/>
          <a:p>
            <a:endParaRPr lang="es-MX"/>
          </a:p>
        </p:txBody>
      </p:sp>
      <p:sp>
        <p:nvSpPr>
          <p:cNvPr id="54289" name="AutoShape 6" descr="Boletines ACI">
            <a:hlinkClick r:id="rId8"/>
          </p:cNvPr>
          <p:cNvSpPr>
            <a:spLocks noChangeAspect="1" noChangeArrowheads="1"/>
          </p:cNvSpPr>
          <p:nvPr/>
        </p:nvSpPr>
        <p:spPr bwMode="auto">
          <a:xfrm>
            <a:off x="0" y="5724525"/>
            <a:ext cx="304800" cy="304800"/>
          </a:xfrm>
          <a:prstGeom prst="rect">
            <a:avLst/>
          </a:prstGeom>
          <a:noFill/>
          <a:ln w="9525">
            <a:noFill/>
            <a:miter lim="800000"/>
            <a:headEnd/>
            <a:tailEnd/>
          </a:ln>
        </p:spPr>
        <p:txBody>
          <a:bodyPr/>
          <a:lstStyle/>
          <a:p>
            <a:endParaRPr lang="es-MX"/>
          </a:p>
        </p:txBody>
      </p:sp>
      <p:sp>
        <p:nvSpPr>
          <p:cNvPr id="54290" name="AutoShape 7" descr="Boletines ACI">
            <a:hlinkClick r:id="rId9"/>
          </p:cNvPr>
          <p:cNvSpPr>
            <a:spLocks noChangeAspect="1" noChangeArrowheads="1"/>
          </p:cNvSpPr>
          <p:nvPr/>
        </p:nvSpPr>
        <p:spPr bwMode="auto">
          <a:xfrm>
            <a:off x="0" y="6105525"/>
            <a:ext cx="304800" cy="304800"/>
          </a:xfrm>
          <a:prstGeom prst="rect">
            <a:avLst/>
          </a:prstGeom>
          <a:noFill/>
          <a:ln w="9525">
            <a:noFill/>
            <a:miter lim="800000"/>
            <a:headEnd/>
            <a:tailEnd/>
          </a:ln>
        </p:spPr>
        <p:txBody>
          <a:bodyPr/>
          <a:lstStyle/>
          <a:p>
            <a:endParaRPr lang="es-MX"/>
          </a:p>
        </p:txBody>
      </p:sp>
      <p:sp>
        <p:nvSpPr>
          <p:cNvPr id="54291" name="AutoShape 8" descr="Ley Aduanera">
            <a:hlinkClick r:id="rId10"/>
          </p:cNvPr>
          <p:cNvSpPr>
            <a:spLocks noChangeAspect="1" noChangeArrowheads="1"/>
          </p:cNvSpPr>
          <p:nvPr/>
        </p:nvSpPr>
        <p:spPr bwMode="auto">
          <a:xfrm>
            <a:off x="0" y="7162800"/>
            <a:ext cx="304800" cy="304800"/>
          </a:xfrm>
          <a:prstGeom prst="rect">
            <a:avLst/>
          </a:prstGeom>
          <a:noFill/>
          <a:ln w="9525">
            <a:noFill/>
            <a:miter lim="800000"/>
            <a:headEnd/>
            <a:tailEnd/>
          </a:ln>
        </p:spPr>
        <p:txBody>
          <a:bodyPr/>
          <a:lstStyle/>
          <a:p>
            <a:endParaRPr lang="es-MX"/>
          </a:p>
        </p:txBody>
      </p:sp>
      <p:sp>
        <p:nvSpPr>
          <p:cNvPr id="54292" name="AutoShape 9" descr="Ley Aduanera">
            <a:hlinkClick r:id="rId11"/>
          </p:cNvPr>
          <p:cNvSpPr>
            <a:spLocks noChangeAspect="1" noChangeArrowheads="1"/>
          </p:cNvSpPr>
          <p:nvPr/>
        </p:nvSpPr>
        <p:spPr bwMode="auto">
          <a:xfrm>
            <a:off x="0" y="7924800"/>
            <a:ext cx="304800" cy="304800"/>
          </a:xfrm>
          <a:prstGeom prst="rect">
            <a:avLst/>
          </a:prstGeom>
          <a:noFill/>
          <a:ln w="9525">
            <a:noFill/>
            <a:miter lim="800000"/>
            <a:headEnd/>
            <a:tailEnd/>
          </a:ln>
        </p:spPr>
        <p:txBody>
          <a:bodyPr/>
          <a:lstStyle/>
          <a:p>
            <a:endParaRPr lang="es-MX"/>
          </a:p>
        </p:txBody>
      </p:sp>
      <p:sp>
        <p:nvSpPr>
          <p:cNvPr id="54293" name="AutoShape 10" descr="Circulares 2007">
            <a:hlinkClick r:id="rId12"/>
          </p:cNvPr>
          <p:cNvSpPr>
            <a:spLocks noChangeAspect="1" noChangeArrowheads="1"/>
          </p:cNvSpPr>
          <p:nvPr/>
        </p:nvSpPr>
        <p:spPr bwMode="auto">
          <a:xfrm>
            <a:off x="0" y="8496300"/>
            <a:ext cx="304800" cy="304800"/>
          </a:xfrm>
          <a:prstGeom prst="rect">
            <a:avLst/>
          </a:prstGeom>
          <a:noFill/>
          <a:ln w="9525">
            <a:noFill/>
            <a:miter lim="800000"/>
            <a:headEnd/>
            <a:tailEnd/>
          </a:ln>
        </p:spPr>
        <p:txBody>
          <a:bodyPr/>
          <a:lstStyle/>
          <a:p>
            <a:endParaRPr lang="es-MX"/>
          </a:p>
        </p:txBody>
      </p:sp>
      <p:sp>
        <p:nvSpPr>
          <p:cNvPr id="54294" name="AutoShape 11" descr="Boletines ACI">
            <a:hlinkClick r:id="rId13"/>
          </p:cNvPr>
          <p:cNvSpPr>
            <a:spLocks noChangeAspect="1" noChangeArrowheads="1"/>
          </p:cNvSpPr>
          <p:nvPr/>
        </p:nvSpPr>
        <p:spPr bwMode="auto">
          <a:xfrm>
            <a:off x="0" y="8877300"/>
            <a:ext cx="304800" cy="304800"/>
          </a:xfrm>
          <a:prstGeom prst="rect">
            <a:avLst/>
          </a:prstGeom>
          <a:noFill/>
          <a:ln w="9525">
            <a:noFill/>
            <a:miter lim="800000"/>
            <a:headEnd/>
            <a:tailEnd/>
          </a:ln>
        </p:spPr>
        <p:txBody>
          <a:bodyPr/>
          <a:lstStyle/>
          <a:p>
            <a:endParaRPr lang="es-MX"/>
          </a:p>
        </p:txBody>
      </p:sp>
      <p:sp>
        <p:nvSpPr>
          <p:cNvPr id="54295" name="AutoShape 12" descr="Ley Aduanera">
            <a:hlinkClick r:id="rId14"/>
          </p:cNvPr>
          <p:cNvSpPr>
            <a:spLocks noChangeAspect="1" noChangeArrowheads="1"/>
          </p:cNvSpPr>
          <p:nvPr/>
        </p:nvSpPr>
        <p:spPr bwMode="auto">
          <a:xfrm>
            <a:off x="0" y="11153775"/>
            <a:ext cx="304800" cy="304800"/>
          </a:xfrm>
          <a:prstGeom prst="rect">
            <a:avLst/>
          </a:prstGeom>
          <a:noFill/>
          <a:ln w="9525">
            <a:noFill/>
            <a:miter lim="800000"/>
            <a:headEnd/>
            <a:tailEnd/>
          </a:ln>
        </p:spPr>
        <p:txBody>
          <a:bodyPr/>
          <a:lstStyle/>
          <a:p>
            <a:endParaRPr lang="es-MX"/>
          </a:p>
        </p:txBody>
      </p:sp>
      <p:sp>
        <p:nvSpPr>
          <p:cNvPr id="54296" name="AutoShape 13" descr="Ley Aduanera">
            <a:hlinkClick r:id="rId15"/>
          </p:cNvPr>
          <p:cNvSpPr>
            <a:spLocks noChangeAspect="1" noChangeArrowheads="1"/>
          </p:cNvSpPr>
          <p:nvPr/>
        </p:nvSpPr>
        <p:spPr bwMode="auto">
          <a:xfrm>
            <a:off x="0" y="11725275"/>
            <a:ext cx="304800" cy="304800"/>
          </a:xfrm>
          <a:prstGeom prst="rect">
            <a:avLst/>
          </a:prstGeom>
          <a:noFill/>
          <a:ln w="9525">
            <a:noFill/>
            <a:miter lim="800000"/>
            <a:headEnd/>
            <a:tailEnd/>
          </a:ln>
        </p:spPr>
        <p:txBody>
          <a:bodyPr/>
          <a:lstStyle/>
          <a:p>
            <a:endParaRPr lang="es-MX"/>
          </a:p>
        </p:txBody>
      </p:sp>
      <p:sp>
        <p:nvSpPr>
          <p:cNvPr id="54297" name="AutoShape 14" descr="Ley Aduanera">
            <a:hlinkClick r:id="rId16"/>
          </p:cNvPr>
          <p:cNvSpPr>
            <a:spLocks noChangeAspect="1" noChangeArrowheads="1"/>
          </p:cNvSpPr>
          <p:nvPr/>
        </p:nvSpPr>
        <p:spPr bwMode="auto">
          <a:xfrm>
            <a:off x="0" y="11915775"/>
            <a:ext cx="304800" cy="304800"/>
          </a:xfrm>
          <a:prstGeom prst="rect">
            <a:avLst/>
          </a:prstGeom>
          <a:noFill/>
          <a:ln w="9525">
            <a:noFill/>
            <a:miter lim="800000"/>
            <a:headEnd/>
            <a:tailEnd/>
          </a:ln>
        </p:spPr>
        <p:txBody>
          <a:bodyPr/>
          <a:lstStyle/>
          <a:p>
            <a:endParaRPr lang="es-MX"/>
          </a:p>
        </p:txBody>
      </p:sp>
      <p:sp>
        <p:nvSpPr>
          <p:cNvPr id="54298" name="AutoShape 15" descr="Ley Aduanera">
            <a:hlinkClick r:id="rId17"/>
          </p:cNvPr>
          <p:cNvSpPr>
            <a:spLocks noChangeAspect="1" noChangeArrowheads="1"/>
          </p:cNvSpPr>
          <p:nvPr/>
        </p:nvSpPr>
        <p:spPr bwMode="auto">
          <a:xfrm>
            <a:off x="0" y="15887700"/>
            <a:ext cx="304800" cy="304800"/>
          </a:xfrm>
          <a:prstGeom prst="rect">
            <a:avLst/>
          </a:prstGeom>
          <a:noFill/>
          <a:ln w="9525">
            <a:noFill/>
            <a:miter lim="800000"/>
            <a:headEnd/>
            <a:tailEnd/>
          </a:ln>
        </p:spPr>
        <p:txBody>
          <a:bodyPr/>
          <a:lstStyle/>
          <a:p>
            <a:endParaRPr lang="es-MX"/>
          </a:p>
        </p:txBody>
      </p:sp>
      <p:sp>
        <p:nvSpPr>
          <p:cNvPr id="54299" name="AutoShape 16" descr="Ley Aduanera">
            <a:hlinkClick r:id="rId14"/>
          </p:cNvPr>
          <p:cNvSpPr>
            <a:spLocks noChangeAspect="1" noChangeArrowheads="1"/>
          </p:cNvSpPr>
          <p:nvPr/>
        </p:nvSpPr>
        <p:spPr bwMode="auto">
          <a:xfrm>
            <a:off x="0" y="17087850"/>
            <a:ext cx="304800" cy="304800"/>
          </a:xfrm>
          <a:prstGeom prst="rect">
            <a:avLst/>
          </a:prstGeom>
          <a:noFill/>
          <a:ln w="9525">
            <a:noFill/>
            <a:miter lim="800000"/>
            <a:headEnd/>
            <a:tailEnd/>
          </a:ln>
        </p:spPr>
        <p:txBody>
          <a:bodyPr/>
          <a:lstStyle/>
          <a:p>
            <a:endParaRPr lang="es-MX"/>
          </a:p>
        </p:txBody>
      </p:sp>
      <p:sp>
        <p:nvSpPr>
          <p:cNvPr id="54300" name="AutoShape 17" descr="Circulares 2007">
            <a:hlinkClick r:id="rId12"/>
          </p:cNvPr>
          <p:cNvSpPr>
            <a:spLocks noChangeAspect="1" noChangeArrowheads="1"/>
          </p:cNvSpPr>
          <p:nvPr/>
        </p:nvSpPr>
        <p:spPr bwMode="auto">
          <a:xfrm>
            <a:off x="0" y="17849850"/>
            <a:ext cx="304800" cy="304800"/>
          </a:xfrm>
          <a:prstGeom prst="rect">
            <a:avLst/>
          </a:prstGeom>
          <a:noFill/>
          <a:ln w="9525">
            <a:noFill/>
            <a:miter lim="800000"/>
            <a:headEnd/>
            <a:tailEnd/>
          </a:ln>
        </p:spPr>
        <p:txBody>
          <a:bodyPr/>
          <a:lstStyle/>
          <a:p>
            <a:endParaRPr lang="es-MX"/>
          </a:p>
        </p:txBody>
      </p:sp>
      <p:sp>
        <p:nvSpPr>
          <p:cNvPr id="54301" name="AutoShape 18" descr="Boletines ACI">
            <a:hlinkClick r:id="rId13"/>
          </p:cNvPr>
          <p:cNvSpPr>
            <a:spLocks noChangeAspect="1" noChangeArrowheads="1"/>
          </p:cNvSpPr>
          <p:nvPr/>
        </p:nvSpPr>
        <p:spPr bwMode="auto">
          <a:xfrm>
            <a:off x="0" y="18173700"/>
            <a:ext cx="304800" cy="304800"/>
          </a:xfrm>
          <a:prstGeom prst="rect">
            <a:avLst/>
          </a:prstGeom>
          <a:noFill/>
          <a:ln w="9525">
            <a:noFill/>
            <a:miter lim="800000"/>
            <a:headEnd/>
            <a:tailEnd/>
          </a:ln>
        </p:spPr>
        <p:txBody>
          <a:bodyPr/>
          <a:lstStyle/>
          <a:p>
            <a:endParaRPr lang="es-MX"/>
          </a:p>
        </p:txBody>
      </p:sp>
      <p:sp>
        <p:nvSpPr>
          <p:cNvPr id="54302" name="AutoShape 19" descr="Circulares 2008">
            <a:hlinkClick r:id="rId18"/>
          </p:cNvPr>
          <p:cNvSpPr>
            <a:spLocks noChangeAspect="1" noChangeArrowheads="1"/>
          </p:cNvSpPr>
          <p:nvPr/>
        </p:nvSpPr>
        <p:spPr bwMode="auto">
          <a:xfrm>
            <a:off x="0" y="18745200"/>
            <a:ext cx="304800" cy="304800"/>
          </a:xfrm>
          <a:prstGeom prst="rect">
            <a:avLst/>
          </a:prstGeom>
          <a:noFill/>
          <a:ln w="9525">
            <a:noFill/>
            <a:miter lim="800000"/>
            <a:headEnd/>
            <a:tailEnd/>
          </a:ln>
        </p:spPr>
        <p:txBody>
          <a:bodyPr/>
          <a:lstStyle/>
          <a:p>
            <a:endParaRPr lang="es-MX"/>
          </a:p>
        </p:txBody>
      </p:sp>
      <p:sp>
        <p:nvSpPr>
          <p:cNvPr id="54303" name="AutoShape 20" descr="Ley Aduanera">
            <a:hlinkClick r:id="rId19"/>
          </p:cNvPr>
          <p:cNvSpPr>
            <a:spLocks noChangeAspect="1" noChangeArrowheads="1"/>
          </p:cNvSpPr>
          <p:nvPr/>
        </p:nvSpPr>
        <p:spPr bwMode="auto">
          <a:xfrm>
            <a:off x="1524000" y="16078200"/>
            <a:ext cx="304800" cy="304800"/>
          </a:xfrm>
          <a:prstGeom prst="rect">
            <a:avLst/>
          </a:prstGeom>
          <a:noFill/>
          <a:ln w="9525">
            <a:noFill/>
            <a:miter lim="800000"/>
            <a:headEnd/>
            <a:tailEnd/>
          </a:ln>
        </p:spPr>
        <p:txBody>
          <a:bodyPr/>
          <a:lstStyle/>
          <a:p>
            <a:endParaRPr lang="es-MX"/>
          </a:p>
        </p:txBody>
      </p:sp>
      <p:sp>
        <p:nvSpPr>
          <p:cNvPr id="54304" name="AutoShape 21" descr="Ley Aduanera">
            <a:hlinkClick r:id="rId19"/>
          </p:cNvPr>
          <p:cNvSpPr>
            <a:spLocks noChangeAspect="1" noChangeArrowheads="1"/>
          </p:cNvSpPr>
          <p:nvPr/>
        </p:nvSpPr>
        <p:spPr bwMode="auto">
          <a:xfrm>
            <a:off x="0" y="21536025"/>
            <a:ext cx="304800" cy="304800"/>
          </a:xfrm>
          <a:prstGeom prst="rect">
            <a:avLst/>
          </a:prstGeom>
          <a:noFill/>
          <a:ln w="9525">
            <a:noFill/>
            <a:miter lim="800000"/>
            <a:headEnd/>
            <a:tailEnd/>
          </a:ln>
        </p:spPr>
        <p:txBody>
          <a:bodyPr/>
          <a:lstStyle/>
          <a:p>
            <a:endParaRPr lang="es-MX"/>
          </a:p>
        </p:txBody>
      </p:sp>
      <p:sp>
        <p:nvSpPr>
          <p:cNvPr id="54305" name="AutoShape 22" descr="Ley Aduanera">
            <a:hlinkClick r:id="rId20"/>
          </p:cNvPr>
          <p:cNvSpPr>
            <a:spLocks noChangeAspect="1" noChangeArrowheads="1"/>
          </p:cNvSpPr>
          <p:nvPr/>
        </p:nvSpPr>
        <p:spPr bwMode="auto">
          <a:xfrm>
            <a:off x="0" y="29413200"/>
            <a:ext cx="304800" cy="304800"/>
          </a:xfrm>
          <a:prstGeom prst="rect">
            <a:avLst/>
          </a:prstGeom>
          <a:noFill/>
          <a:ln w="9525">
            <a:noFill/>
            <a:miter lim="800000"/>
            <a:headEnd/>
            <a:tailEnd/>
          </a:ln>
        </p:spPr>
        <p:txBody>
          <a:bodyPr/>
          <a:lstStyle/>
          <a:p>
            <a:endParaRPr lang="es-MX"/>
          </a:p>
        </p:txBody>
      </p:sp>
      <p:sp>
        <p:nvSpPr>
          <p:cNvPr id="54306" name="AutoShape 23" descr="Ley Aduanera">
            <a:hlinkClick r:id="rId21"/>
          </p:cNvPr>
          <p:cNvSpPr>
            <a:spLocks noChangeAspect="1" noChangeArrowheads="1"/>
          </p:cNvSpPr>
          <p:nvPr/>
        </p:nvSpPr>
        <p:spPr bwMode="auto">
          <a:xfrm>
            <a:off x="0" y="30365700"/>
            <a:ext cx="304800" cy="304800"/>
          </a:xfrm>
          <a:prstGeom prst="rect">
            <a:avLst/>
          </a:prstGeom>
          <a:noFill/>
          <a:ln w="9525">
            <a:noFill/>
            <a:miter lim="800000"/>
            <a:headEnd/>
            <a:tailEnd/>
          </a:ln>
        </p:spPr>
        <p:txBody>
          <a:bodyPr/>
          <a:lstStyle/>
          <a:p>
            <a:endParaRPr lang="es-MX"/>
          </a:p>
        </p:txBody>
      </p:sp>
      <p:sp>
        <p:nvSpPr>
          <p:cNvPr id="54307" name="AutoShape 24" descr="Circulares 2005">
            <a:hlinkClick r:id="rId22"/>
          </p:cNvPr>
          <p:cNvSpPr>
            <a:spLocks noChangeAspect="1" noChangeArrowheads="1"/>
          </p:cNvSpPr>
          <p:nvPr/>
        </p:nvSpPr>
        <p:spPr bwMode="auto">
          <a:xfrm>
            <a:off x="0" y="38995350"/>
            <a:ext cx="304800" cy="304800"/>
          </a:xfrm>
          <a:prstGeom prst="rect">
            <a:avLst/>
          </a:prstGeom>
          <a:noFill/>
          <a:ln w="9525">
            <a:noFill/>
            <a:miter lim="800000"/>
            <a:headEnd/>
            <a:tailEnd/>
          </a:ln>
        </p:spPr>
        <p:txBody>
          <a:bodyPr/>
          <a:lstStyle/>
          <a:p>
            <a:endParaRPr lang="es-MX"/>
          </a:p>
        </p:txBody>
      </p:sp>
      <p:sp>
        <p:nvSpPr>
          <p:cNvPr id="54308" name="AutoShape 25" descr="Circulares 2008">
            <a:hlinkClick r:id="rId23"/>
          </p:cNvPr>
          <p:cNvSpPr>
            <a:spLocks noChangeAspect="1" noChangeArrowheads="1"/>
          </p:cNvSpPr>
          <p:nvPr/>
        </p:nvSpPr>
        <p:spPr bwMode="auto">
          <a:xfrm>
            <a:off x="0" y="44577000"/>
            <a:ext cx="304800" cy="304800"/>
          </a:xfrm>
          <a:prstGeom prst="rect">
            <a:avLst/>
          </a:prstGeom>
          <a:noFill/>
          <a:ln w="9525">
            <a:noFill/>
            <a:miter lim="800000"/>
            <a:headEnd/>
            <a:tailEnd/>
          </a:ln>
        </p:spPr>
        <p:txBody>
          <a:bodyPr/>
          <a:lstStyle/>
          <a:p>
            <a:endParaRPr lang="es-MX"/>
          </a:p>
        </p:txBody>
      </p:sp>
      <p:sp>
        <p:nvSpPr>
          <p:cNvPr id="54309" name="AutoShape 26" descr="Circulares 2008">
            <a:hlinkClick r:id="rId24"/>
          </p:cNvPr>
          <p:cNvSpPr>
            <a:spLocks noChangeAspect="1" noChangeArrowheads="1"/>
          </p:cNvSpPr>
          <p:nvPr/>
        </p:nvSpPr>
        <p:spPr bwMode="auto">
          <a:xfrm>
            <a:off x="0" y="45529500"/>
            <a:ext cx="304800" cy="304800"/>
          </a:xfrm>
          <a:prstGeom prst="rect">
            <a:avLst/>
          </a:prstGeom>
          <a:noFill/>
          <a:ln w="9525">
            <a:noFill/>
            <a:miter lim="800000"/>
            <a:headEnd/>
            <a:tailEnd/>
          </a:ln>
        </p:spPr>
        <p:txBody>
          <a:bodyPr/>
          <a:lstStyle/>
          <a:p>
            <a:endParaRPr lang="es-MX"/>
          </a:p>
        </p:txBody>
      </p:sp>
      <p:sp>
        <p:nvSpPr>
          <p:cNvPr id="54310" name="AutoShape 27" descr="Ley Aduanera">
            <a:hlinkClick r:id="rId25"/>
          </p:cNvPr>
          <p:cNvSpPr>
            <a:spLocks noChangeAspect="1" noChangeArrowheads="1"/>
          </p:cNvSpPr>
          <p:nvPr/>
        </p:nvSpPr>
        <p:spPr bwMode="auto">
          <a:xfrm>
            <a:off x="1524000" y="21917025"/>
            <a:ext cx="304800" cy="304800"/>
          </a:xfrm>
          <a:prstGeom prst="rect">
            <a:avLst/>
          </a:prstGeom>
          <a:noFill/>
          <a:ln w="9525">
            <a:noFill/>
            <a:miter lim="800000"/>
            <a:headEnd/>
            <a:tailEnd/>
          </a:ln>
        </p:spPr>
        <p:txBody>
          <a:bodyPr/>
          <a:lstStyle/>
          <a:p>
            <a:endParaRPr lang="es-MX"/>
          </a:p>
        </p:txBody>
      </p:sp>
      <p:sp>
        <p:nvSpPr>
          <p:cNvPr id="54311" name="AutoShape 28" descr="Acuerdos Reg. y Restr. no Aranc.">
            <a:hlinkClick r:id="rId26"/>
          </p:cNvPr>
          <p:cNvSpPr>
            <a:spLocks noChangeAspect="1" noChangeArrowheads="1"/>
          </p:cNvSpPr>
          <p:nvPr/>
        </p:nvSpPr>
        <p:spPr bwMode="auto">
          <a:xfrm>
            <a:off x="1524000" y="29413200"/>
            <a:ext cx="304800" cy="304800"/>
          </a:xfrm>
          <a:prstGeom prst="rect">
            <a:avLst/>
          </a:prstGeom>
          <a:noFill/>
          <a:ln w="9525">
            <a:noFill/>
            <a:miter lim="800000"/>
            <a:headEnd/>
            <a:tailEnd/>
          </a:ln>
        </p:spPr>
        <p:txBody>
          <a:bodyPr/>
          <a:lstStyle/>
          <a:p>
            <a:endParaRPr lang="es-MX"/>
          </a:p>
        </p:txBody>
      </p:sp>
      <p:sp>
        <p:nvSpPr>
          <p:cNvPr id="54312" name="AutoShape 29" descr="Acuerdos Reg. y Restr. no Aranc.">
            <a:hlinkClick r:id="rId27"/>
          </p:cNvPr>
          <p:cNvSpPr>
            <a:spLocks noChangeAspect="1" noChangeArrowheads="1"/>
          </p:cNvSpPr>
          <p:nvPr/>
        </p:nvSpPr>
        <p:spPr bwMode="auto">
          <a:xfrm>
            <a:off x="1524000" y="35566350"/>
            <a:ext cx="304800" cy="304800"/>
          </a:xfrm>
          <a:prstGeom prst="rect">
            <a:avLst/>
          </a:prstGeom>
          <a:noFill/>
          <a:ln w="9525">
            <a:noFill/>
            <a:miter lim="800000"/>
            <a:headEnd/>
            <a:tailEnd/>
          </a:ln>
        </p:spPr>
        <p:txBody>
          <a:bodyPr/>
          <a:lstStyle/>
          <a:p>
            <a:endParaRPr lang="es-MX"/>
          </a:p>
        </p:txBody>
      </p:sp>
      <p:sp>
        <p:nvSpPr>
          <p:cNvPr id="54313" name="AutoShape 30" descr="Acuerdos Reg. y Restr. no Aranc.">
            <a:hlinkClick r:id="rId26"/>
          </p:cNvPr>
          <p:cNvSpPr>
            <a:spLocks noChangeAspect="1" noChangeArrowheads="1"/>
          </p:cNvSpPr>
          <p:nvPr/>
        </p:nvSpPr>
        <p:spPr bwMode="auto">
          <a:xfrm>
            <a:off x="1524000" y="44577000"/>
            <a:ext cx="304800" cy="304800"/>
          </a:xfrm>
          <a:prstGeom prst="rect">
            <a:avLst/>
          </a:prstGeom>
          <a:noFill/>
          <a:ln w="9525">
            <a:noFill/>
            <a:miter lim="800000"/>
            <a:headEnd/>
            <a:tailEnd/>
          </a:ln>
        </p:spPr>
        <p:txBody>
          <a:bodyPr/>
          <a:lstStyle/>
          <a:p>
            <a:endParaRPr lang="es-MX"/>
          </a:p>
        </p:txBody>
      </p:sp>
      <p:sp>
        <p:nvSpPr>
          <p:cNvPr id="54314" name="AutoShape 31" descr="Ley Aduanera">
            <a:hlinkClick r:id="rId28"/>
          </p:cNvPr>
          <p:cNvSpPr>
            <a:spLocks noChangeAspect="1" noChangeArrowheads="1"/>
          </p:cNvSpPr>
          <p:nvPr/>
        </p:nvSpPr>
        <p:spPr bwMode="auto">
          <a:xfrm>
            <a:off x="0" y="47482125"/>
            <a:ext cx="304800" cy="304800"/>
          </a:xfrm>
          <a:prstGeom prst="rect">
            <a:avLst/>
          </a:prstGeom>
          <a:noFill/>
          <a:ln w="9525">
            <a:noFill/>
            <a:miter lim="800000"/>
            <a:headEnd/>
            <a:tailEnd/>
          </a:ln>
        </p:spPr>
        <p:txBody>
          <a:bodyPr/>
          <a:lstStyle/>
          <a:p>
            <a:endParaRPr lang="es-MX"/>
          </a:p>
        </p:txBody>
      </p:sp>
      <p:sp>
        <p:nvSpPr>
          <p:cNvPr id="54315" name="AutoShape 32" descr="Ley Aduanera">
            <a:hlinkClick r:id="rId29"/>
          </p:cNvPr>
          <p:cNvSpPr>
            <a:spLocks noChangeAspect="1" noChangeArrowheads="1"/>
          </p:cNvSpPr>
          <p:nvPr/>
        </p:nvSpPr>
        <p:spPr bwMode="auto">
          <a:xfrm>
            <a:off x="0" y="48244125"/>
            <a:ext cx="304800" cy="304800"/>
          </a:xfrm>
          <a:prstGeom prst="rect">
            <a:avLst/>
          </a:prstGeom>
          <a:noFill/>
          <a:ln w="9525">
            <a:noFill/>
            <a:miter lim="800000"/>
            <a:headEnd/>
            <a:tailEnd/>
          </a:ln>
        </p:spPr>
        <p:txBody>
          <a:bodyPr/>
          <a:lstStyle/>
          <a:p>
            <a:endParaRPr lang="es-MX"/>
          </a:p>
        </p:txBody>
      </p:sp>
      <p:sp>
        <p:nvSpPr>
          <p:cNvPr id="54316" name="AutoShape 33" descr="Boletines ACI">
            <a:hlinkClick r:id="rId30"/>
          </p:cNvPr>
          <p:cNvSpPr>
            <a:spLocks noChangeAspect="1" noChangeArrowheads="1"/>
          </p:cNvSpPr>
          <p:nvPr/>
        </p:nvSpPr>
        <p:spPr bwMode="auto">
          <a:xfrm>
            <a:off x="0" y="49006125"/>
            <a:ext cx="304800" cy="304800"/>
          </a:xfrm>
          <a:prstGeom prst="rect">
            <a:avLst/>
          </a:prstGeom>
          <a:noFill/>
          <a:ln w="9525">
            <a:noFill/>
            <a:miter lim="800000"/>
            <a:headEnd/>
            <a:tailEnd/>
          </a:ln>
        </p:spPr>
        <p:txBody>
          <a:bodyPr/>
          <a:lstStyle/>
          <a:p>
            <a:endParaRPr lang="es-MX"/>
          </a:p>
        </p:txBody>
      </p:sp>
      <p:sp>
        <p:nvSpPr>
          <p:cNvPr id="54317" name="AutoShape 34" descr="Boletines ACI">
            <a:hlinkClick r:id="rId31"/>
          </p:cNvPr>
          <p:cNvSpPr>
            <a:spLocks noChangeAspect="1" noChangeArrowheads="1"/>
          </p:cNvSpPr>
          <p:nvPr/>
        </p:nvSpPr>
        <p:spPr bwMode="auto">
          <a:xfrm>
            <a:off x="0" y="49387125"/>
            <a:ext cx="304800" cy="304800"/>
          </a:xfrm>
          <a:prstGeom prst="rect">
            <a:avLst/>
          </a:prstGeom>
          <a:noFill/>
          <a:ln w="9525">
            <a:noFill/>
            <a:miter lim="800000"/>
            <a:headEnd/>
            <a:tailEnd/>
          </a:ln>
        </p:spPr>
        <p:txBody>
          <a:bodyPr/>
          <a:lstStyle/>
          <a:p>
            <a:endParaRPr lang="es-MX"/>
          </a:p>
        </p:txBody>
      </p:sp>
      <p:sp>
        <p:nvSpPr>
          <p:cNvPr id="54318" name="AutoShape 35" descr="Circulares 2000">
            <a:hlinkClick r:id="rId32"/>
          </p:cNvPr>
          <p:cNvSpPr>
            <a:spLocks noChangeAspect="1" noChangeArrowheads="1"/>
          </p:cNvSpPr>
          <p:nvPr/>
        </p:nvSpPr>
        <p:spPr bwMode="auto">
          <a:xfrm>
            <a:off x="0" y="52244625"/>
            <a:ext cx="304800" cy="304800"/>
          </a:xfrm>
          <a:prstGeom prst="rect">
            <a:avLst/>
          </a:prstGeom>
          <a:noFill/>
          <a:ln w="9525">
            <a:noFill/>
            <a:miter lim="800000"/>
            <a:headEnd/>
            <a:tailEnd/>
          </a:ln>
        </p:spPr>
        <p:txBody>
          <a:bodyPr/>
          <a:lstStyle/>
          <a:p>
            <a:endParaRPr lang="es-MX"/>
          </a:p>
        </p:txBody>
      </p:sp>
      <p:sp>
        <p:nvSpPr>
          <p:cNvPr id="54319" name="AutoShape 36" descr="Circulares 2000">
            <a:hlinkClick r:id="rId33"/>
          </p:cNvPr>
          <p:cNvSpPr>
            <a:spLocks noChangeAspect="1" noChangeArrowheads="1"/>
          </p:cNvSpPr>
          <p:nvPr/>
        </p:nvSpPr>
        <p:spPr bwMode="auto">
          <a:xfrm>
            <a:off x="0" y="52435125"/>
            <a:ext cx="304800" cy="304800"/>
          </a:xfrm>
          <a:prstGeom prst="rect">
            <a:avLst/>
          </a:prstGeom>
          <a:noFill/>
          <a:ln w="9525">
            <a:noFill/>
            <a:miter lim="800000"/>
            <a:headEnd/>
            <a:tailEnd/>
          </a:ln>
        </p:spPr>
        <p:txBody>
          <a:bodyPr/>
          <a:lstStyle/>
          <a:p>
            <a:endParaRPr lang="es-MX"/>
          </a:p>
        </p:txBody>
      </p:sp>
      <p:sp>
        <p:nvSpPr>
          <p:cNvPr id="54320" name="AutoShape 37" descr="Boletines ACI">
            <a:hlinkClick r:id="rId34"/>
          </p:cNvPr>
          <p:cNvSpPr>
            <a:spLocks noChangeAspect="1" noChangeArrowheads="1"/>
          </p:cNvSpPr>
          <p:nvPr/>
        </p:nvSpPr>
        <p:spPr bwMode="auto">
          <a:xfrm>
            <a:off x="0" y="53006625"/>
            <a:ext cx="304800" cy="304800"/>
          </a:xfrm>
          <a:prstGeom prst="rect">
            <a:avLst/>
          </a:prstGeom>
          <a:noFill/>
          <a:ln w="9525">
            <a:noFill/>
            <a:miter lim="800000"/>
            <a:headEnd/>
            <a:tailEnd/>
          </a:ln>
        </p:spPr>
        <p:txBody>
          <a:bodyPr/>
          <a:lstStyle/>
          <a:p>
            <a:endParaRPr lang="es-MX"/>
          </a:p>
        </p:txBody>
      </p:sp>
      <p:sp>
        <p:nvSpPr>
          <p:cNvPr id="54321" name="AutoShape 38" descr="Tarifa 2002 Historica">
            <a:hlinkClick r:id="rId35"/>
          </p:cNvPr>
          <p:cNvSpPr>
            <a:spLocks noChangeAspect="1" noChangeArrowheads="1"/>
          </p:cNvSpPr>
          <p:nvPr/>
        </p:nvSpPr>
        <p:spPr bwMode="auto">
          <a:xfrm>
            <a:off x="1524000" y="49768125"/>
            <a:ext cx="304800" cy="304800"/>
          </a:xfrm>
          <a:prstGeom prst="rect">
            <a:avLst/>
          </a:prstGeom>
          <a:noFill/>
          <a:ln w="9525">
            <a:noFill/>
            <a:miter lim="800000"/>
            <a:headEnd/>
            <a:tailEnd/>
          </a:ln>
        </p:spPr>
        <p:txBody>
          <a:bodyPr/>
          <a:lstStyle/>
          <a:p>
            <a:endParaRPr lang="es-MX"/>
          </a:p>
        </p:txBody>
      </p:sp>
      <p:sp>
        <p:nvSpPr>
          <p:cNvPr id="54322" name="AutoShape 39" descr="Circulares 2007">
            <a:hlinkClick r:id="rId12"/>
          </p:cNvPr>
          <p:cNvSpPr>
            <a:spLocks noChangeAspect="1" noChangeArrowheads="1"/>
          </p:cNvSpPr>
          <p:nvPr/>
        </p:nvSpPr>
        <p:spPr bwMode="auto">
          <a:xfrm>
            <a:off x="0" y="56111775"/>
            <a:ext cx="304800" cy="304800"/>
          </a:xfrm>
          <a:prstGeom prst="rect">
            <a:avLst/>
          </a:prstGeom>
          <a:noFill/>
          <a:ln w="9525">
            <a:noFill/>
            <a:miter lim="800000"/>
            <a:headEnd/>
            <a:tailEnd/>
          </a:ln>
        </p:spPr>
        <p:txBody>
          <a:bodyPr/>
          <a:lstStyle/>
          <a:p>
            <a:endParaRPr lang="es-MX"/>
          </a:p>
        </p:txBody>
      </p:sp>
      <p:sp>
        <p:nvSpPr>
          <p:cNvPr id="54323" name="AutoShape 40" descr="Boletines ACI">
            <a:hlinkClick r:id="rId13"/>
          </p:cNvPr>
          <p:cNvSpPr>
            <a:spLocks noChangeAspect="1" noChangeArrowheads="1"/>
          </p:cNvSpPr>
          <p:nvPr/>
        </p:nvSpPr>
        <p:spPr bwMode="auto">
          <a:xfrm>
            <a:off x="0" y="56492775"/>
            <a:ext cx="304800" cy="304800"/>
          </a:xfrm>
          <a:prstGeom prst="rect">
            <a:avLst/>
          </a:prstGeom>
          <a:noFill/>
          <a:ln w="9525">
            <a:noFill/>
            <a:miter lim="800000"/>
            <a:headEnd/>
            <a:tailEnd/>
          </a:ln>
        </p:spPr>
        <p:txBody>
          <a:bodyPr/>
          <a:lstStyle/>
          <a:p>
            <a:endParaRPr lang="es-MX"/>
          </a:p>
        </p:txBody>
      </p:sp>
      <p:sp>
        <p:nvSpPr>
          <p:cNvPr id="54324" name="AutoShape 41" descr="Ley Aduanera">
            <a:hlinkClick r:id="rId36"/>
          </p:cNvPr>
          <p:cNvSpPr>
            <a:spLocks noChangeAspect="1" noChangeArrowheads="1"/>
          </p:cNvSpPr>
          <p:nvPr/>
        </p:nvSpPr>
        <p:spPr bwMode="auto">
          <a:xfrm>
            <a:off x="1524000" y="53959125"/>
            <a:ext cx="304800" cy="304800"/>
          </a:xfrm>
          <a:prstGeom prst="rect">
            <a:avLst/>
          </a:prstGeom>
          <a:noFill/>
          <a:ln w="9525">
            <a:noFill/>
            <a:miter lim="800000"/>
            <a:headEnd/>
            <a:tailEnd/>
          </a:ln>
        </p:spPr>
        <p:txBody>
          <a:bodyPr/>
          <a:lstStyle/>
          <a:p>
            <a:endParaRPr lang="es-MX"/>
          </a:p>
        </p:txBody>
      </p:sp>
      <p:sp>
        <p:nvSpPr>
          <p:cNvPr id="54325" name="AutoShape 42" descr="Ley Aduanera">
            <a:hlinkClick r:id="rId37"/>
          </p:cNvPr>
          <p:cNvSpPr>
            <a:spLocks noChangeAspect="1" noChangeArrowheads="1"/>
          </p:cNvSpPr>
          <p:nvPr/>
        </p:nvSpPr>
        <p:spPr bwMode="auto">
          <a:xfrm>
            <a:off x="1838325" y="53959125"/>
            <a:ext cx="304800" cy="304800"/>
          </a:xfrm>
          <a:prstGeom prst="rect">
            <a:avLst/>
          </a:prstGeom>
          <a:noFill/>
          <a:ln w="9525">
            <a:noFill/>
            <a:miter lim="800000"/>
            <a:headEnd/>
            <a:tailEnd/>
          </a:ln>
        </p:spPr>
        <p:txBody>
          <a:bodyPr/>
          <a:lstStyle/>
          <a:p>
            <a:endParaRPr lang="es-MX"/>
          </a:p>
        </p:txBody>
      </p:sp>
      <p:sp>
        <p:nvSpPr>
          <p:cNvPr id="54326" name="AutoShape 43" descr="Ley Aduanera">
            <a:hlinkClick r:id="rId38"/>
          </p:cNvPr>
          <p:cNvSpPr>
            <a:spLocks noChangeAspect="1" noChangeArrowheads="1"/>
          </p:cNvSpPr>
          <p:nvPr/>
        </p:nvSpPr>
        <p:spPr bwMode="auto">
          <a:xfrm>
            <a:off x="0" y="58416825"/>
            <a:ext cx="304800" cy="304800"/>
          </a:xfrm>
          <a:prstGeom prst="rect">
            <a:avLst/>
          </a:prstGeom>
          <a:noFill/>
          <a:ln w="9525">
            <a:noFill/>
            <a:miter lim="800000"/>
            <a:headEnd/>
            <a:tailEnd/>
          </a:ln>
        </p:spPr>
        <p:txBody>
          <a:bodyPr/>
          <a:lstStyle/>
          <a:p>
            <a:endParaRPr lang="es-MX"/>
          </a:p>
        </p:txBody>
      </p:sp>
      <p:sp>
        <p:nvSpPr>
          <p:cNvPr id="54327" name="AutoShape 44" descr="Ley Aduanera">
            <a:hlinkClick r:id="rId39"/>
          </p:cNvPr>
          <p:cNvSpPr>
            <a:spLocks noChangeAspect="1" noChangeArrowheads="1"/>
          </p:cNvSpPr>
          <p:nvPr/>
        </p:nvSpPr>
        <p:spPr bwMode="auto">
          <a:xfrm>
            <a:off x="1524000" y="58607325"/>
            <a:ext cx="304800" cy="304800"/>
          </a:xfrm>
          <a:prstGeom prst="rect">
            <a:avLst/>
          </a:prstGeom>
          <a:noFill/>
          <a:ln w="9525">
            <a:noFill/>
            <a:miter lim="800000"/>
            <a:headEnd/>
            <a:tailEnd/>
          </a:ln>
        </p:spPr>
        <p:txBody>
          <a:bodyPr/>
          <a:lstStyle/>
          <a:p>
            <a:endParaRPr lang="es-MX"/>
          </a:p>
        </p:txBody>
      </p:sp>
      <p:sp>
        <p:nvSpPr>
          <p:cNvPr id="54328" name="AutoShape 45" descr="Ley Aduanera">
            <a:hlinkClick r:id="rId29"/>
          </p:cNvPr>
          <p:cNvSpPr>
            <a:spLocks noChangeAspect="1" noChangeArrowheads="1"/>
          </p:cNvSpPr>
          <p:nvPr/>
        </p:nvSpPr>
        <p:spPr bwMode="auto">
          <a:xfrm>
            <a:off x="1838325" y="58607325"/>
            <a:ext cx="304800" cy="304800"/>
          </a:xfrm>
          <a:prstGeom prst="rect">
            <a:avLst/>
          </a:prstGeom>
          <a:noFill/>
          <a:ln w="9525">
            <a:noFill/>
            <a:miter lim="800000"/>
            <a:headEnd/>
            <a:tailEnd/>
          </a:ln>
        </p:spPr>
        <p:txBody>
          <a:bodyPr/>
          <a:lstStyle/>
          <a:p>
            <a:endParaRPr lang="es-MX"/>
          </a:p>
        </p:txBody>
      </p:sp>
      <p:sp>
        <p:nvSpPr>
          <p:cNvPr id="54329" name="AutoShape 65" descr="Ley Aduanera">
            <a:hlinkClick r:id="rId40"/>
          </p:cNvPr>
          <p:cNvSpPr>
            <a:spLocks noChangeAspect="1" noChangeArrowheads="1"/>
          </p:cNvSpPr>
          <p:nvPr/>
        </p:nvSpPr>
        <p:spPr bwMode="auto">
          <a:xfrm>
            <a:off x="0" y="13916025"/>
            <a:ext cx="304800" cy="304800"/>
          </a:xfrm>
          <a:prstGeom prst="rect">
            <a:avLst/>
          </a:prstGeom>
          <a:noFill/>
          <a:ln w="9525">
            <a:noFill/>
            <a:miter lim="800000"/>
            <a:headEnd/>
            <a:tailEnd/>
          </a:ln>
        </p:spPr>
        <p:txBody>
          <a:bodyPr/>
          <a:lstStyle/>
          <a:p>
            <a:endParaRPr lang="es-MX"/>
          </a:p>
        </p:txBody>
      </p:sp>
      <p:sp>
        <p:nvSpPr>
          <p:cNvPr id="54330" name="AutoShape 976" descr="TLC EUA y Canadá">
            <a:hlinkClick r:id="rId41"/>
          </p:cNvPr>
          <p:cNvSpPr>
            <a:spLocks noChangeAspect="1" noChangeArrowheads="1"/>
          </p:cNvSpPr>
          <p:nvPr/>
        </p:nvSpPr>
        <p:spPr bwMode="auto">
          <a:xfrm>
            <a:off x="762000" y="1885950"/>
            <a:ext cx="304800" cy="304800"/>
          </a:xfrm>
          <a:prstGeom prst="rect">
            <a:avLst/>
          </a:prstGeom>
          <a:noFill/>
          <a:ln w="9525">
            <a:noFill/>
            <a:miter lim="800000"/>
            <a:headEnd/>
            <a:tailEnd/>
          </a:ln>
        </p:spPr>
        <p:txBody>
          <a:bodyPr/>
          <a:lstStyle/>
          <a:p>
            <a:endParaRPr lang="es-MX"/>
          </a:p>
        </p:txBody>
      </p:sp>
      <p:sp>
        <p:nvSpPr>
          <p:cNvPr id="54331" name="AutoShape 977" descr="Circulares 2007">
            <a:hlinkClick r:id="rId42"/>
          </p:cNvPr>
          <p:cNvSpPr>
            <a:spLocks noChangeAspect="1" noChangeArrowheads="1"/>
          </p:cNvSpPr>
          <p:nvPr/>
        </p:nvSpPr>
        <p:spPr bwMode="auto">
          <a:xfrm>
            <a:off x="1076325" y="1885950"/>
            <a:ext cx="304800" cy="304800"/>
          </a:xfrm>
          <a:prstGeom prst="rect">
            <a:avLst/>
          </a:prstGeom>
          <a:noFill/>
          <a:ln w="9525">
            <a:noFill/>
            <a:miter lim="800000"/>
            <a:headEnd/>
            <a:tailEnd/>
          </a:ln>
        </p:spPr>
        <p:txBody>
          <a:bodyPr/>
          <a:lstStyle/>
          <a:p>
            <a:endParaRPr lang="es-MX"/>
          </a:p>
        </p:txBody>
      </p:sp>
      <p:sp>
        <p:nvSpPr>
          <p:cNvPr id="54332" name="AutoShape 1" descr="Ley Aduanera">
            <a:hlinkClick r:id="rId3"/>
          </p:cNvPr>
          <p:cNvSpPr>
            <a:spLocks noChangeAspect="1" noChangeArrowheads="1"/>
          </p:cNvSpPr>
          <p:nvPr/>
        </p:nvSpPr>
        <p:spPr bwMode="auto">
          <a:xfrm>
            <a:off x="1524000" y="752475"/>
            <a:ext cx="304800" cy="304800"/>
          </a:xfrm>
          <a:prstGeom prst="rect">
            <a:avLst/>
          </a:prstGeom>
          <a:noFill/>
          <a:ln w="9525">
            <a:noFill/>
            <a:miter lim="800000"/>
            <a:headEnd/>
            <a:tailEnd/>
          </a:ln>
        </p:spPr>
        <p:txBody>
          <a:bodyPr/>
          <a:lstStyle/>
          <a:p>
            <a:endParaRPr lang="es-MX"/>
          </a:p>
        </p:txBody>
      </p:sp>
      <p:sp>
        <p:nvSpPr>
          <p:cNvPr id="54333" name="AutoShape 2" descr="Ley Aduanera">
            <a:hlinkClick r:id="rId4"/>
          </p:cNvPr>
          <p:cNvSpPr>
            <a:spLocks noChangeAspect="1" noChangeArrowheads="1"/>
          </p:cNvSpPr>
          <p:nvPr/>
        </p:nvSpPr>
        <p:spPr bwMode="auto">
          <a:xfrm>
            <a:off x="1524000" y="1076325"/>
            <a:ext cx="304800" cy="304800"/>
          </a:xfrm>
          <a:prstGeom prst="rect">
            <a:avLst/>
          </a:prstGeom>
          <a:noFill/>
          <a:ln w="9525">
            <a:noFill/>
            <a:miter lim="800000"/>
            <a:headEnd/>
            <a:tailEnd/>
          </a:ln>
        </p:spPr>
        <p:txBody>
          <a:bodyPr/>
          <a:lstStyle/>
          <a:p>
            <a:endParaRPr lang="es-MX"/>
          </a:p>
        </p:txBody>
      </p:sp>
      <p:sp>
        <p:nvSpPr>
          <p:cNvPr id="54334" name="AutoShape 3" descr="Ley Aduanera">
            <a:hlinkClick r:id="rId5"/>
          </p:cNvPr>
          <p:cNvSpPr>
            <a:spLocks noChangeAspect="1" noChangeArrowheads="1"/>
          </p:cNvSpPr>
          <p:nvPr/>
        </p:nvSpPr>
        <p:spPr bwMode="auto">
          <a:xfrm>
            <a:off x="1524000" y="1076325"/>
            <a:ext cx="304800" cy="304800"/>
          </a:xfrm>
          <a:prstGeom prst="rect">
            <a:avLst/>
          </a:prstGeom>
          <a:noFill/>
          <a:ln w="9525">
            <a:noFill/>
            <a:miter lim="800000"/>
            <a:headEnd/>
            <a:tailEnd/>
          </a:ln>
        </p:spPr>
        <p:txBody>
          <a:bodyPr/>
          <a:lstStyle/>
          <a:p>
            <a:endParaRPr lang="es-MX"/>
          </a:p>
        </p:txBody>
      </p:sp>
      <p:sp>
        <p:nvSpPr>
          <p:cNvPr id="54335" name="AutoShape 4" descr="Ley Aduanera">
            <a:hlinkClick r:id="rId6"/>
          </p:cNvPr>
          <p:cNvSpPr>
            <a:spLocks noChangeAspect="1" noChangeArrowheads="1"/>
          </p:cNvSpPr>
          <p:nvPr/>
        </p:nvSpPr>
        <p:spPr bwMode="auto">
          <a:xfrm>
            <a:off x="1524000" y="1076325"/>
            <a:ext cx="304800" cy="304800"/>
          </a:xfrm>
          <a:prstGeom prst="rect">
            <a:avLst/>
          </a:prstGeom>
          <a:noFill/>
          <a:ln w="9525">
            <a:noFill/>
            <a:miter lim="800000"/>
            <a:headEnd/>
            <a:tailEnd/>
          </a:ln>
        </p:spPr>
        <p:txBody>
          <a:bodyPr/>
          <a:lstStyle/>
          <a:p>
            <a:endParaRPr lang="es-MX"/>
          </a:p>
        </p:txBody>
      </p:sp>
      <p:sp>
        <p:nvSpPr>
          <p:cNvPr id="54336" name="AutoShape 5" descr="Ley Aduanera">
            <a:hlinkClick r:id="rId7"/>
          </p:cNvPr>
          <p:cNvSpPr>
            <a:spLocks noChangeAspect="1" noChangeArrowheads="1"/>
          </p:cNvSpPr>
          <p:nvPr/>
        </p:nvSpPr>
        <p:spPr bwMode="auto">
          <a:xfrm>
            <a:off x="1524000" y="1076325"/>
            <a:ext cx="304800" cy="304800"/>
          </a:xfrm>
          <a:prstGeom prst="rect">
            <a:avLst/>
          </a:prstGeom>
          <a:noFill/>
          <a:ln w="9525">
            <a:noFill/>
            <a:miter lim="800000"/>
            <a:headEnd/>
            <a:tailEnd/>
          </a:ln>
        </p:spPr>
        <p:txBody>
          <a:bodyPr/>
          <a:lstStyle/>
          <a:p>
            <a:endParaRPr lang="es-MX"/>
          </a:p>
        </p:txBody>
      </p:sp>
      <p:sp>
        <p:nvSpPr>
          <p:cNvPr id="54337" name="AutoShape 6" descr="Boletines ACI">
            <a:hlinkClick r:id="rId8"/>
          </p:cNvPr>
          <p:cNvSpPr>
            <a:spLocks noChangeAspect="1" noChangeArrowheads="1"/>
          </p:cNvSpPr>
          <p:nvPr/>
        </p:nvSpPr>
        <p:spPr bwMode="auto">
          <a:xfrm>
            <a:off x="1524000" y="1076325"/>
            <a:ext cx="304800" cy="304800"/>
          </a:xfrm>
          <a:prstGeom prst="rect">
            <a:avLst/>
          </a:prstGeom>
          <a:noFill/>
          <a:ln w="9525">
            <a:noFill/>
            <a:miter lim="800000"/>
            <a:headEnd/>
            <a:tailEnd/>
          </a:ln>
        </p:spPr>
        <p:txBody>
          <a:bodyPr/>
          <a:lstStyle/>
          <a:p>
            <a:endParaRPr lang="es-MX"/>
          </a:p>
        </p:txBody>
      </p:sp>
      <p:sp>
        <p:nvSpPr>
          <p:cNvPr id="54338" name="AutoShape 7" descr="Boletines ACI">
            <a:hlinkClick r:id="rId9"/>
          </p:cNvPr>
          <p:cNvSpPr>
            <a:spLocks noChangeAspect="1" noChangeArrowheads="1"/>
          </p:cNvSpPr>
          <p:nvPr/>
        </p:nvSpPr>
        <p:spPr bwMode="auto">
          <a:xfrm>
            <a:off x="1524000" y="1076325"/>
            <a:ext cx="304800" cy="304800"/>
          </a:xfrm>
          <a:prstGeom prst="rect">
            <a:avLst/>
          </a:prstGeom>
          <a:noFill/>
          <a:ln w="9525">
            <a:noFill/>
            <a:miter lim="800000"/>
            <a:headEnd/>
            <a:tailEnd/>
          </a:ln>
        </p:spPr>
        <p:txBody>
          <a:bodyPr/>
          <a:lstStyle/>
          <a:p>
            <a:endParaRPr lang="es-MX"/>
          </a:p>
        </p:txBody>
      </p:sp>
      <p:sp>
        <p:nvSpPr>
          <p:cNvPr id="54339" name="AutoShape 8" descr="Ley Aduanera">
            <a:hlinkClick r:id="rId10"/>
          </p:cNvPr>
          <p:cNvSpPr>
            <a:spLocks noChangeAspect="1" noChangeArrowheads="1"/>
          </p:cNvSpPr>
          <p:nvPr/>
        </p:nvSpPr>
        <p:spPr bwMode="auto">
          <a:xfrm>
            <a:off x="1524000" y="2695575"/>
            <a:ext cx="304800" cy="304800"/>
          </a:xfrm>
          <a:prstGeom prst="rect">
            <a:avLst/>
          </a:prstGeom>
          <a:noFill/>
          <a:ln w="9525">
            <a:noFill/>
            <a:miter lim="800000"/>
            <a:headEnd/>
            <a:tailEnd/>
          </a:ln>
        </p:spPr>
        <p:txBody>
          <a:bodyPr/>
          <a:lstStyle/>
          <a:p>
            <a:endParaRPr lang="es-MX"/>
          </a:p>
        </p:txBody>
      </p:sp>
      <p:sp>
        <p:nvSpPr>
          <p:cNvPr id="54340" name="AutoShape 9" descr="Ley Aduanera">
            <a:hlinkClick r:id="rId11"/>
          </p:cNvPr>
          <p:cNvSpPr>
            <a:spLocks noChangeAspect="1" noChangeArrowheads="1"/>
          </p:cNvSpPr>
          <p:nvPr/>
        </p:nvSpPr>
        <p:spPr bwMode="auto">
          <a:xfrm>
            <a:off x="1524000" y="2695575"/>
            <a:ext cx="304800" cy="304800"/>
          </a:xfrm>
          <a:prstGeom prst="rect">
            <a:avLst/>
          </a:prstGeom>
          <a:noFill/>
          <a:ln w="9525">
            <a:noFill/>
            <a:miter lim="800000"/>
            <a:headEnd/>
            <a:tailEnd/>
          </a:ln>
        </p:spPr>
        <p:txBody>
          <a:bodyPr/>
          <a:lstStyle/>
          <a:p>
            <a:endParaRPr lang="es-MX"/>
          </a:p>
        </p:txBody>
      </p:sp>
      <p:sp>
        <p:nvSpPr>
          <p:cNvPr id="54341" name="AutoShape 10" descr="Circulares 2007">
            <a:hlinkClick r:id="rId12"/>
          </p:cNvPr>
          <p:cNvSpPr>
            <a:spLocks noChangeAspect="1" noChangeArrowheads="1"/>
          </p:cNvSpPr>
          <p:nvPr/>
        </p:nvSpPr>
        <p:spPr bwMode="auto">
          <a:xfrm>
            <a:off x="1524000" y="2695575"/>
            <a:ext cx="304800" cy="304800"/>
          </a:xfrm>
          <a:prstGeom prst="rect">
            <a:avLst/>
          </a:prstGeom>
          <a:noFill/>
          <a:ln w="9525">
            <a:noFill/>
            <a:miter lim="800000"/>
            <a:headEnd/>
            <a:tailEnd/>
          </a:ln>
        </p:spPr>
        <p:txBody>
          <a:bodyPr/>
          <a:lstStyle/>
          <a:p>
            <a:endParaRPr lang="es-MX"/>
          </a:p>
        </p:txBody>
      </p:sp>
      <p:sp>
        <p:nvSpPr>
          <p:cNvPr id="54342" name="AutoShape 11" descr="Boletines ACI">
            <a:hlinkClick r:id="rId13"/>
          </p:cNvPr>
          <p:cNvSpPr>
            <a:spLocks noChangeAspect="1" noChangeArrowheads="1"/>
          </p:cNvSpPr>
          <p:nvPr/>
        </p:nvSpPr>
        <p:spPr bwMode="auto">
          <a:xfrm>
            <a:off x="1524000" y="2695575"/>
            <a:ext cx="304800" cy="304800"/>
          </a:xfrm>
          <a:prstGeom prst="rect">
            <a:avLst/>
          </a:prstGeom>
          <a:noFill/>
          <a:ln w="9525">
            <a:noFill/>
            <a:miter lim="800000"/>
            <a:headEnd/>
            <a:tailEnd/>
          </a:ln>
        </p:spPr>
        <p:txBody>
          <a:bodyPr/>
          <a:lstStyle/>
          <a:p>
            <a:endParaRPr lang="es-MX"/>
          </a:p>
        </p:txBody>
      </p:sp>
      <p:sp>
        <p:nvSpPr>
          <p:cNvPr id="54343" name="AutoShape 12" descr="Ley Aduanera">
            <a:hlinkClick r:id="rId14"/>
          </p:cNvPr>
          <p:cNvSpPr>
            <a:spLocks noChangeAspect="1" noChangeArrowheads="1"/>
          </p:cNvSpPr>
          <p:nvPr/>
        </p:nvSpPr>
        <p:spPr bwMode="auto">
          <a:xfrm>
            <a:off x="1524000" y="3343275"/>
            <a:ext cx="304800" cy="304800"/>
          </a:xfrm>
          <a:prstGeom prst="rect">
            <a:avLst/>
          </a:prstGeom>
          <a:noFill/>
          <a:ln w="9525">
            <a:noFill/>
            <a:miter lim="800000"/>
            <a:headEnd/>
            <a:tailEnd/>
          </a:ln>
        </p:spPr>
        <p:txBody>
          <a:bodyPr/>
          <a:lstStyle/>
          <a:p>
            <a:endParaRPr lang="es-MX"/>
          </a:p>
        </p:txBody>
      </p:sp>
      <p:sp>
        <p:nvSpPr>
          <p:cNvPr id="54344" name="AutoShape 13" descr="Ley Aduanera">
            <a:hlinkClick r:id="rId15"/>
          </p:cNvPr>
          <p:cNvSpPr>
            <a:spLocks noChangeAspect="1" noChangeArrowheads="1"/>
          </p:cNvSpPr>
          <p:nvPr/>
        </p:nvSpPr>
        <p:spPr bwMode="auto">
          <a:xfrm>
            <a:off x="1524000" y="3343275"/>
            <a:ext cx="304800" cy="304800"/>
          </a:xfrm>
          <a:prstGeom prst="rect">
            <a:avLst/>
          </a:prstGeom>
          <a:noFill/>
          <a:ln w="9525">
            <a:noFill/>
            <a:miter lim="800000"/>
            <a:headEnd/>
            <a:tailEnd/>
          </a:ln>
        </p:spPr>
        <p:txBody>
          <a:bodyPr/>
          <a:lstStyle/>
          <a:p>
            <a:endParaRPr lang="es-MX"/>
          </a:p>
        </p:txBody>
      </p:sp>
      <p:sp>
        <p:nvSpPr>
          <p:cNvPr id="54345" name="AutoShape 14" descr="Ley Aduanera">
            <a:hlinkClick r:id="rId16"/>
          </p:cNvPr>
          <p:cNvSpPr>
            <a:spLocks noChangeAspect="1" noChangeArrowheads="1"/>
          </p:cNvSpPr>
          <p:nvPr/>
        </p:nvSpPr>
        <p:spPr bwMode="auto">
          <a:xfrm>
            <a:off x="1524000" y="3343275"/>
            <a:ext cx="304800" cy="304800"/>
          </a:xfrm>
          <a:prstGeom prst="rect">
            <a:avLst/>
          </a:prstGeom>
          <a:noFill/>
          <a:ln w="9525">
            <a:noFill/>
            <a:miter lim="800000"/>
            <a:headEnd/>
            <a:tailEnd/>
          </a:ln>
        </p:spPr>
        <p:txBody>
          <a:bodyPr/>
          <a:lstStyle/>
          <a:p>
            <a:endParaRPr lang="es-MX"/>
          </a:p>
        </p:txBody>
      </p:sp>
      <p:sp>
        <p:nvSpPr>
          <p:cNvPr id="54346" name="AutoShape 15" descr="Ley Aduanera">
            <a:hlinkClick r:id="rId17"/>
          </p:cNvPr>
          <p:cNvSpPr>
            <a:spLocks noChangeAspect="1" noChangeArrowheads="1"/>
          </p:cNvSpPr>
          <p:nvPr/>
        </p:nvSpPr>
        <p:spPr bwMode="auto">
          <a:xfrm>
            <a:off x="1524000" y="5133975"/>
            <a:ext cx="304800" cy="304800"/>
          </a:xfrm>
          <a:prstGeom prst="rect">
            <a:avLst/>
          </a:prstGeom>
          <a:noFill/>
          <a:ln w="9525">
            <a:noFill/>
            <a:miter lim="800000"/>
            <a:headEnd/>
            <a:tailEnd/>
          </a:ln>
        </p:spPr>
        <p:txBody>
          <a:bodyPr/>
          <a:lstStyle/>
          <a:p>
            <a:endParaRPr lang="es-MX"/>
          </a:p>
        </p:txBody>
      </p:sp>
      <p:sp>
        <p:nvSpPr>
          <p:cNvPr id="54347" name="AutoShape 16" descr="Ley Aduanera">
            <a:hlinkClick r:id="rId14"/>
          </p:cNvPr>
          <p:cNvSpPr>
            <a:spLocks noChangeAspect="1" noChangeArrowheads="1"/>
          </p:cNvSpPr>
          <p:nvPr/>
        </p:nvSpPr>
        <p:spPr bwMode="auto">
          <a:xfrm>
            <a:off x="1524000" y="5953125"/>
            <a:ext cx="304800" cy="304800"/>
          </a:xfrm>
          <a:prstGeom prst="rect">
            <a:avLst/>
          </a:prstGeom>
          <a:noFill/>
          <a:ln w="9525">
            <a:noFill/>
            <a:miter lim="800000"/>
            <a:headEnd/>
            <a:tailEnd/>
          </a:ln>
        </p:spPr>
        <p:txBody>
          <a:bodyPr/>
          <a:lstStyle/>
          <a:p>
            <a:endParaRPr lang="es-MX"/>
          </a:p>
        </p:txBody>
      </p:sp>
      <p:sp>
        <p:nvSpPr>
          <p:cNvPr id="54348" name="AutoShape 17" descr="Circulares 2007">
            <a:hlinkClick r:id="rId12"/>
          </p:cNvPr>
          <p:cNvSpPr>
            <a:spLocks noChangeAspect="1" noChangeArrowheads="1"/>
          </p:cNvSpPr>
          <p:nvPr/>
        </p:nvSpPr>
        <p:spPr bwMode="auto">
          <a:xfrm>
            <a:off x="1524000" y="5953125"/>
            <a:ext cx="304800" cy="304800"/>
          </a:xfrm>
          <a:prstGeom prst="rect">
            <a:avLst/>
          </a:prstGeom>
          <a:noFill/>
          <a:ln w="9525">
            <a:noFill/>
            <a:miter lim="800000"/>
            <a:headEnd/>
            <a:tailEnd/>
          </a:ln>
        </p:spPr>
        <p:txBody>
          <a:bodyPr/>
          <a:lstStyle/>
          <a:p>
            <a:endParaRPr lang="es-MX"/>
          </a:p>
        </p:txBody>
      </p:sp>
      <p:sp>
        <p:nvSpPr>
          <p:cNvPr id="54349" name="AutoShape 18" descr="Boletines ACI">
            <a:hlinkClick r:id="rId13"/>
          </p:cNvPr>
          <p:cNvSpPr>
            <a:spLocks noChangeAspect="1" noChangeArrowheads="1"/>
          </p:cNvSpPr>
          <p:nvPr/>
        </p:nvSpPr>
        <p:spPr bwMode="auto">
          <a:xfrm>
            <a:off x="1524000" y="5953125"/>
            <a:ext cx="304800" cy="304800"/>
          </a:xfrm>
          <a:prstGeom prst="rect">
            <a:avLst/>
          </a:prstGeom>
          <a:noFill/>
          <a:ln w="9525">
            <a:noFill/>
            <a:miter lim="800000"/>
            <a:headEnd/>
            <a:tailEnd/>
          </a:ln>
        </p:spPr>
        <p:txBody>
          <a:bodyPr/>
          <a:lstStyle/>
          <a:p>
            <a:endParaRPr lang="es-MX"/>
          </a:p>
        </p:txBody>
      </p:sp>
      <p:sp>
        <p:nvSpPr>
          <p:cNvPr id="54350" name="AutoShape 19" descr="Circulares 2008">
            <a:hlinkClick r:id="rId18"/>
          </p:cNvPr>
          <p:cNvSpPr>
            <a:spLocks noChangeAspect="1" noChangeArrowheads="1"/>
          </p:cNvSpPr>
          <p:nvPr/>
        </p:nvSpPr>
        <p:spPr bwMode="auto">
          <a:xfrm>
            <a:off x="1524000" y="5953125"/>
            <a:ext cx="304800" cy="304800"/>
          </a:xfrm>
          <a:prstGeom prst="rect">
            <a:avLst/>
          </a:prstGeom>
          <a:noFill/>
          <a:ln w="9525">
            <a:noFill/>
            <a:miter lim="800000"/>
            <a:headEnd/>
            <a:tailEnd/>
          </a:ln>
        </p:spPr>
        <p:txBody>
          <a:bodyPr/>
          <a:lstStyle/>
          <a:p>
            <a:endParaRPr lang="es-MX"/>
          </a:p>
        </p:txBody>
      </p:sp>
      <p:sp>
        <p:nvSpPr>
          <p:cNvPr id="54351" name="AutoShape 21" descr="Ley Aduanera">
            <a:hlinkClick r:id="rId19"/>
          </p:cNvPr>
          <p:cNvSpPr>
            <a:spLocks noChangeAspect="1" noChangeArrowheads="1"/>
          </p:cNvSpPr>
          <p:nvPr/>
        </p:nvSpPr>
        <p:spPr bwMode="auto">
          <a:xfrm>
            <a:off x="1524000" y="6438900"/>
            <a:ext cx="304800" cy="304800"/>
          </a:xfrm>
          <a:prstGeom prst="rect">
            <a:avLst/>
          </a:prstGeom>
          <a:noFill/>
          <a:ln w="9525">
            <a:noFill/>
            <a:miter lim="800000"/>
            <a:headEnd/>
            <a:tailEnd/>
          </a:ln>
        </p:spPr>
        <p:txBody>
          <a:bodyPr/>
          <a:lstStyle/>
          <a:p>
            <a:endParaRPr lang="es-MX"/>
          </a:p>
        </p:txBody>
      </p:sp>
      <p:sp>
        <p:nvSpPr>
          <p:cNvPr id="54352" name="AutoShape 22" descr="Ley Aduanera">
            <a:hlinkClick r:id="rId20"/>
          </p:cNvPr>
          <p:cNvSpPr>
            <a:spLocks noChangeAspect="1" noChangeArrowheads="1"/>
          </p:cNvSpPr>
          <p:nvPr/>
        </p:nvSpPr>
        <p:spPr bwMode="auto">
          <a:xfrm>
            <a:off x="1524000" y="6438900"/>
            <a:ext cx="304800" cy="304800"/>
          </a:xfrm>
          <a:prstGeom prst="rect">
            <a:avLst/>
          </a:prstGeom>
          <a:noFill/>
          <a:ln w="9525">
            <a:noFill/>
            <a:miter lim="800000"/>
            <a:headEnd/>
            <a:tailEnd/>
          </a:ln>
        </p:spPr>
        <p:txBody>
          <a:bodyPr/>
          <a:lstStyle/>
          <a:p>
            <a:endParaRPr lang="es-MX"/>
          </a:p>
        </p:txBody>
      </p:sp>
      <p:sp>
        <p:nvSpPr>
          <p:cNvPr id="54353" name="AutoShape 23" descr="Ley Aduanera">
            <a:hlinkClick r:id="rId21"/>
          </p:cNvPr>
          <p:cNvSpPr>
            <a:spLocks noChangeAspect="1" noChangeArrowheads="1"/>
          </p:cNvSpPr>
          <p:nvPr/>
        </p:nvSpPr>
        <p:spPr bwMode="auto">
          <a:xfrm>
            <a:off x="1524000" y="6438900"/>
            <a:ext cx="304800" cy="304800"/>
          </a:xfrm>
          <a:prstGeom prst="rect">
            <a:avLst/>
          </a:prstGeom>
          <a:noFill/>
          <a:ln w="9525">
            <a:noFill/>
            <a:miter lim="800000"/>
            <a:headEnd/>
            <a:tailEnd/>
          </a:ln>
        </p:spPr>
        <p:txBody>
          <a:bodyPr/>
          <a:lstStyle/>
          <a:p>
            <a:endParaRPr lang="es-MX"/>
          </a:p>
        </p:txBody>
      </p:sp>
      <p:sp>
        <p:nvSpPr>
          <p:cNvPr id="54354" name="AutoShape 24" descr="Circulares 2005">
            <a:hlinkClick r:id="rId22"/>
          </p:cNvPr>
          <p:cNvSpPr>
            <a:spLocks noChangeAspect="1" noChangeArrowheads="1"/>
          </p:cNvSpPr>
          <p:nvPr/>
        </p:nvSpPr>
        <p:spPr bwMode="auto">
          <a:xfrm>
            <a:off x="1524000" y="6438900"/>
            <a:ext cx="304800" cy="304800"/>
          </a:xfrm>
          <a:prstGeom prst="rect">
            <a:avLst/>
          </a:prstGeom>
          <a:noFill/>
          <a:ln w="9525">
            <a:noFill/>
            <a:miter lim="800000"/>
            <a:headEnd/>
            <a:tailEnd/>
          </a:ln>
        </p:spPr>
        <p:txBody>
          <a:bodyPr/>
          <a:lstStyle/>
          <a:p>
            <a:endParaRPr lang="es-MX"/>
          </a:p>
        </p:txBody>
      </p:sp>
      <p:sp>
        <p:nvSpPr>
          <p:cNvPr id="54355" name="AutoShape 25" descr="Circulares 2008">
            <a:hlinkClick r:id="rId23"/>
          </p:cNvPr>
          <p:cNvSpPr>
            <a:spLocks noChangeAspect="1" noChangeArrowheads="1"/>
          </p:cNvSpPr>
          <p:nvPr/>
        </p:nvSpPr>
        <p:spPr bwMode="auto">
          <a:xfrm>
            <a:off x="1524000" y="6438900"/>
            <a:ext cx="304800" cy="304800"/>
          </a:xfrm>
          <a:prstGeom prst="rect">
            <a:avLst/>
          </a:prstGeom>
          <a:noFill/>
          <a:ln w="9525">
            <a:noFill/>
            <a:miter lim="800000"/>
            <a:headEnd/>
            <a:tailEnd/>
          </a:ln>
        </p:spPr>
        <p:txBody>
          <a:bodyPr/>
          <a:lstStyle/>
          <a:p>
            <a:endParaRPr lang="es-MX"/>
          </a:p>
        </p:txBody>
      </p:sp>
      <p:sp>
        <p:nvSpPr>
          <p:cNvPr id="54356" name="AutoShape 26" descr="Circulares 2008">
            <a:hlinkClick r:id="rId24"/>
          </p:cNvPr>
          <p:cNvSpPr>
            <a:spLocks noChangeAspect="1" noChangeArrowheads="1"/>
          </p:cNvSpPr>
          <p:nvPr/>
        </p:nvSpPr>
        <p:spPr bwMode="auto">
          <a:xfrm>
            <a:off x="1524000" y="6438900"/>
            <a:ext cx="304800" cy="304800"/>
          </a:xfrm>
          <a:prstGeom prst="rect">
            <a:avLst/>
          </a:prstGeom>
          <a:noFill/>
          <a:ln w="9525">
            <a:noFill/>
            <a:miter lim="800000"/>
            <a:headEnd/>
            <a:tailEnd/>
          </a:ln>
        </p:spPr>
        <p:txBody>
          <a:bodyPr/>
          <a:lstStyle/>
          <a:p>
            <a:endParaRPr lang="es-MX"/>
          </a:p>
        </p:txBody>
      </p:sp>
      <p:sp>
        <p:nvSpPr>
          <p:cNvPr id="54357" name="AutoShape 31" descr="Ley Aduanera">
            <a:hlinkClick r:id="rId28"/>
          </p:cNvPr>
          <p:cNvSpPr>
            <a:spLocks noChangeAspect="1" noChangeArrowheads="1"/>
          </p:cNvSpPr>
          <p:nvPr/>
        </p:nvSpPr>
        <p:spPr bwMode="auto">
          <a:xfrm>
            <a:off x="1524000" y="6762750"/>
            <a:ext cx="304800" cy="304800"/>
          </a:xfrm>
          <a:prstGeom prst="rect">
            <a:avLst/>
          </a:prstGeom>
          <a:noFill/>
          <a:ln w="9525">
            <a:noFill/>
            <a:miter lim="800000"/>
            <a:headEnd/>
            <a:tailEnd/>
          </a:ln>
        </p:spPr>
        <p:txBody>
          <a:bodyPr/>
          <a:lstStyle/>
          <a:p>
            <a:endParaRPr lang="es-MX"/>
          </a:p>
        </p:txBody>
      </p:sp>
      <p:sp>
        <p:nvSpPr>
          <p:cNvPr id="54358" name="AutoShape 32" descr="Ley Aduanera">
            <a:hlinkClick r:id="rId29"/>
          </p:cNvPr>
          <p:cNvSpPr>
            <a:spLocks noChangeAspect="1" noChangeArrowheads="1"/>
          </p:cNvSpPr>
          <p:nvPr/>
        </p:nvSpPr>
        <p:spPr bwMode="auto">
          <a:xfrm>
            <a:off x="1524000" y="6762750"/>
            <a:ext cx="304800" cy="304800"/>
          </a:xfrm>
          <a:prstGeom prst="rect">
            <a:avLst/>
          </a:prstGeom>
          <a:noFill/>
          <a:ln w="9525">
            <a:noFill/>
            <a:miter lim="800000"/>
            <a:headEnd/>
            <a:tailEnd/>
          </a:ln>
        </p:spPr>
        <p:txBody>
          <a:bodyPr/>
          <a:lstStyle/>
          <a:p>
            <a:endParaRPr lang="es-MX"/>
          </a:p>
        </p:txBody>
      </p:sp>
      <p:sp>
        <p:nvSpPr>
          <p:cNvPr id="54359" name="AutoShape 33" descr="Boletines ACI">
            <a:hlinkClick r:id="rId30"/>
          </p:cNvPr>
          <p:cNvSpPr>
            <a:spLocks noChangeAspect="1" noChangeArrowheads="1"/>
          </p:cNvSpPr>
          <p:nvPr/>
        </p:nvSpPr>
        <p:spPr bwMode="auto">
          <a:xfrm>
            <a:off x="1524000" y="6762750"/>
            <a:ext cx="304800" cy="304800"/>
          </a:xfrm>
          <a:prstGeom prst="rect">
            <a:avLst/>
          </a:prstGeom>
          <a:noFill/>
          <a:ln w="9525">
            <a:noFill/>
            <a:miter lim="800000"/>
            <a:headEnd/>
            <a:tailEnd/>
          </a:ln>
        </p:spPr>
        <p:txBody>
          <a:bodyPr/>
          <a:lstStyle/>
          <a:p>
            <a:endParaRPr lang="es-MX"/>
          </a:p>
        </p:txBody>
      </p:sp>
      <p:sp>
        <p:nvSpPr>
          <p:cNvPr id="54360" name="AutoShape 34" descr="Boletines ACI">
            <a:hlinkClick r:id="rId31"/>
          </p:cNvPr>
          <p:cNvSpPr>
            <a:spLocks noChangeAspect="1" noChangeArrowheads="1"/>
          </p:cNvSpPr>
          <p:nvPr/>
        </p:nvSpPr>
        <p:spPr bwMode="auto">
          <a:xfrm>
            <a:off x="1524000" y="6762750"/>
            <a:ext cx="304800" cy="304800"/>
          </a:xfrm>
          <a:prstGeom prst="rect">
            <a:avLst/>
          </a:prstGeom>
          <a:noFill/>
          <a:ln w="9525">
            <a:noFill/>
            <a:miter lim="800000"/>
            <a:headEnd/>
            <a:tailEnd/>
          </a:ln>
        </p:spPr>
        <p:txBody>
          <a:bodyPr/>
          <a:lstStyle/>
          <a:p>
            <a:endParaRPr lang="es-MX"/>
          </a:p>
        </p:txBody>
      </p:sp>
      <p:sp>
        <p:nvSpPr>
          <p:cNvPr id="54361" name="AutoShape 35" descr="Circulares 2000">
            <a:hlinkClick r:id="rId32"/>
          </p:cNvPr>
          <p:cNvSpPr>
            <a:spLocks noChangeAspect="1" noChangeArrowheads="1"/>
          </p:cNvSpPr>
          <p:nvPr/>
        </p:nvSpPr>
        <p:spPr bwMode="auto">
          <a:xfrm>
            <a:off x="1524000" y="8172450"/>
            <a:ext cx="304800" cy="304800"/>
          </a:xfrm>
          <a:prstGeom prst="rect">
            <a:avLst/>
          </a:prstGeom>
          <a:noFill/>
          <a:ln w="9525">
            <a:noFill/>
            <a:miter lim="800000"/>
            <a:headEnd/>
            <a:tailEnd/>
          </a:ln>
        </p:spPr>
        <p:txBody>
          <a:bodyPr/>
          <a:lstStyle/>
          <a:p>
            <a:endParaRPr lang="es-MX"/>
          </a:p>
        </p:txBody>
      </p:sp>
      <p:sp>
        <p:nvSpPr>
          <p:cNvPr id="54362" name="AutoShape 36" descr="Circulares 2000">
            <a:hlinkClick r:id="rId33"/>
          </p:cNvPr>
          <p:cNvSpPr>
            <a:spLocks noChangeAspect="1" noChangeArrowheads="1"/>
          </p:cNvSpPr>
          <p:nvPr/>
        </p:nvSpPr>
        <p:spPr bwMode="auto">
          <a:xfrm>
            <a:off x="1524000" y="8172450"/>
            <a:ext cx="304800" cy="304800"/>
          </a:xfrm>
          <a:prstGeom prst="rect">
            <a:avLst/>
          </a:prstGeom>
          <a:noFill/>
          <a:ln w="9525">
            <a:noFill/>
            <a:miter lim="800000"/>
            <a:headEnd/>
            <a:tailEnd/>
          </a:ln>
        </p:spPr>
        <p:txBody>
          <a:bodyPr/>
          <a:lstStyle/>
          <a:p>
            <a:endParaRPr lang="es-MX"/>
          </a:p>
        </p:txBody>
      </p:sp>
      <p:sp>
        <p:nvSpPr>
          <p:cNvPr id="54363" name="AutoShape 37" descr="Boletines ACI">
            <a:hlinkClick r:id="rId34"/>
          </p:cNvPr>
          <p:cNvSpPr>
            <a:spLocks noChangeAspect="1" noChangeArrowheads="1"/>
          </p:cNvSpPr>
          <p:nvPr/>
        </p:nvSpPr>
        <p:spPr bwMode="auto">
          <a:xfrm>
            <a:off x="1524000" y="8172450"/>
            <a:ext cx="304800" cy="304800"/>
          </a:xfrm>
          <a:prstGeom prst="rect">
            <a:avLst/>
          </a:prstGeom>
          <a:noFill/>
          <a:ln w="9525">
            <a:noFill/>
            <a:miter lim="800000"/>
            <a:headEnd/>
            <a:tailEnd/>
          </a:ln>
        </p:spPr>
        <p:txBody>
          <a:bodyPr/>
          <a:lstStyle/>
          <a:p>
            <a:endParaRPr lang="es-MX"/>
          </a:p>
        </p:txBody>
      </p:sp>
      <p:sp>
        <p:nvSpPr>
          <p:cNvPr id="54364" name="AutoShape 39" descr="Circulares 2007">
            <a:hlinkClick r:id="rId12"/>
          </p:cNvPr>
          <p:cNvSpPr>
            <a:spLocks noChangeAspect="1" noChangeArrowheads="1"/>
          </p:cNvSpPr>
          <p:nvPr/>
        </p:nvSpPr>
        <p:spPr bwMode="auto">
          <a:xfrm>
            <a:off x="1524000" y="9201150"/>
            <a:ext cx="304800" cy="304800"/>
          </a:xfrm>
          <a:prstGeom prst="rect">
            <a:avLst/>
          </a:prstGeom>
          <a:noFill/>
          <a:ln w="9525">
            <a:noFill/>
            <a:miter lim="800000"/>
            <a:headEnd/>
            <a:tailEnd/>
          </a:ln>
        </p:spPr>
        <p:txBody>
          <a:bodyPr/>
          <a:lstStyle/>
          <a:p>
            <a:endParaRPr lang="es-MX"/>
          </a:p>
        </p:txBody>
      </p:sp>
      <p:sp>
        <p:nvSpPr>
          <p:cNvPr id="54365" name="AutoShape 40" descr="Boletines ACI">
            <a:hlinkClick r:id="rId13"/>
          </p:cNvPr>
          <p:cNvSpPr>
            <a:spLocks noChangeAspect="1" noChangeArrowheads="1"/>
          </p:cNvSpPr>
          <p:nvPr/>
        </p:nvSpPr>
        <p:spPr bwMode="auto">
          <a:xfrm>
            <a:off x="1524000" y="9201150"/>
            <a:ext cx="304800" cy="304800"/>
          </a:xfrm>
          <a:prstGeom prst="rect">
            <a:avLst/>
          </a:prstGeom>
          <a:noFill/>
          <a:ln w="9525">
            <a:noFill/>
            <a:miter lim="800000"/>
            <a:headEnd/>
            <a:tailEnd/>
          </a:ln>
        </p:spPr>
        <p:txBody>
          <a:bodyPr/>
          <a:lstStyle/>
          <a:p>
            <a:endParaRPr lang="es-MX"/>
          </a:p>
        </p:txBody>
      </p:sp>
      <p:sp>
        <p:nvSpPr>
          <p:cNvPr id="54366" name="AutoShape 43" descr="Ley Aduanera">
            <a:hlinkClick r:id="rId38"/>
          </p:cNvPr>
          <p:cNvSpPr>
            <a:spLocks noChangeAspect="1" noChangeArrowheads="1"/>
          </p:cNvSpPr>
          <p:nvPr/>
        </p:nvSpPr>
        <p:spPr bwMode="auto">
          <a:xfrm>
            <a:off x="1524000" y="9686925"/>
            <a:ext cx="304800" cy="304800"/>
          </a:xfrm>
          <a:prstGeom prst="rect">
            <a:avLst/>
          </a:prstGeom>
          <a:noFill/>
          <a:ln w="9525">
            <a:noFill/>
            <a:miter lim="800000"/>
            <a:headEnd/>
            <a:tailEnd/>
          </a:ln>
        </p:spPr>
        <p:txBody>
          <a:bodyPr/>
          <a:lstStyle/>
          <a:p>
            <a:endParaRPr lang="es-MX"/>
          </a:p>
        </p:txBody>
      </p:sp>
      <p:sp>
        <p:nvSpPr>
          <p:cNvPr id="54367" name="AutoShape 65" descr="Ley Aduanera">
            <a:hlinkClick r:id="rId40"/>
          </p:cNvPr>
          <p:cNvSpPr>
            <a:spLocks noChangeAspect="1" noChangeArrowheads="1"/>
          </p:cNvSpPr>
          <p:nvPr/>
        </p:nvSpPr>
        <p:spPr bwMode="auto">
          <a:xfrm>
            <a:off x="1524000" y="3829050"/>
            <a:ext cx="304800" cy="304800"/>
          </a:xfrm>
          <a:prstGeom prst="rect">
            <a:avLst/>
          </a:prstGeom>
          <a:noFill/>
          <a:ln w="9525">
            <a:noFill/>
            <a:miter lim="800000"/>
            <a:headEnd/>
            <a:tailEnd/>
          </a:ln>
        </p:spPr>
        <p:txBody>
          <a:bodyPr/>
          <a:lstStyle/>
          <a:p>
            <a:endParaRPr lang="es-MX"/>
          </a:p>
        </p:txBody>
      </p:sp>
      <p:sp>
        <p:nvSpPr>
          <p:cNvPr id="54368" name="AutoShape 976" descr="TLC EUA y Canadá">
            <a:hlinkClick r:id="rId41"/>
          </p:cNvPr>
          <p:cNvSpPr>
            <a:spLocks noChangeAspect="1" noChangeArrowheads="1"/>
          </p:cNvSpPr>
          <p:nvPr/>
        </p:nvSpPr>
        <p:spPr bwMode="auto">
          <a:xfrm>
            <a:off x="1524000" y="1885950"/>
            <a:ext cx="304800" cy="304800"/>
          </a:xfrm>
          <a:prstGeom prst="rect">
            <a:avLst/>
          </a:prstGeom>
          <a:noFill/>
          <a:ln w="9525">
            <a:noFill/>
            <a:miter lim="800000"/>
            <a:headEnd/>
            <a:tailEnd/>
          </a:ln>
        </p:spPr>
        <p:txBody>
          <a:bodyPr/>
          <a:lstStyle/>
          <a:p>
            <a:endParaRPr lang="es-MX"/>
          </a:p>
        </p:txBody>
      </p:sp>
      <p:sp>
        <p:nvSpPr>
          <p:cNvPr id="54369" name="AutoShape 977" descr="Circulares 2007">
            <a:hlinkClick r:id="rId42"/>
          </p:cNvPr>
          <p:cNvSpPr>
            <a:spLocks noChangeAspect="1" noChangeArrowheads="1"/>
          </p:cNvSpPr>
          <p:nvPr/>
        </p:nvSpPr>
        <p:spPr bwMode="auto">
          <a:xfrm>
            <a:off x="1838325" y="1885950"/>
            <a:ext cx="304800" cy="304800"/>
          </a:xfrm>
          <a:prstGeom prst="rect">
            <a:avLst/>
          </a:prstGeom>
          <a:noFill/>
          <a:ln w="9525">
            <a:noFill/>
            <a:miter lim="800000"/>
            <a:headEnd/>
            <a:tailEnd/>
          </a:ln>
        </p:spPr>
        <p:txBody>
          <a:bodyPr/>
          <a:lstStyle/>
          <a:p>
            <a:endParaRPr lang="es-MX"/>
          </a:p>
        </p:txBody>
      </p:sp>
      <p:graphicFrame>
        <p:nvGraphicFramePr>
          <p:cNvPr id="106" name="105 Tabla"/>
          <p:cNvGraphicFramePr>
            <a:graphicFrameLocks noGrp="1"/>
          </p:cNvGraphicFramePr>
          <p:nvPr/>
        </p:nvGraphicFramePr>
        <p:xfrm>
          <a:off x="642938" y="1860550"/>
          <a:ext cx="8001000" cy="1682750"/>
        </p:xfrm>
        <a:graphic>
          <a:graphicData uri="http://schemas.openxmlformats.org/drawingml/2006/table">
            <a:tbl>
              <a:tblPr/>
              <a:tblGrid>
                <a:gridCol w="928688"/>
                <a:gridCol w="2500313"/>
                <a:gridCol w="4571999"/>
              </a:tblGrid>
              <a:tr h="280458">
                <a:tc>
                  <a:txBody>
                    <a:bodyPr/>
                    <a:lstStyle/>
                    <a:p>
                      <a:pPr marL="0" marR="0">
                        <a:lnSpc>
                          <a:spcPct val="115000"/>
                        </a:lnSpc>
                        <a:spcBef>
                          <a:spcPts val="0"/>
                        </a:spcBef>
                        <a:spcAft>
                          <a:spcPts val="1000"/>
                        </a:spcAft>
                      </a:pPr>
                      <a:r>
                        <a:rPr lang="en-US" sz="1600" b="1" dirty="0">
                          <a:solidFill>
                            <a:srgbClr val="FFFFFF"/>
                          </a:solidFill>
                          <a:latin typeface="+mn-lt"/>
                          <a:ea typeface="Calibri"/>
                          <a:cs typeface="Times New Roman"/>
                        </a:rPr>
                        <a:t> </a:t>
                      </a:r>
                      <a:endParaRPr lang="en-US" sz="1600" dirty="0">
                        <a:latin typeface="+mn-lt"/>
                        <a:ea typeface="Calibri"/>
                        <a:cs typeface="Times New Roman"/>
                      </a:endParaRPr>
                    </a:p>
                  </a:txBody>
                  <a:tcPr marL="66441" marR="66441" marT="0" marB="0">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4F81BD"/>
                    </a:solidFill>
                  </a:tcPr>
                </a:tc>
                <a:tc>
                  <a:txBody>
                    <a:bodyPr/>
                    <a:lstStyle/>
                    <a:p>
                      <a:pPr marL="0" marR="0">
                        <a:lnSpc>
                          <a:spcPct val="115000"/>
                        </a:lnSpc>
                        <a:spcBef>
                          <a:spcPts val="0"/>
                        </a:spcBef>
                        <a:spcAft>
                          <a:spcPts val="1000"/>
                        </a:spcAft>
                      </a:pPr>
                      <a:r>
                        <a:rPr lang="en-US" sz="1600" b="1" dirty="0">
                          <a:solidFill>
                            <a:srgbClr val="FFFFFF"/>
                          </a:solidFill>
                          <a:latin typeface="+mn-lt"/>
                          <a:ea typeface="Calibri"/>
                          <a:cs typeface="Times New Roman"/>
                        </a:rPr>
                        <a:t>IDENTIFICADOR</a:t>
                      </a:r>
                      <a:endParaRPr lang="en-US" sz="1600" dirty="0">
                        <a:latin typeface="+mn-lt"/>
                        <a:ea typeface="Calibri"/>
                        <a:cs typeface="Times New Roman"/>
                      </a:endParaRPr>
                    </a:p>
                  </a:txBody>
                  <a:tcPr marL="66441" marR="66441" marT="0" marB="0">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4F81BD"/>
                    </a:solidFill>
                  </a:tcPr>
                </a:tc>
                <a:tc>
                  <a:txBody>
                    <a:bodyPr/>
                    <a:lstStyle/>
                    <a:p>
                      <a:pPr marL="0" marR="0">
                        <a:lnSpc>
                          <a:spcPct val="115000"/>
                        </a:lnSpc>
                        <a:spcBef>
                          <a:spcPts val="0"/>
                        </a:spcBef>
                        <a:spcAft>
                          <a:spcPts val="1000"/>
                        </a:spcAft>
                      </a:pPr>
                      <a:r>
                        <a:rPr lang="en-US" sz="1600" b="1" dirty="0">
                          <a:solidFill>
                            <a:srgbClr val="FFFFFF"/>
                          </a:solidFill>
                          <a:latin typeface="+mn-lt"/>
                          <a:ea typeface="Calibri"/>
                          <a:cs typeface="Times New Roman"/>
                        </a:rPr>
                        <a:t>SUPUESTO DE APLICACIÓN </a:t>
                      </a:r>
                      <a:endParaRPr lang="en-US" sz="1600" dirty="0">
                        <a:latin typeface="+mn-lt"/>
                        <a:ea typeface="Calibri"/>
                        <a:cs typeface="Times New Roman"/>
                      </a:endParaRPr>
                    </a:p>
                  </a:txBody>
                  <a:tcPr marL="66441" marR="66441" marT="0" marB="0">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4F81BD"/>
                    </a:solidFill>
                  </a:tcPr>
                </a:tc>
              </a:tr>
              <a:tr h="1402292">
                <a:tc>
                  <a:txBody>
                    <a:bodyPr/>
                    <a:lstStyle/>
                    <a:p>
                      <a:pPr marL="0" marR="0">
                        <a:lnSpc>
                          <a:spcPct val="115000"/>
                        </a:lnSpc>
                        <a:spcBef>
                          <a:spcPts val="0"/>
                        </a:spcBef>
                        <a:spcAft>
                          <a:spcPts val="1000"/>
                        </a:spcAft>
                      </a:pPr>
                      <a:r>
                        <a:rPr lang="en-US" sz="4000" b="1" dirty="0">
                          <a:solidFill>
                            <a:srgbClr val="FFFFFF"/>
                          </a:solidFill>
                          <a:latin typeface="+mn-lt"/>
                          <a:ea typeface="Calibri"/>
                          <a:cs typeface="Times New Roman"/>
                        </a:rPr>
                        <a:t>PT</a:t>
                      </a:r>
                      <a:endParaRPr lang="en-US" sz="4000" dirty="0">
                        <a:latin typeface="+mn-lt"/>
                        <a:ea typeface="Calibri"/>
                        <a:cs typeface="Times New Roman"/>
                      </a:endParaRPr>
                    </a:p>
                  </a:txBody>
                  <a:tcPr marL="66441" marR="66441" marT="0" marB="0">
                    <a:lnL>
                      <a:noFill/>
                    </a:lnL>
                    <a:lnR>
                      <a:noFill/>
                    </a:lnR>
                    <a:lnT w="28575" cap="flat" cmpd="sng" algn="ctr">
                      <a:solidFill>
                        <a:srgbClr val="000000"/>
                      </a:solidFill>
                      <a:prstDash val="solid"/>
                      <a:round/>
                      <a:headEnd type="none" w="med" len="med"/>
                      <a:tailEnd type="none" w="med" len="med"/>
                    </a:lnT>
                    <a:lnB>
                      <a:noFill/>
                    </a:lnB>
                    <a:solidFill>
                      <a:srgbClr val="4F81BD"/>
                    </a:solidFill>
                  </a:tcPr>
                </a:tc>
                <a:tc>
                  <a:txBody>
                    <a:bodyPr/>
                    <a:lstStyle/>
                    <a:p>
                      <a:pPr marL="0" marR="0">
                        <a:lnSpc>
                          <a:spcPct val="115000"/>
                        </a:lnSpc>
                        <a:spcBef>
                          <a:spcPts val="0"/>
                        </a:spcBef>
                        <a:spcAft>
                          <a:spcPts val="1000"/>
                        </a:spcAft>
                      </a:pPr>
                      <a:r>
                        <a:rPr lang="es-MX" sz="1600" dirty="0">
                          <a:latin typeface="+mn-lt"/>
                          <a:ea typeface="Calibri"/>
                          <a:cs typeface="Times New Roman"/>
                        </a:rPr>
                        <a:t>EXPORTACIÓN O RETORNO DE PRODUCTO TERMINADO </a:t>
                      </a:r>
                      <a:endParaRPr lang="en-US" sz="1600" dirty="0">
                        <a:latin typeface="+mn-lt"/>
                        <a:ea typeface="Calibri"/>
                        <a:cs typeface="Times New Roman"/>
                      </a:endParaRPr>
                    </a:p>
                  </a:txBody>
                  <a:tcPr marL="66441" marR="66441" marT="0" marB="0">
                    <a:lnL>
                      <a:noFill/>
                    </a:lnL>
                    <a:lnR>
                      <a:noFill/>
                    </a:lnR>
                    <a:lnT w="28575" cap="flat" cmpd="sng" algn="ctr">
                      <a:solidFill>
                        <a:srgbClr val="000000"/>
                      </a:solidFill>
                      <a:prstDash val="solid"/>
                      <a:round/>
                      <a:headEnd type="none" w="med" len="med"/>
                      <a:tailEnd type="none" w="med" len="med"/>
                    </a:lnT>
                    <a:lnB>
                      <a:noFill/>
                    </a:lnB>
                    <a:solidFill>
                      <a:srgbClr val="D8D8D8"/>
                    </a:solidFill>
                  </a:tcPr>
                </a:tc>
                <a:tc>
                  <a:txBody>
                    <a:bodyPr/>
                    <a:lstStyle/>
                    <a:p>
                      <a:pPr marL="0" marR="0">
                        <a:lnSpc>
                          <a:spcPct val="115000"/>
                        </a:lnSpc>
                        <a:spcBef>
                          <a:spcPts val="0"/>
                        </a:spcBef>
                        <a:spcAft>
                          <a:spcPts val="1000"/>
                        </a:spcAft>
                      </a:pPr>
                      <a:r>
                        <a:rPr lang="es-MX" sz="1600" dirty="0">
                          <a:latin typeface="+mn-lt"/>
                          <a:ea typeface="Calibri"/>
                          <a:cs typeface="Times New Roman"/>
                        </a:rPr>
                        <a:t>Especificar que se trata de producto terminado de mercancías elaboradas, transformadas o reparadas en recinto fiscalizado</a:t>
                      </a:r>
                      <a:r>
                        <a:rPr lang="es-MX" sz="1600" b="1" dirty="0">
                          <a:latin typeface="+mn-lt"/>
                          <a:ea typeface="Calibri"/>
                          <a:cs typeface="Times New Roman"/>
                        </a:rPr>
                        <a:t> </a:t>
                      </a:r>
                      <a:r>
                        <a:rPr lang="es-MX" sz="1600" dirty="0">
                          <a:latin typeface="+mn-lt"/>
                          <a:ea typeface="Calibri"/>
                          <a:cs typeface="Times New Roman"/>
                        </a:rPr>
                        <a:t> o por empresas con programa IMMEX</a:t>
                      </a:r>
                      <a:r>
                        <a:rPr lang="es-MX" sz="1600" b="1" dirty="0">
                          <a:latin typeface="+mn-lt"/>
                          <a:ea typeface="Calibri"/>
                          <a:cs typeface="Times New Roman"/>
                        </a:rPr>
                        <a:t> </a:t>
                      </a:r>
                      <a:r>
                        <a:rPr lang="es-MX" sz="1600" dirty="0">
                          <a:latin typeface="+mn-lt"/>
                          <a:ea typeface="Calibri"/>
                          <a:cs typeface="Times New Roman"/>
                        </a:rPr>
                        <a:t> </a:t>
                      </a:r>
                      <a:endParaRPr lang="en-US" sz="1600" dirty="0">
                        <a:latin typeface="+mn-lt"/>
                        <a:ea typeface="Calibri"/>
                        <a:cs typeface="Times New Roman"/>
                      </a:endParaRPr>
                    </a:p>
                  </a:txBody>
                  <a:tcPr marL="66441" marR="66441" marT="0" marB="0">
                    <a:lnL>
                      <a:noFill/>
                    </a:lnL>
                    <a:lnR>
                      <a:noFill/>
                    </a:lnR>
                    <a:lnT w="28575" cap="flat" cmpd="sng" algn="ctr">
                      <a:solidFill>
                        <a:srgbClr val="000000"/>
                      </a:solidFill>
                      <a:prstDash val="solid"/>
                      <a:round/>
                      <a:headEnd type="none" w="med" len="med"/>
                      <a:tailEnd type="none" w="med" len="med"/>
                    </a:lnT>
                    <a:lnB>
                      <a:noFill/>
                    </a:lnB>
                    <a:solidFill>
                      <a:srgbClr val="D8D8D8"/>
                    </a:solidFill>
                  </a:tcPr>
                </a:tc>
              </a:tr>
            </a:tbl>
          </a:graphicData>
        </a:graphic>
      </p:graphicFrame>
      <p:graphicFrame>
        <p:nvGraphicFramePr>
          <p:cNvPr id="110" name="109 Tabla"/>
          <p:cNvGraphicFramePr>
            <a:graphicFrameLocks noGrp="1"/>
          </p:cNvGraphicFramePr>
          <p:nvPr/>
        </p:nvGraphicFramePr>
        <p:xfrm>
          <a:off x="642938" y="3500438"/>
          <a:ext cx="8001000" cy="841375"/>
        </p:xfrm>
        <a:graphic>
          <a:graphicData uri="http://schemas.openxmlformats.org/drawingml/2006/table">
            <a:tbl>
              <a:tblPr/>
              <a:tblGrid>
                <a:gridCol w="928688"/>
                <a:gridCol w="2500313"/>
                <a:gridCol w="4571999"/>
              </a:tblGrid>
              <a:tr h="841375">
                <a:tc>
                  <a:txBody>
                    <a:bodyPr/>
                    <a:lstStyle/>
                    <a:p>
                      <a:pPr marL="0" marR="0">
                        <a:lnSpc>
                          <a:spcPct val="115000"/>
                        </a:lnSpc>
                        <a:spcBef>
                          <a:spcPts val="0"/>
                        </a:spcBef>
                        <a:spcAft>
                          <a:spcPts val="1000"/>
                        </a:spcAft>
                      </a:pPr>
                      <a:r>
                        <a:rPr lang="en-US" sz="4000" b="1" dirty="0" smtClean="0">
                          <a:solidFill>
                            <a:srgbClr val="FFFFFF"/>
                          </a:solidFill>
                          <a:latin typeface="+mn-lt"/>
                          <a:ea typeface="Calibri"/>
                          <a:cs typeface="Times New Roman"/>
                        </a:rPr>
                        <a:t>RC</a:t>
                      </a:r>
                      <a:endParaRPr lang="en-US" sz="4000" dirty="0">
                        <a:latin typeface="+mn-lt"/>
                        <a:ea typeface="Calibri"/>
                        <a:cs typeface="Times New Roman"/>
                      </a:endParaRPr>
                    </a:p>
                  </a:txBody>
                  <a:tcPr marL="66441" marR="66441" marT="0" marB="0">
                    <a:lnL>
                      <a:noFill/>
                    </a:lnL>
                    <a:lnR>
                      <a:noFill/>
                    </a:lnR>
                    <a:lnT>
                      <a:noFill/>
                    </a:lnT>
                    <a:lnB>
                      <a:noFill/>
                    </a:lnB>
                    <a:solidFill>
                      <a:srgbClr val="4F81BD"/>
                    </a:solidFill>
                  </a:tcPr>
                </a:tc>
                <a:tc>
                  <a:txBody>
                    <a:bodyPr/>
                    <a:lstStyle/>
                    <a:p>
                      <a:pPr marL="0" marR="0">
                        <a:lnSpc>
                          <a:spcPct val="115000"/>
                        </a:lnSpc>
                        <a:spcBef>
                          <a:spcPts val="0"/>
                        </a:spcBef>
                        <a:spcAft>
                          <a:spcPts val="1000"/>
                        </a:spcAft>
                      </a:pPr>
                      <a:r>
                        <a:rPr lang="en-US" sz="1600" dirty="0" smtClean="0">
                          <a:latin typeface="+mn-lt"/>
                          <a:ea typeface="Calibri"/>
                          <a:cs typeface="Times New Roman"/>
                        </a:rPr>
                        <a:t> </a:t>
                      </a:r>
                      <a:r>
                        <a:rPr lang="pt-BR" sz="1600" dirty="0" smtClean="0">
                          <a:latin typeface="+mn-lt"/>
                          <a:ea typeface="Calibri"/>
                          <a:cs typeface="Times New Roman"/>
                        </a:rPr>
                        <a:t>CONSECUTIVOS DE FACTURAS O REMESAS</a:t>
                      </a:r>
                      <a:endParaRPr lang="en-US" sz="1600" dirty="0">
                        <a:latin typeface="+mn-lt"/>
                        <a:ea typeface="Calibri"/>
                        <a:cs typeface="Times New Roman"/>
                      </a:endParaRPr>
                    </a:p>
                  </a:txBody>
                  <a:tcPr marL="66441" marR="66441" marT="0" marB="0">
                    <a:lnL>
                      <a:noFill/>
                    </a:lnL>
                    <a:lnR>
                      <a:noFill/>
                    </a:lnR>
                    <a:lnT>
                      <a:noFill/>
                    </a:lnT>
                    <a:lnB>
                      <a:noFill/>
                    </a:lnB>
                  </a:tcPr>
                </a:tc>
                <a:tc>
                  <a:txBody>
                    <a:bodyPr/>
                    <a:lstStyle/>
                    <a:p>
                      <a:pPr marL="0" marR="0">
                        <a:lnSpc>
                          <a:spcPct val="115000"/>
                        </a:lnSpc>
                        <a:spcBef>
                          <a:spcPts val="0"/>
                        </a:spcBef>
                        <a:spcAft>
                          <a:spcPts val="1000"/>
                        </a:spcAft>
                      </a:pPr>
                      <a:r>
                        <a:rPr lang="es-MX" sz="1600" dirty="0" smtClean="0">
                          <a:latin typeface="+mn-lt"/>
                          <a:ea typeface="Calibri"/>
                          <a:cs typeface="Times New Roman"/>
                        </a:rPr>
                        <a:t>Indicar en el cierre de pedimentos consolidados para señalar el rango de remesas moduladas. </a:t>
                      </a:r>
                      <a:endParaRPr lang="en-US" sz="1600" dirty="0">
                        <a:latin typeface="+mn-lt"/>
                        <a:ea typeface="Calibri"/>
                        <a:cs typeface="Times New Roman"/>
                      </a:endParaRPr>
                    </a:p>
                  </a:txBody>
                  <a:tcPr marL="66441" marR="66441" marT="0" marB="0">
                    <a:lnL>
                      <a:noFill/>
                    </a:lnL>
                    <a:lnR>
                      <a:noFill/>
                    </a:lnR>
                    <a:lnT>
                      <a:noFill/>
                    </a:lnT>
                    <a:lnB>
                      <a:noFill/>
                    </a:lnB>
                  </a:tcPr>
                </a:tc>
              </a:tr>
            </a:tbl>
          </a:graphicData>
        </a:graphic>
      </p:graphicFrame>
      <p:graphicFrame>
        <p:nvGraphicFramePr>
          <p:cNvPr id="111" name="110 Tabla"/>
          <p:cNvGraphicFramePr>
            <a:graphicFrameLocks noGrp="1"/>
          </p:cNvGraphicFramePr>
          <p:nvPr/>
        </p:nvGraphicFramePr>
        <p:xfrm>
          <a:off x="642938" y="4313238"/>
          <a:ext cx="8001000" cy="1402080"/>
        </p:xfrm>
        <a:graphic>
          <a:graphicData uri="http://schemas.openxmlformats.org/drawingml/2006/table">
            <a:tbl>
              <a:tblPr/>
              <a:tblGrid>
                <a:gridCol w="928688"/>
                <a:gridCol w="2500313"/>
                <a:gridCol w="4571999"/>
              </a:tblGrid>
              <a:tr h="1401762">
                <a:tc>
                  <a:txBody>
                    <a:bodyPr/>
                    <a:lstStyle/>
                    <a:p>
                      <a:pPr marL="0" marR="0">
                        <a:lnSpc>
                          <a:spcPct val="115000"/>
                        </a:lnSpc>
                        <a:spcBef>
                          <a:spcPts val="0"/>
                        </a:spcBef>
                        <a:spcAft>
                          <a:spcPts val="1000"/>
                        </a:spcAft>
                      </a:pPr>
                      <a:r>
                        <a:rPr lang="en-US" sz="4000" b="1" dirty="0" smtClean="0">
                          <a:solidFill>
                            <a:srgbClr val="FFFFFF"/>
                          </a:solidFill>
                          <a:latin typeface="+mn-lt"/>
                          <a:ea typeface="Calibri"/>
                          <a:cs typeface="Times New Roman"/>
                        </a:rPr>
                        <a:t>RO </a:t>
                      </a:r>
                      <a:endParaRPr lang="en-US" sz="4000" dirty="0">
                        <a:latin typeface="+mn-lt"/>
                        <a:ea typeface="Calibri"/>
                        <a:cs typeface="Times New Roman"/>
                      </a:endParaRPr>
                    </a:p>
                  </a:txBody>
                  <a:tcPr marL="66441" marR="66441" marT="0" marB="0">
                    <a:lnL>
                      <a:noFill/>
                    </a:lnL>
                    <a:lnR>
                      <a:noFill/>
                    </a:lnR>
                    <a:lnT>
                      <a:noFill/>
                    </a:lnT>
                    <a:lnB>
                      <a:noFill/>
                    </a:lnB>
                    <a:solidFill>
                      <a:srgbClr val="4F81BD"/>
                    </a:solidFill>
                  </a:tcPr>
                </a:tc>
                <a:tc>
                  <a:txBody>
                    <a:bodyPr/>
                    <a:lstStyle/>
                    <a:p>
                      <a:pPr marL="0" marR="0">
                        <a:lnSpc>
                          <a:spcPct val="115000"/>
                        </a:lnSpc>
                        <a:spcBef>
                          <a:spcPts val="0"/>
                        </a:spcBef>
                        <a:spcAft>
                          <a:spcPts val="1000"/>
                        </a:spcAft>
                      </a:pPr>
                      <a:r>
                        <a:rPr lang="es-MX" sz="1600" dirty="0" smtClean="0">
                          <a:latin typeface="+mn-lt"/>
                          <a:ea typeface="Calibri"/>
                          <a:cs typeface="Times New Roman"/>
                        </a:rPr>
                        <a:t>REVISIÓN EN ORIGEN POR PARTE DE EMPRESAS CERTIFICADAS</a:t>
                      </a:r>
                      <a:r>
                        <a:rPr lang="es-MX" sz="1600" b="1" dirty="0" smtClean="0">
                          <a:latin typeface="+mn-lt"/>
                          <a:ea typeface="Calibri"/>
                          <a:cs typeface="Times New Roman"/>
                        </a:rPr>
                        <a:t> </a:t>
                      </a:r>
                      <a:endParaRPr lang="en-US" sz="1600" dirty="0">
                        <a:latin typeface="+mn-lt"/>
                        <a:ea typeface="Calibri"/>
                        <a:cs typeface="Times New Roman"/>
                      </a:endParaRPr>
                    </a:p>
                  </a:txBody>
                  <a:tcPr marL="66441" marR="66441" marT="0" marB="0">
                    <a:lnL>
                      <a:noFill/>
                    </a:lnL>
                    <a:lnR>
                      <a:noFill/>
                    </a:lnR>
                    <a:lnT>
                      <a:noFill/>
                    </a:lnT>
                    <a:lnB>
                      <a:noFill/>
                    </a:lnB>
                    <a:solidFill>
                      <a:srgbClr val="D8D8D8"/>
                    </a:solidFill>
                  </a:tcPr>
                </a:tc>
                <a:tc>
                  <a:txBody>
                    <a:bodyPr/>
                    <a:lstStyle/>
                    <a:p>
                      <a:pPr marL="0" marR="0">
                        <a:lnSpc>
                          <a:spcPct val="115000"/>
                        </a:lnSpc>
                        <a:spcBef>
                          <a:spcPts val="0"/>
                        </a:spcBef>
                        <a:spcAft>
                          <a:spcPts val="1000"/>
                        </a:spcAft>
                      </a:pPr>
                      <a:r>
                        <a:rPr lang="es-MX" sz="1600" dirty="0" smtClean="0">
                          <a:latin typeface="+mn-lt"/>
                          <a:ea typeface="Calibri"/>
                          <a:cs typeface="Times New Roman"/>
                        </a:rPr>
                        <a:t>Identificar el despacho de mercancías de em</a:t>
                      </a:r>
                      <a:r>
                        <a:rPr lang="es-MX" sz="1600" b="0" dirty="0" smtClean="0">
                          <a:latin typeface="+mn-lt"/>
                          <a:ea typeface="Calibri"/>
                          <a:cs typeface="Times New Roman"/>
                        </a:rPr>
                        <a:t>presas certificadas mediante el procedimiento de revisión en origen, conforme al artículo 98 de la Ley y la R.G. 3.8.9., fracción XIX. </a:t>
                      </a:r>
                      <a:endParaRPr lang="en-US" sz="1600" b="0" dirty="0">
                        <a:latin typeface="+mn-lt"/>
                        <a:ea typeface="Calibri"/>
                        <a:cs typeface="Times New Roman"/>
                      </a:endParaRPr>
                    </a:p>
                  </a:txBody>
                  <a:tcPr marL="66441" marR="66441" marT="0" marB="0">
                    <a:lnL>
                      <a:noFill/>
                    </a:lnL>
                    <a:lnR>
                      <a:noFill/>
                    </a:lnR>
                    <a:lnT>
                      <a:noFill/>
                    </a:lnT>
                    <a:lnB>
                      <a:noFill/>
                    </a:lnB>
                    <a:solidFill>
                      <a:srgbClr val="D8D8D8"/>
                    </a:solidFill>
                  </a:tcPr>
                </a:tc>
              </a:tr>
            </a:tbl>
          </a:graphicData>
        </a:graphic>
      </p:graphicFrame>
      <p:sp>
        <p:nvSpPr>
          <p:cNvPr id="102" name="101 CuadroTexto"/>
          <p:cNvSpPr txBox="1"/>
          <p:nvPr/>
        </p:nvSpPr>
        <p:spPr>
          <a:xfrm>
            <a:off x="857250" y="500063"/>
            <a:ext cx="7500938" cy="569912"/>
          </a:xfrm>
          <a:prstGeom prst="rect">
            <a:avLst/>
          </a:prstGeom>
          <a:noFill/>
        </p:spPr>
        <p:txBody>
          <a:bodyPr>
            <a:spAutoFit/>
          </a:bodyPr>
          <a:lstStyle/>
          <a:p>
            <a:pPr algn="ctr">
              <a:defRPr/>
            </a:pPr>
            <a:r>
              <a:rPr lang="es-MX" sz="3100" b="1" dirty="0">
                <a:solidFill>
                  <a:srgbClr val="003D7A"/>
                </a:solidFill>
                <a:latin typeface="+mn-lt"/>
              </a:rPr>
              <a:t>IDENTIFICADORES PARA IMMEX</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fade">
                                      <p:cBhvr>
                                        <p:cTn id="7" dur="1000"/>
                                        <p:tgtEl>
                                          <p:spTgt spid="102"/>
                                        </p:tgtEl>
                                      </p:cBhvr>
                                    </p:animEffect>
                                    <p:anim calcmode="lin" valueType="num">
                                      <p:cBhvr>
                                        <p:cTn id="8" dur="1000" fill="hold"/>
                                        <p:tgtEl>
                                          <p:spTgt spid="102"/>
                                        </p:tgtEl>
                                        <p:attrNameLst>
                                          <p:attrName>ppt_x</p:attrName>
                                        </p:attrNameLst>
                                      </p:cBhvr>
                                      <p:tavLst>
                                        <p:tav tm="0">
                                          <p:val>
                                            <p:strVal val="#ppt_x"/>
                                          </p:val>
                                        </p:tav>
                                        <p:tav tm="100000">
                                          <p:val>
                                            <p:strVal val="#ppt_x"/>
                                          </p:val>
                                        </p:tav>
                                      </p:tavLst>
                                    </p:anim>
                                    <p:anim calcmode="lin" valueType="num">
                                      <p:cBhvr>
                                        <p:cTn id="9" dur="1000" fill="hold"/>
                                        <p:tgtEl>
                                          <p:spTgt spid="102"/>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06"/>
                                        </p:tgtEl>
                                        <p:attrNameLst>
                                          <p:attrName>style.visibility</p:attrName>
                                        </p:attrNameLst>
                                      </p:cBhvr>
                                      <p:to>
                                        <p:strVal val="visible"/>
                                      </p:to>
                                    </p:set>
                                    <p:animEffect transition="in" filter="fade">
                                      <p:cBhvr>
                                        <p:cTn id="12" dur="1000"/>
                                        <p:tgtEl>
                                          <p:spTgt spid="106"/>
                                        </p:tgtEl>
                                      </p:cBhvr>
                                    </p:animEffect>
                                    <p:anim calcmode="lin" valueType="num">
                                      <p:cBhvr>
                                        <p:cTn id="13" dur="1000" fill="hold"/>
                                        <p:tgtEl>
                                          <p:spTgt spid="106"/>
                                        </p:tgtEl>
                                        <p:attrNameLst>
                                          <p:attrName>ppt_x</p:attrName>
                                        </p:attrNameLst>
                                      </p:cBhvr>
                                      <p:tavLst>
                                        <p:tav tm="0">
                                          <p:val>
                                            <p:strVal val="#ppt_x"/>
                                          </p:val>
                                        </p:tav>
                                        <p:tav tm="100000">
                                          <p:val>
                                            <p:strVal val="#ppt_x"/>
                                          </p:val>
                                        </p:tav>
                                      </p:tavLst>
                                    </p:anim>
                                    <p:anim calcmode="lin" valueType="num">
                                      <p:cBhvr>
                                        <p:cTn id="14" dur="1000" fill="hold"/>
                                        <p:tgtEl>
                                          <p:spTgt spid="106"/>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7" presetClass="entr" presetSubtype="0" fill="hold" nodeType="clickEffect">
                                  <p:stCondLst>
                                    <p:cond delay="0"/>
                                  </p:stCondLst>
                                  <p:childTnLst>
                                    <p:set>
                                      <p:cBhvr>
                                        <p:cTn id="18" dur="1" fill="hold">
                                          <p:stCondLst>
                                            <p:cond delay="0"/>
                                          </p:stCondLst>
                                        </p:cTn>
                                        <p:tgtEl>
                                          <p:spTgt spid="110"/>
                                        </p:tgtEl>
                                        <p:attrNameLst>
                                          <p:attrName>style.visibility</p:attrName>
                                        </p:attrNameLst>
                                      </p:cBhvr>
                                      <p:to>
                                        <p:strVal val="visible"/>
                                      </p:to>
                                    </p:set>
                                    <p:animEffect transition="in" filter="fade">
                                      <p:cBhvr>
                                        <p:cTn id="19" dur="1000"/>
                                        <p:tgtEl>
                                          <p:spTgt spid="110"/>
                                        </p:tgtEl>
                                      </p:cBhvr>
                                    </p:animEffect>
                                    <p:anim calcmode="lin" valueType="num">
                                      <p:cBhvr>
                                        <p:cTn id="20" dur="1000" fill="hold"/>
                                        <p:tgtEl>
                                          <p:spTgt spid="110"/>
                                        </p:tgtEl>
                                        <p:attrNameLst>
                                          <p:attrName>ppt_x</p:attrName>
                                        </p:attrNameLst>
                                      </p:cBhvr>
                                      <p:tavLst>
                                        <p:tav tm="0">
                                          <p:val>
                                            <p:strVal val="#ppt_x"/>
                                          </p:val>
                                        </p:tav>
                                        <p:tav tm="100000">
                                          <p:val>
                                            <p:strVal val="#ppt_x"/>
                                          </p:val>
                                        </p:tav>
                                      </p:tavLst>
                                    </p:anim>
                                    <p:anim calcmode="lin" valueType="num">
                                      <p:cBhvr>
                                        <p:cTn id="21" dur="1000" fill="hold"/>
                                        <p:tgtEl>
                                          <p:spTgt spid="110"/>
                                        </p:tgtEl>
                                        <p:attrNameLst>
                                          <p:attrName>ppt_y</p:attrName>
                                        </p:attrNameLst>
                                      </p:cBhvr>
                                      <p:tavLst>
                                        <p:tav tm="0">
                                          <p:val>
                                            <p:strVal val="#ppt_y-.1"/>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47" presetClass="entr" presetSubtype="0" fill="hold" nodeType="clickEffect">
                                  <p:stCondLst>
                                    <p:cond delay="0"/>
                                  </p:stCondLst>
                                  <p:childTnLst>
                                    <p:set>
                                      <p:cBhvr>
                                        <p:cTn id="25" dur="1" fill="hold">
                                          <p:stCondLst>
                                            <p:cond delay="0"/>
                                          </p:stCondLst>
                                        </p:cTn>
                                        <p:tgtEl>
                                          <p:spTgt spid="111"/>
                                        </p:tgtEl>
                                        <p:attrNameLst>
                                          <p:attrName>style.visibility</p:attrName>
                                        </p:attrNameLst>
                                      </p:cBhvr>
                                      <p:to>
                                        <p:strVal val="visible"/>
                                      </p:to>
                                    </p:set>
                                    <p:animEffect transition="in" filter="fade">
                                      <p:cBhvr>
                                        <p:cTn id="26" dur="1000"/>
                                        <p:tgtEl>
                                          <p:spTgt spid="111"/>
                                        </p:tgtEl>
                                      </p:cBhvr>
                                    </p:animEffect>
                                    <p:anim calcmode="lin" valueType="num">
                                      <p:cBhvr>
                                        <p:cTn id="27" dur="1000" fill="hold"/>
                                        <p:tgtEl>
                                          <p:spTgt spid="111"/>
                                        </p:tgtEl>
                                        <p:attrNameLst>
                                          <p:attrName>ppt_x</p:attrName>
                                        </p:attrNameLst>
                                      </p:cBhvr>
                                      <p:tavLst>
                                        <p:tav tm="0">
                                          <p:val>
                                            <p:strVal val="#ppt_x"/>
                                          </p:val>
                                        </p:tav>
                                        <p:tav tm="100000">
                                          <p:val>
                                            <p:strVal val="#ppt_x"/>
                                          </p:val>
                                        </p:tav>
                                      </p:tavLst>
                                    </p:anim>
                                    <p:anim calcmode="lin" valueType="num">
                                      <p:cBhvr>
                                        <p:cTn id="28" dur="1000" fill="hold"/>
                                        <p:tgtEl>
                                          <p:spTgt spid="1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10 Conector recto"/>
          <p:cNvCxnSpPr/>
          <p:nvPr/>
        </p:nvCxnSpPr>
        <p:spPr>
          <a:xfrm rot="5400000">
            <a:off x="7786688" y="5572125"/>
            <a:ext cx="2571750"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3" name="12 Conector recto"/>
          <p:cNvCxnSpPr/>
          <p:nvPr/>
        </p:nvCxnSpPr>
        <p:spPr>
          <a:xfrm rot="5400000">
            <a:off x="7786687" y="5643563"/>
            <a:ext cx="24288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4" name="13 Conector recto"/>
          <p:cNvCxnSpPr/>
          <p:nvPr/>
        </p:nvCxnSpPr>
        <p:spPr>
          <a:xfrm rot="5400000">
            <a:off x="7858125" y="5786438"/>
            <a:ext cx="214312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5" name="14 Conector recto"/>
          <p:cNvCxnSpPr/>
          <p:nvPr/>
        </p:nvCxnSpPr>
        <p:spPr>
          <a:xfrm>
            <a:off x="5429250" y="6715125"/>
            <a:ext cx="3714750"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6" name="15 Conector recto"/>
          <p:cNvCxnSpPr/>
          <p:nvPr/>
        </p:nvCxnSpPr>
        <p:spPr>
          <a:xfrm>
            <a:off x="6143625" y="6643688"/>
            <a:ext cx="30003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7" name="16 Conector recto"/>
          <p:cNvCxnSpPr/>
          <p:nvPr/>
        </p:nvCxnSpPr>
        <p:spPr>
          <a:xfrm>
            <a:off x="6715125" y="6572250"/>
            <a:ext cx="24288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sp>
        <p:nvSpPr>
          <p:cNvPr id="18" name="Rectangle 2"/>
          <p:cNvSpPr txBox="1">
            <a:spLocks noChangeArrowheads="1"/>
          </p:cNvSpPr>
          <p:nvPr/>
        </p:nvSpPr>
        <p:spPr>
          <a:xfrm>
            <a:off x="0" y="0"/>
            <a:ext cx="9144000" cy="704850"/>
          </a:xfrm>
          <a:prstGeom prst="rect">
            <a:avLst/>
          </a:prstGeom>
        </p:spPr>
        <p:txBody>
          <a:bodyPr/>
          <a:lstStyle/>
          <a:p>
            <a:pPr algn="ctr" eaLnBrk="0" hangingPunct="0">
              <a:defRPr/>
            </a:pPr>
            <a:r>
              <a:rPr lang="es-MX" sz="2400" kern="0" dirty="0">
                <a:solidFill>
                  <a:srgbClr val="00478E"/>
                </a:solidFill>
                <a:effectLst>
                  <a:outerShdw blurRad="38100" dist="38100" dir="2700000" algn="tl">
                    <a:srgbClr val="C0C0C0"/>
                  </a:outerShdw>
                </a:effectLst>
                <a:latin typeface="Century Gothic" pitchFamily="34" charset="0"/>
                <a:cs typeface="+mn-cs"/>
              </a:rPr>
              <a:t>Almanza Villarreal Agencia Aduanal, S.C.</a:t>
            </a:r>
          </a:p>
          <a:p>
            <a:pPr algn="ctr" eaLnBrk="0" hangingPunct="0">
              <a:defRPr/>
            </a:pPr>
            <a:endParaRPr lang="es-MX" sz="2400" kern="0" dirty="0">
              <a:solidFill>
                <a:srgbClr val="00478E"/>
              </a:solidFill>
              <a:effectLst>
                <a:outerShdw blurRad="38100" dist="38100" dir="2700000" algn="tl">
                  <a:srgbClr val="C0C0C0"/>
                </a:outerShdw>
              </a:effectLst>
              <a:latin typeface="Century Gothic" pitchFamily="34" charset="0"/>
              <a:ea typeface="+mj-ea"/>
              <a:cs typeface="+mj-cs"/>
            </a:endParaRPr>
          </a:p>
          <a:p>
            <a:pPr algn="ctr" eaLnBrk="0" hangingPunct="0">
              <a:defRPr/>
            </a:pPr>
            <a:endParaRPr lang="es-MX" sz="2400" kern="0" dirty="0">
              <a:solidFill>
                <a:srgbClr val="00478E"/>
              </a:solidFill>
              <a:effectLst>
                <a:outerShdw blurRad="38100" dist="38100" dir="2700000" algn="tl">
                  <a:srgbClr val="C0C0C0"/>
                </a:outerShdw>
              </a:effectLst>
              <a:latin typeface="Century Gothic" pitchFamily="34" charset="0"/>
              <a:ea typeface="+mj-ea"/>
              <a:cs typeface="+mj-cs"/>
            </a:endParaRPr>
          </a:p>
        </p:txBody>
      </p:sp>
      <p:sp>
        <p:nvSpPr>
          <p:cNvPr id="24" name="TextBox 10"/>
          <p:cNvSpPr txBox="1"/>
          <p:nvPr/>
        </p:nvSpPr>
        <p:spPr>
          <a:xfrm>
            <a:off x="-63500" y="2143125"/>
            <a:ext cx="9064625" cy="1446213"/>
          </a:xfrm>
          <a:prstGeom prst="rect">
            <a:avLst/>
          </a:prstGeom>
          <a:noFill/>
        </p:spPr>
        <p:txBody>
          <a:bodyPr>
            <a:spAutoFit/>
          </a:bodyPr>
          <a:lstStyle/>
          <a:p>
            <a:pPr algn="ctr" eaLnBrk="0" fontAlgn="auto" hangingPunct="0">
              <a:spcBef>
                <a:spcPts val="0"/>
              </a:spcBef>
              <a:spcAft>
                <a:spcPts val="0"/>
              </a:spcAft>
              <a:defRPr/>
            </a:pPr>
            <a:r>
              <a:rPr lang="es-ES" sz="4400" b="1" dirty="0">
                <a:solidFill>
                  <a:schemeClr val="tx2">
                    <a:lumMod val="75000"/>
                  </a:schemeClr>
                </a:solidFill>
                <a:effectLst>
                  <a:outerShdw blurRad="38100" dist="38100" dir="2700000" algn="tl">
                    <a:srgbClr val="000000">
                      <a:alpha val="43137"/>
                    </a:srgbClr>
                  </a:outerShdw>
                </a:effectLst>
                <a:latin typeface="Century Gothic" pitchFamily="34" charset="0"/>
                <a:cs typeface="+mn-cs"/>
              </a:rPr>
              <a:t>VENTANILLA DIGITAL</a:t>
            </a:r>
          </a:p>
          <a:p>
            <a:pPr algn="ctr" eaLnBrk="0" fontAlgn="auto" hangingPunct="0">
              <a:spcBef>
                <a:spcPts val="0"/>
              </a:spcBef>
              <a:spcAft>
                <a:spcPts val="0"/>
              </a:spcAft>
              <a:defRPr/>
            </a:pPr>
            <a:r>
              <a:rPr lang="es-ES" sz="4400" b="1" dirty="0">
                <a:solidFill>
                  <a:schemeClr val="tx2">
                    <a:lumMod val="75000"/>
                  </a:schemeClr>
                </a:solidFill>
                <a:effectLst>
                  <a:outerShdw blurRad="38100" dist="38100" dir="2700000" algn="tl">
                    <a:srgbClr val="000000">
                      <a:alpha val="43137"/>
                    </a:srgbClr>
                  </a:outerShdw>
                </a:effectLst>
                <a:latin typeface="Century Gothic" pitchFamily="34" charset="0"/>
              </a:rPr>
              <a:t>ADMINISTRACIÓN DE USUARIOS</a:t>
            </a:r>
          </a:p>
        </p:txBody>
      </p:sp>
      <p:pic>
        <p:nvPicPr>
          <p:cNvPr id="26" name="Picture 2"/>
          <p:cNvPicPr>
            <a:picLocks noChangeAspect="1" noChangeArrowheads="1"/>
          </p:cNvPicPr>
          <p:nvPr/>
        </p:nvPicPr>
        <p:blipFill>
          <a:blip r:embed="rId2" cstate="print"/>
          <a:srcRect/>
          <a:stretch>
            <a:fillRect/>
          </a:stretch>
        </p:blipFill>
        <p:spPr bwMode="auto">
          <a:xfrm>
            <a:off x="3924300" y="3857625"/>
            <a:ext cx="1060450" cy="936625"/>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45" presetClass="entr" presetSubtype="0" fill="hold" nodeType="after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fade">
                                      <p:cBhvr>
                                        <p:cTn id="13" dur="2000"/>
                                        <p:tgtEl>
                                          <p:spTgt spid="26"/>
                                        </p:tgtEl>
                                      </p:cBhvr>
                                    </p:animEffect>
                                    <p:anim calcmode="lin" valueType="num">
                                      <p:cBhvr>
                                        <p:cTn id="14" dur="2000" fill="hold"/>
                                        <p:tgtEl>
                                          <p:spTgt spid="26"/>
                                        </p:tgtEl>
                                        <p:attrNameLst>
                                          <p:attrName>ppt_w</p:attrName>
                                        </p:attrNameLst>
                                      </p:cBhvr>
                                      <p:tavLst>
                                        <p:tav tm="0" fmla="#ppt_w*sin(2.5*pi*$)">
                                          <p:val>
                                            <p:fltVal val="0"/>
                                          </p:val>
                                        </p:tav>
                                        <p:tav tm="100000">
                                          <p:val>
                                            <p:fltVal val="1"/>
                                          </p:val>
                                        </p:tav>
                                      </p:tavLst>
                                    </p:anim>
                                    <p:anim calcmode="lin" valueType="num">
                                      <p:cBhvr>
                                        <p:cTn id="15" dur="2000" fill="hold"/>
                                        <p:tgtEl>
                                          <p:spTgt spid="2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 Box 11"/>
          <p:cNvSpPr txBox="1">
            <a:spLocks noChangeArrowheads="1"/>
          </p:cNvSpPr>
          <p:nvPr/>
        </p:nvSpPr>
        <p:spPr bwMode="auto">
          <a:xfrm>
            <a:off x="1403350" y="1341438"/>
            <a:ext cx="6192838" cy="366712"/>
          </a:xfrm>
          <a:prstGeom prst="rect">
            <a:avLst/>
          </a:prstGeom>
          <a:noFill/>
          <a:ln w="9525">
            <a:noFill/>
            <a:miter lim="800000"/>
            <a:headEnd/>
            <a:tailEnd/>
          </a:ln>
        </p:spPr>
        <p:txBody>
          <a:bodyPr>
            <a:spAutoFit/>
          </a:bodyPr>
          <a:lstStyle/>
          <a:p>
            <a:pPr eaLnBrk="0" hangingPunct="0">
              <a:spcBef>
                <a:spcPct val="50000"/>
              </a:spcBef>
            </a:pPr>
            <a:endParaRPr lang="en-US"/>
          </a:p>
        </p:txBody>
      </p:sp>
      <p:sp>
        <p:nvSpPr>
          <p:cNvPr id="12" name="Rectangle 2"/>
          <p:cNvSpPr txBox="1">
            <a:spLocks noChangeArrowheads="1"/>
          </p:cNvSpPr>
          <p:nvPr/>
        </p:nvSpPr>
        <p:spPr>
          <a:xfrm>
            <a:off x="1490663" y="347663"/>
            <a:ext cx="6321425" cy="704850"/>
          </a:xfrm>
          <a:prstGeom prst="rect">
            <a:avLst/>
          </a:prstGeom>
        </p:spPr>
        <p:txBody>
          <a:bodyPr/>
          <a:lstStyle/>
          <a:p>
            <a:pPr algn="ctr" eaLnBrk="0" hangingPunct="0">
              <a:defRPr/>
            </a:pPr>
            <a:endParaRPr lang="es-ES" sz="3800" kern="0" dirty="0">
              <a:solidFill>
                <a:srgbClr val="00478E"/>
              </a:solidFill>
              <a:effectLst>
                <a:outerShdw blurRad="38100" dist="38100" dir="2700000" algn="tl">
                  <a:srgbClr val="C0C0C0"/>
                </a:outerShdw>
              </a:effectLst>
              <a:latin typeface="Century Gothic" pitchFamily="34" charset="0"/>
              <a:ea typeface="+mj-ea"/>
              <a:cs typeface="+mj-cs"/>
            </a:endParaRPr>
          </a:p>
        </p:txBody>
      </p:sp>
      <p:cxnSp>
        <p:nvCxnSpPr>
          <p:cNvPr id="11" name="10 Conector recto"/>
          <p:cNvCxnSpPr/>
          <p:nvPr/>
        </p:nvCxnSpPr>
        <p:spPr>
          <a:xfrm rot="5400000">
            <a:off x="7786688" y="5572125"/>
            <a:ext cx="2571750"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3" name="12 Conector recto"/>
          <p:cNvCxnSpPr/>
          <p:nvPr/>
        </p:nvCxnSpPr>
        <p:spPr>
          <a:xfrm rot="5400000">
            <a:off x="7786687" y="5643563"/>
            <a:ext cx="24288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4" name="13 Conector recto"/>
          <p:cNvCxnSpPr/>
          <p:nvPr/>
        </p:nvCxnSpPr>
        <p:spPr>
          <a:xfrm rot="5400000">
            <a:off x="7858125" y="5786438"/>
            <a:ext cx="214312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5" name="14 Conector recto"/>
          <p:cNvCxnSpPr/>
          <p:nvPr/>
        </p:nvCxnSpPr>
        <p:spPr>
          <a:xfrm>
            <a:off x="5429250" y="6715125"/>
            <a:ext cx="3714750"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6" name="15 Conector recto"/>
          <p:cNvCxnSpPr/>
          <p:nvPr/>
        </p:nvCxnSpPr>
        <p:spPr>
          <a:xfrm>
            <a:off x="6143625" y="6643688"/>
            <a:ext cx="30003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7" name="16 Conector recto"/>
          <p:cNvCxnSpPr/>
          <p:nvPr/>
        </p:nvCxnSpPr>
        <p:spPr>
          <a:xfrm>
            <a:off x="6715125" y="6572250"/>
            <a:ext cx="24288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sp>
        <p:nvSpPr>
          <p:cNvPr id="2" name="1 Rectángulo"/>
          <p:cNvSpPr/>
          <p:nvPr/>
        </p:nvSpPr>
        <p:spPr>
          <a:xfrm>
            <a:off x="179388" y="1628775"/>
            <a:ext cx="8750300" cy="415925"/>
          </a:xfrm>
          <a:prstGeom prst="rect">
            <a:avLst/>
          </a:prstGeom>
        </p:spPr>
        <p:txBody>
          <a:bodyPr>
            <a:spAutoFit/>
          </a:bodyPr>
          <a:lstStyle/>
          <a:p>
            <a:pPr algn="ctr" eaLnBrk="0" hangingPunct="0">
              <a:defRPr/>
            </a:pPr>
            <a:r>
              <a:rPr lang="es-MX" b="1" dirty="0">
                <a:cs typeface="+mn-cs"/>
              </a:rPr>
              <a:t>		</a:t>
            </a:r>
            <a:endParaRPr lang="es-MX" sz="2100" kern="0" dirty="0">
              <a:solidFill>
                <a:srgbClr val="00478E"/>
              </a:solidFill>
              <a:effectLst>
                <a:outerShdw blurRad="38100" dist="38100" dir="2700000" algn="tl">
                  <a:srgbClr val="C0C0C0"/>
                </a:outerShdw>
              </a:effectLst>
              <a:latin typeface="Century Gothic" pitchFamily="34" charset="0"/>
              <a:ea typeface="+mj-ea"/>
              <a:cs typeface="+mj-cs"/>
            </a:endParaRPr>
          </a:p>
        </p:txBody>
      </p:sp>
      <p:sp>
        <p:nvSpPr>
          <p:cNvPr id="20" name="Rectangle 2"/>
          <p:cNvSpPr txBox="1">
            <a:spLocks noChangeArrowheads="1"/>
          </p:cNvSpPr>
          <p:nvPr/>
        </p:nvSpPr>
        <p:spPr>
          <a:xfrm>
            <a:off x="0" y="0"/>
            <a:ext cx="9144000" cy="704850"/>
          </a:xfrm>
          <a:prstGeom prst="rect">
            <a:avLst/>
          </a:prstGeom>
        </p:spPr>
        <p:txBody>
          <a:bodyPr/>
          <a:lstStyle/>
          <a:p>
            <a:pPr algn="ctr" eaLnBrk="0" hangingPunct="0">
              <a:defRPr/>
            </a:pPr>
            <a:r>
              <a:rPr lang="es-MX" sz="2400" kern="0" dirty="0">
                <a:solidFill>
                  <a:srgbClr val="00478E"/>
                </a:solidFill>
                <a:effectLst>
                  <a:outerShdw blurRad="38100" dist="38100" dir="2700000" algn="tl">
                    <a:srgbClr val="C0C0C0"/>
                  </a:outerShdw>
                </a:effectLst>
                <a:latin typeface="Century Gothic" pitchFamily="34" charset="0"/>
                <a:cs typeface="+mn-cs"/>
              </a:rPr>
              <a:t>Almanza Villarreal Agencia Aduanal, S.C.</a:t>
            </a:r>
          </a:p>
          <a:p>
            <a:pPr algn="ctr" eaLnBrk="0" hangingPunct="0">
              <a:defRPr/>
            </a:pPr>
            <a:endParaRPr lang="es-MX" sz="2400" kern="0" dirty="0">
              <a:solidFill>
                <a:srgbClr val="00478E"/>
              </a:solidFill>
              <a:effectLst>
                <a:outerShdw blurRad="38100" dist="38100" dir="2700000" algn="tl">
                  <a:srgbClr val="C0C0C0"/>
                </a:outerShdw>
              </a:effectLst>
              <a:latin typeface="Century Gothic" pitchFamily="34" charset="0"/>
              <a:ea typeface="+mj-ea"/>
              <a:cs typeface="+mj-cs"/>
            </a:endParaRPr>
          </a:p>
          <a:p>
            <a:pPr algn="ctr" eaLnBrk="0" hangingPunct="0">
              <a:defRPr/>
            </a:pPr>
            <a:endParaRPr lang="es-MX" sz="2400" kern="0" dirty="0">
              <a:solidFill>
                <a:srgbClr val="00478E"/>
              </a:solidFill>
              <a:effectLst>
                <a:outerShdw blurRad="38100" dist="38100" dir="2700000" algn="tl">
                  <a:srgbClr val="C0C0C0"/>
                </a:outerShdw>
              </a:effectLst>
              <a:latin typeface="Century Gothic" pitchFamily="34" charset="0"/>
              <a:ea typeface="+mj-ea"/>
              <a:cs typeface="+mj-cs"/>
            </a:endParaRPr>
          </a:p>
        </p:txBody>
      </p:sp>
      <p:graphicFrame>
        <p:nvGraphicFramePr>
          <p:cNvPr id="18" name="17 Tabla"/>
          <p:cNvGraphicFramePr>
            <a:graphicFrameLocks noGrp="1"/>
          </p:cNvGraphicFramePr>
          <p:nvPr/>
        </p:nvGraphicFramePr>
        <p:xfrm>
          <a:off x="571500" y="2928938"/>
          <a:ext cx="8001001" cy="1402080"/>
        </p:xfrm>
        <a:graphic>
          <a:graphicData uri="http://schemas.openxmlformats.org/drawingml/2006/table">
            <a:tbl>
              <a:tblPr/>
              <a:tblGrid>
                <a:gridCol w="928688"/>
                <a:gridCol w="3714750"/>
                <a:gridCol w="3357563"/>
              </a:tblGrid>
              <a:tr h="1401762">
                <a:tc>
                  <a:txBody>
                    <a:bodyPr/>
                    <a:lstStyle/>
                    <a:p>
                      <a:pPr marL="0" marR="0">
                        <a:lnSpc>
                          <a:spcPct val="115000"/>
                        </a:lnSpc>
                        <a:spcBef>
                          <a:spcPts val="0"/>
                        </a:spcBef>
                        <a:spcAft>
                          <a:spcPts val="1000"/>
                        </a:spcAft>
                      </a:pPr>
                      <a:r>
                        <a:rPr lang="en-US" sz="4000" b="1" dirty="0">
                          <a:solidFill>
                            <a:srgbClr val="FFFFFF"/>
                          </a:solidFill>
                          <a:latin typeface="+mn-lt"/>
                          <a:ea typeface="Calibri"/>
                          <a:cs typeface="Times New Roman"/>
                        </a:rPr>
                        <a:t>V1 </a:t>
                      </a:r>
                      <a:endParaRPr lang="en-US" sz="4000" dirty="0">
                        <a:latin typeface="+mn-lt"/>
                        <a:ea typeface="Calibri"/>
                        <a:cs typeface="Times New Roman"/>
                      </a:endParaRPr>
                    </a:p>
                  </a:txBody>
                  <a:tcPr marL="51085" marR="51085" marT="0" marB="0">
                    <a:lnL>
                      <a:noFill/>
                    </a:lnL>
                    <a:lnR>
                      <a:noFill/>
                    </a:lnR>
                    <a:lnT>
                      <a:noFill/>
                    </a:lnT>
                    <a:lnB>
                      <a:noFill/>
                    </a:lnB>
                    <a:solidFill>
                      <a:srgbClr val="4F81BD"/>
                    </a:solidFill>
                  </a:tcPr>
                </a:tc>
                <a:tc>
                  <a:txBody>
                    <a:bodyPr/>
                    <a:lstStyle/>
                    <a:p>
                      <a:pPr marL="0" marR="0">
                        <a:lnSpc>
                          <a:spcPct val="115000"/>
                        </a:lnSpc>
                        <a:spcBef>
                          <a:spcPts val="0"/>
                        </a:spcBef>
                        <a:spcAft>
                          <a:spcPts val="1000"/>
                        </a:spcAft>
                      </a:pPr>
                      <a:r>
                        <a:rPr lang="en-US" sz="1600" dirty="0">
                          <a:latin typeface="+mn-lt"/>
                          <a:ea typeface="Calibri"/>
                          <a:cs typeface="Times New Roman"/>
                        </a:rPr>
                        <a:t> TRANSFERENCIAS DE MERCANCÍAS</a:t>
                      </a:r>
                    </a:p>
                  </a:txBody>
                  <a:tcPr marL="51085" marR="51085" marT="0" marB="0">
                    <a:lnL>
                      <a:noFill/>
                    </a:lnL>
                    <a:lnR>
                      <a:noFill/>
                    </a:lnR>
                    <a:lnT>
                      <a:noFill/>
                    </a:lnT>
                    <a:lnB>
                      <a:noFill/>
                    </a:lnB>
                    <a:solidFill>
                      <a:srgbClr val="D8D8D8"/>
                    </a:solidFill>
                  </a:tcPr>
                </a:tc>
                <a:tc>
                  <a:txBody>
                    <a:bodyPr/>
                    <a:lstStyle/>
                    <a:p>
                      <a:pPr marL="0" marR="0">
                        <a:lnSpc>
                          <a:spcPct val="115000"/>
                        </a:lnSpc>
                        <a:spcBef>
                          <a:spcPts val="0"/>
                        </a:spcBef>
                        <a:spcAft>
                          <a:spcPts val="1000"/>
                        </a:spcAft>
                      </a:pPr>
                      <a:r>
                        <a:rPr lang="es-MX" sz="1600" dirty="0">
                          <a:latin typeface="+mn-lt"/>
                          <a:ea typeface="Calibri"/>
                          <a:cs typeface="Times New Roman"/>
                        </a:rPr>
                        <a:t>Indicar conforme a los supuestos de la clave de documento V1 del apéndice 2 del Anexo 22, R.G. 4.3.23. y artículo 86 de la Ley. </a:t>
                      </a:r>
                      <a:endParaRPr lang="en-US" sz="1600" dirty="0">
                        <a:latin typeface="+mn-lt"/>
                        <a:ea typeface="Calibri"/>
                        <a:cs typeface="Times New Roman"/>
                      </a:endParaRPr>
                    </a:p>
                  </a:txBody>
                  <a:tcPr marL="51085" marR="51085" marT="0" marB="0">
                    <a:lnL>
                      <a:noFill/>
                    </a:lnL>
                    <a:lnR>
                      <a:noFill/>
                    </a:lnR>
                    <a:lnT>
                      <a:noFill/>
                    </a:lnT>
                    <a:lnB>
                      <a:noFill/>
                    </a:lnB>
                    <a:solidFill>
                      <a:srgbClr val="D8D8D8"/>
                    </a:solidFill>
                  </a:tcPr>
                </a:tc>
              </a:tr>
            </a:tbl>
          </a:graphicData>
        </a:graphic>
      </p:graphicFrame>
      <p:graphicFrame>
        <p:nvGraphicFramePr>
          <p:cNvPr id="19" name="18 Tabla"/>
          <p:cNvGraphicFramePr>
            <a:graphicFrameLocks noGrp="1"/>
          </p:cNvGraphicFramePr>
          <p:nvPr/>
        </p:nvGraphicFramePr>
        <p:xfrm>
          <a:off x="571500" y="1500188"/>
          <a:ext cx="8001001" cy="571500"/>
        </p:xfrm>
        <a:graphic>
          <a:graphicData uri="http://schemas.openxmlformats.org/drawingml/2006/table">
            <a:tbl>
              <a:tblPr/>
              <a:tblGrid>
                <a:gridCol w="928688"/>
                <a:gridCol w="3714750"/>
                <a:gridCol w="3357563"/>
              </a:tblGrid>
              <a:tr h="571500">
                <a:tc>
                  <a:txBody>
                    <a:bodyPr/>
                    <a:lstStyle/>
                    <a:p>
                      <a:pPr marL="0" marR="0">
                        <a:lnSpc>
                          <a:spcPct val="115000"/>
                        </a:lnSpc>
                        <a:spcBef>
                          <a:spcPts val="0"/>
                        </a:spcBef>
                        <a:spcAft>
                          <a:spcPts val="1000"/>
                        </a:spcAft>
                      </a:pPr>
                      <a:r>
                        <a:rPr lang="en-US" sz="1600" b="1" dirty="0">
                          <a:solidFill>
                            <a:srgbClr val="FFFFFF"/>
                          </a:solidFill>
                          <a:latin typeface="+mn-lt"/>
                          <a:ea typeface="Calibri"/>
                          <a:cs typeface="Times New Roman"/>
                        </a:rPr>
                        <a:t> </a:t>
                      </a:r>
                      <a:endParaRPr lang="en-US" sz="1600" dirty="0">
                        <a:latin typeface="+mn-lt"/>
                        <a:ea typeface="Calibri"/>
                        <a:cs typeface="Times New Roman"/>
                      </a:endParaRPr>
                    </a:p>
                  </a:txBody>
                  <a:tcPr marL="51085" marR="51085" marT="0" marB="0">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4F81BD"/>
                    </a:solidFill>
                  </a:tcPr>
                </a:tc>
                <a:tc>
                  <a:txBody>
                    <a:bodyPr/>
                    <a:lstStyle/>
                    <a:p>
                      <a:pPr marL="0" marR="0">
                        <a:lnSpc>
                          <a:spcPct val="115000"/>
                        </a:lnSpc>
                        <a:spcBef>
                          <a:spcPts val="0"/>
                        </a:spcBef>
                        <a:spcAft>
                          <a:spcPts val="1000"/>
                        </a:spcAft>
                      </a:pPr>
                      <a:r>
                        <a:rPr lang="en-US" sz="1600" b="1" dirty="0">
                          <a:solidFill>
                            <a:srgbClr val="FFFFFF"/>
                          </a:solidFill>
                          <a:latin typeface="+mn-lt"/>
                          <a:ea typeface="Calibri"/>
                          <a:cs typeface="Times New Roman"/>
                        </a:rPr>
                        <a:t>IDENTIFICADOR</a:t>
                      </a:r>
                      <a:endParaRPr lang="en-US" sz="1600" dirty="0">
                        <a:latin typeface="+mn-lt"/>
                        <a:ea typeface="Calibri"/>
                        <a:cs typeface="Times New Roman"/>
                      </a:endParaRPr>
                    </a:p>
                  </a:txBody>
                  <a:tcPr marL="51085" marR="51085" marT="0" marB="0">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4F81BD"/>
                    </a:solidFill>
                  </a:tcPr>
                </a:tc>
                <a:tc>
                  <a:txBody>
                    <a:bodyPr/>
                    <a:lstStyle/>
                    <a:p>
                      <a:pPr marL="0" marR="0">
                        <a:lnSpc>
                          <a:spcPct val="115000"/>
                        </a:lnSpc>
                        <a:spcBef>
                          <a:spcPts val="0"/>
                        </a:spcBef>
                        <a:spcAft>
                          <a:spcPts val="1000"/>
                        </a:spcAft>
                      </a:pPr>
                      <a:r>
                        <a:rPr lang="en-US" sz="1600" b="1" dirty="0">
                          <a:solidFill>
                            <a:srgbClr val="FFFFFF"/>
                          </a:solidFill>
                          <a:latin typeface="+mn-lt"/>
                          <a:ea typeface="Calibri"/>
                          <a:cs typeface="Times New Roman"/>
                        </a:rPr>
                        <a:t>SUPUESTO DE APLICACIÓN </a:t>
                      </a:r>
                      <a:endParaRPr lang="en-US" sz="1600" dirty="0">
                        <a:latin typeface="+mn-lt"/>
                        <a:ea typeface="Calibri"/>
                        <a:cs typeface="Times New Roman"/>
                      </a:endParaRPr>
                    </a:p>
                  </a:txBody>
                  <a:tcPr marL="51085" marR="51085" marT="0" marB="0">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4F81BD"/>
                    </a:solidFill>
                  </a:tcPr>
                </a:tc>
              </a:tr>
            </a:tbl>
          </a:graphicData>
        </a:graphic>
      </p:graphicFrame>
      <p:graphicFrame>
        <p:nvGraphicFramePr>
          <p:cNvPr id="21" name="20 Tabla"/>
          <p:cNvGraphicFramePr>
            <a:graphicFrameLocks noGrp="1"/>
          </p:cNvGraphicFramePr>
          <p:nvPr/>
        </p:nvGraphicFramePr>
        <p:xfrm>
          <a:off x="571500" y="4286250"/>
          <a:ext cx="8001001" cy="1143000"/>
        </p:xfrm>
        <a:graphic>
          <a:graphicData uri="http://schemas.openxmlformats.org/drawingml/2006/table">
            <a:tbl>
              <a:tblPr/>
              <a:tblGrid>
                <a:gridCol w="928688"/>
                <a:gridCol w="3714750"/>
                <a:gridCol w="3357563"/>
              </a:tblGrid>
              <a:tr h="1143000">
                <a:tc>
                  <a:txBody>
                    <a:bodyPr/>
                    <a:lstStyle/>
                    <a:p>
                      <a:pPr marL="0" marR="0">
                        <a:lnSpc>
                          <a:spcPct val="115000"/>
                        </a:lnSpc>
                        <a:spcBef>
                          <a:spcPts val="0"/>
                        </a:spcBef>
                        <a:spcAft>
                          <a:spcPts val="1000"/>
                        </a:spcAft>
                      </a:pPr>
                      <a:r>
                        <a:rPr lang="en-US" sz="4000" b="1" dirty="0">
                          <a:solidFill>
                            <a:srgbClr val="FFFFFF"/>
                          </a:solidFill>
                          <a:latin typeface="+mn-lt"/>
                          <a:ea typeface="Calibri"/>
                          <a:cs typeface="Times New Roman"/>
                        </a:rPr>
                        <a:t>V5 </a:t>
                      </a:r>
                      <a:endParaRPr lang="en-US" sz="4000" dirty="0">
                        <a:latin typeface="+mn-lt"/>
                        <a:ea typeface="Calibri"/>
                        <a:cs typeface="Times New Roman"/>
                      </a:endParaRPr>
                    </a:p>
                  </a:txBody>
                  <a:tcPr marL="51085" marR="51085" marT="0" marB="0">
                    <a:lnL>
                      <a:noFill/>
                    </a:lnL>
                    <a:lnR>
                      <a:noFill/>
                    </a:lnR>
                    <a:lnT>
                      <a:noFill/>
                    </a:lnT>
                    <a:lnB>
                      <a:noFill/>
                    </a:lnB>
                    <a:solidFill>
                      <a:srgbClr val="4F81BD"/>
                    </a:solidFill>
                  </a:tcPr>
                </a:tc>
                <a:tc>
                  <a:txBody>
                    <a:bodyPr/>
                    <a:lstStyle/>
                    <a:p>
                      <a:pPr marL="0" marR="0">
                        <a:lnSpc>
                          <a:spcPct val="115000"/>
                        </a:lnSpc>
                        <a:spcBef>
                          <a:spcPts val="0"/>
                        </a:spcBef>
                        <a:spcAft>
                          <a:spcPts val="1000"/>
                        </a:spcAft>
                      </a:pPr>
                      <a:r>
                        <a:rPr lang="es-MX" sz="1600" dirty="0">
                          <a:latin typeface="+mn-lt"/>
                          <a:ea typeface="Calibri"/>
                          <a:cs typeface="Times New Roman"/>
                        </a:rPr>
                        <a:t>TRANSFERENCIAS DE MERCANCÍAS DE EMPRESAS CERTIFICADAS A EMPRESAS RESIDENTES EN EL PAÍS.</a:t>
                      </a:r>
                      <a:endParaRPr lang="en-US" sz="1600" dirty="0">
                        <a:latin typeface="+mn-lt"/>
                        <a:ea typeface="Calibri"/>
                        <a:cs typeface="Times New Roman"/>
                      </a:endParaRPr>
                    </a:p>
                  </a:txBody>
                  <a:tcPr marL="51085" marR="51085" marT="0" marB="0">
                    <a:lnL>
                      <a:noFill/>
                    </a:lnL>
                    <a:lnR>
                      <a:noFill/>
                    </a:lnR>
                    <a:lnT>
                      <a:noFill/>
                    </a:lnT>
                    <a:lnB>
                      <a:noFill/>
                    </a:lnB>
                  </a:tcPr>
                </a:tc>
                <a:tc>
                  <a:txBody>
                    <a:bodyPr/>
                    <a:lstStyle/>
                    <a:p>
                      <a:pPr marL="0" marR="0">
                        <a:lnSpc>
                          <a:spcPct val="115000"/>
                        </a:lnSpc>
                        <a:spcBef>
                          <a:spcPts val="0"/>
                        </a:spcBef>
                        <a:spcAft>
                          <a:spcPts val="1000"/>
                        </a:spcAft>
                      </a:pPr>
                      <a:r>
                        <a:rPr lang="es-MX" sz="1600" dirty="0">
                          <a:latin typeface="+mn-lt"/>
                          <a:ea typeface="Calibri"/>
                          <a:cs typeface="Times New Roman"/>
                        </a:rPr>
                        <a:t>Indicar conforme a los supuestos de la clave de documento V5 del Apéndice 2 del Anexo 22 y la R.G. 3.8.9., fracción XI </a:t>
                      </a:r>
                      <a:endParaRPr lang="en-US" sz="1600" dirty="0">
                        <a:latin typeface="+mn-lt"/>
                        <a:ea typeface="Calibri"/>
                        <a:cs typeface="Times New Roman"/>
                      </a:endParaRPr>
                    </a:p>
                  </a:txBody>
                  <a:tcPr marL="51085" marR="51085" marT="0" marB="0">
                    <a:lnL>
                      <a:noFill/>
                    </a:lnL>
                    <a:lnR>
                      <a:noFill/>
                    </a:lnR>
                    <a:lnT>
                      <a:noFill/>
                    </a:lnT>
                    <a:lnB>
                      <a:noFill/>
                    </a:lnB>
                  </a:tcPr>
                </a:tc>
              </a:tr>
            </a:tbl>
          </a:graphicData>
        </a:graphic>
      </p:graphicFrame>
      <p:graphicFrame>
        <p:nvGraphicFramePr>
          <p:cNvPr id="22" name="21 Tabla"/>
          <p:cNvGraphicFramePr>
            <a:graphicFrameLocks noGrp="1"/>
          </p:cNvGraphicFramePr>
          <p:nvPr/>
        </p:nvGraphicFramePr>
        <p:xfrm>
          <a:off x="571500" y="5357813"/>
          <a:ext cx="8001001" cy="928687"/>
        </p:xfrm>
        <a:graphic>
          <a:graphicData uri="http://schemas.openxmlformats.org/drawingml/2006/table">
            <a:tbl>
              <a:tblPr/>
              <a:tblGrid>
                <a:gridCol w="928688"/>
                <a:gridCol w="3714750"/>
                <a:gridCol w="3357563"/>
              </a:tblGrid>
              <a:tr h="928687">
                <a:tc>
                  <a:txBody>
                    <a:bodyPr/>
                    <a:lstStyle/>
                    <a:p>
                      <a:pPr marL="0" marR="0">
                        <a:lnSpc>
                          <a:spcPct val="115000"/>
                        </a:lnSpc>
                        <a:spcBef>
                          <a:spcPts val="0"/>
                        </a:spcBef>
                        <a:spcAft>
                          <a:spcPts val="1000"/>
                        </a:spcAft>
                      </a:pPr>
                      <a:r>
                        <a:rPr lang="en-US" sz="4000" b="1" dirty="0">
                          <a:solidFill>
                            <a:srgbClr val="FFFFFF"/>
                          </a:solidFill>
                          <a:latin typeface="+mn-lt"/>
                          <a:ea typeface="Calibri"/>
                          <a:cs typeface="Times New Roman"/>
                        </a:rPr>
                        <a:t>XP</a:t>
                      </a:r>
                      <a:endParaRPr lang="en-US" sz="4000" dirty="0">
                        <a:latin typeface="+mn-lt"/>
                        <a:ea typeface="Calibri"/>
                        <a:cs typeface="Times New Roman"/>
                      </a:endParaRPr>
                    </a:p>
                  </a:txBody>
                  <a:tcPr marL="51085" marR="51085" marT="0" marB="0">
                    <a:lnL>
                      <a:noFill/>
                    </a:lnL>
                    <a:lnR>
                      <a:noFill/>
                    </a:lnR>
                    <a:lnT>
                      <a:noFill/>
                    </a:lnT>
                    <a:lnB w="28575" cap="flat" cmpd="sng" algn="ctr">
                      <a:solidFill>
                        <a:srgbClr val="000000"/>
                      </a:solidFill>
                      <a:prstDash val="solid"/>
                      <a:round/>
                      <a:headEnd type="none" w="med" len="med"/>
                      <a:tailEnd type="none" w="med" len="med"/>
                    </a:lnB>
                    <a:solidFill>
                      <a:srgbClr val="4F81BD"/>
                    </a:solidFill>
                  </a:tcPr>
                </a:tc>
                <a:tc>
                  <a:txBody>
                    <a:bodyPr/>
                    <a:lstStyle/>
                    <a:p>
                      <a:pPr marL="0" marR="0">
                        <a:lnSpc>
                          <a:spcPct val="115000"/>
                        </a:lnSpc>
                        <a:spcBef>
                          <a:spcPts val="0"/>
                        </a:spcBef>
                        <a:spcAft>
                          <a:spcPts val="1000"/>
                        </a:spcAft>
                      </a:pPr>
                      <a:r>
                        <a:rPr lang="en-US" sz="1600" dirty="0">
                          <a:latin typeface="+mn-lt"/>
                          <a:ea typeface="Calibri"/>
                          <a:cs typeface="Times New Roman"/>
                        </a:rPr>
                        <a:t> </a:t>
                      </a:r>
                      <a:r>
                        <a:rPr lang="es-MX" sz="1600" dirty="0">
                          <a:latin typeface="+mn-lt"/>
                          <a:ea typeface="Calibri"/>
                          <a:cs typeface="Times New Roman"/>
                        </a:rPr>
                        <a:t>EXCEPCIÓN AL CUMPLIMIENTO DE REGULACIONES Y RESTRICCIONES NO ARANCELARIAS.</a:t>
                      </a:r>
                      <a:endParaRPr lang="en-US" sz="1600" dirty="0">
                        <a:latin typeface="+mn-lt"/>
                        <a:ea typeface="Calibri"/>
                        <a:cs typeface="Times New Roman"/>
                      </a:endParaRPr>
                    </a:p>
                  </a:txBody>
                  <a:tcPr marL="51085" marR="51085" marT="0" marB="0">
                    <a:lnL>
                      <a:noFill/>
                    </a:lnL>
                    <a:lnR>
                      <a:noFill/>
                    </a:lnR>
                    <a:lnT>
                      <a:noFill/>
                    </a:lnT>
                    <a:lnB w="28575" cap="flat" cmpd="sng" algn="ctr">
                      <a:solidFill>
                        <a:srgbClr val="000000"/>
                      </a:solidFill>
                      <a:prstDash val="solid"/>
                      <a:round/>
                      <a:headEnd type="none" w="med" len="med"/>
                      <a:tailEnd type="none" w="med" len="med"/>
                    </a:lnB>
                    <a:solidFill>
                      <a:srgbClr val="D8D8D8"/>
                    </a:solidFill>
                  </a:tcPr>
                </a:tc>
                <a:tc>
                  <a:txBody>
                    <a:bodyPr/>
                    <a:lstStyle/>
                    <a:p>
                      <a:pPr marL="0" marR="0">
                        <a:lnSpc>
                          <a:spcPct val="115000"/>
                        </a:lnSpc>
                        <a:spcBef>
                          <a:spcPts val="0"/>
                        </a:spcBef>
                        <a:spcAft>
                          <a:spcPts val="1000"/>
                        </a:spcAft>
                      </a:pPr>
                      <a:r>
                        <a:rPr lang="es-MX" sz="1600" dirty="0">
                          <a:latin typeface="+mn-lt"/>
                          <a:ea typeface="Calibri"/>
                          <a:cs typeface="Times New Roman"/>
                        </a:rPr>
                        <a:t>Indicar para exceptuar el cumplimiento de un permiso, excepto NOM’s. </a:t>
                      </a:r>
                      <a:endParaRPr lang="en-US" sz="1600" dirty="0">
                        <a:latin typeface="+mn-lt"/>
                        <a:ea typeface="Calibri"/>
                        <a:cs typeface="Times New Roman"/>
                      </a:endParaRPr>
                    </a:p>
                  </a:txBody>
                  <a:tcPr marL="51085" marR="51085" marT="0" marB="0">
                    <a:lnL>
                      <a:noFill/>
                    </a:lnL>
                    <a:lnR>
                      <a:noFill/>
                    </a:lnR>
                    <a:lnT>
                      <a:noFill/>
                    </a:lnT>
                    <a:lnB w="28575" cap="flat" cmpd="sng" algn="ctr">
                      <a:solidFill>
                        <a:srgbClr val="000000"/>
                      </a:solidFill>
                      <a:prstDash val="solid"/>
                      <a:round/>
                      <a:headEnd type="none" w="med" len="med"/>
                      <a:tailEnd type="none" w="med" len="med"/>
                    </a:lnB>
                    <a:solidFill>
                      <a:srgbClr val="D8D8D8"/>
                    </a:solidFill>
                  </a:tcPr>
                </a:tc>
              </a:tr>
            </a:tbl>
          </a:graphicData>
        </a:graphic>
      </p:graphicFrame>
      <p:graphicFrame>
        <p:nvGraphicFramePr>
          <p:cNvPr id="24" name="23 Tabla"/>
          <p:cNvGraphicFramePr>
            <a:graphicFrameLocks noGrp="1"/>
          </p:cNvGraphicFramePr>
          <p:nvPr/>
        </p:nvGraphicFramePr>
        <p:xfrm>
          <a:off x="571500" y="2071688"/>
          <a:ext cx="8001001" cy="857250"/>
        </p:xfrm>
        <a:graphic>
          <a:graphicData uri="http://schemas.openxmlformats.org/drawingml/2006/table">
            <a:tbl>
              <a:tblPr/>
              <a:tblGrid>
                <a:gridCol w="928688"/>
                <a:gridCol w="3714750"/>
                <a:gridCol w="3357563"/>
              </a:tblGrid>
              <a:tr h="857250">
                <a:tc>
                  <a:txBody>
                    <a:bodyPr/>
                    <a:lstStyle/>
                    <a:p>
                      <a:pPr marL="0" marR="0">
                        <a:lnSpc>
                          <a:spcPct val="115000"/>
                        </a:lnSpc>
                        <a:spcBef>
                          <a:spcPts val="0"/>
                        </a:spcBef>
                        <a:spcAft>
                          <a:spcPts val="1000"/>
                        </a:spcAft>
                      </a:pPr>
                      <a:r>
                        <a:rPr lang="en-US" sz="4000" b="1" dirty="0">
                          <a:solidFill>
                            <a:srgbClr val="FFFFFF"/>
                          </a:solidFill>
                          <a:latin typeface="+mn-lt"/>
                          <a:ea typeface="Calibri"/>
                          <a:cs typeface="Times New Roman"/>
                        </a:rPr>
                        <a:t>TL</a:t>
                      </a:r>
                      <a:endParaRPr lang="en-US" sz="4000" dirty="0">
                        <a:latin typeface="+mn-lt"/>
                        <a:ea typeface="Calibri"/>
                        <a:cs typeface="Times New Roman"/>
                      </a:endParaRPr>
                    </a:p>
                  </a:txBody>
                  <a:tcPr marL="51085" marR="51085" marT="0" marB="0">
                    <a:lnL>
                      <a:noFill/>
                    </a:lnL>
                    <a:lnR>
                      <a:noFill/>
                    </a:lnR>
                    <a:lnT>
                      <a:noFill/>
                    </a:lnT>
                    <a:lnB>
                      <a:noFill/>
                    </a:lnB>
                    <a:solidFill>
                      <a:srgbClr val="4F81BD"/>
                    </a:solidFill>
                  </a:tcPr>
                </a:tc>
                <a:tc>
                  <a:txBody>
                    <a:bodyPr/>
                    <a:lstStyle/>
                    <a:p>
                      <a:pPr marL="0" marR="0">
                        <a:lnSpc>
                          <a:spcPct val="115000"/>
                        </a:lnSpc>
                        <a:spcBef>
                          <a:spcPts val="0"/>
                        </a:spcBef>
                        <a:spcAft>
                          <a:spcPts val="1000"/>
                        </a:spcAft>
                      </a:pPr>
                      <a:r>
                        <a:rPr lang="es-MX" sz="1600" dirty="0">
                          <a:latin typeface="+mn-lt"/>
                          <a:ea typeface="Calibri"/>
                          <a:cs typeface="Times New Roman"/>
                        </a:rPr>
                        <a:t> MERCANCÍA ORIGINARIA AL AMPARO DE TRATADOS DE LIBRE COMERCIO</a:t>
                      </a:r>
                      <a:endParaRPr lang="en-US" sz="1600" dirty="0">
                        <a:latin typeface="+mn-lt"/>
                        <a:ea typeface="Calibri"/>
                        <a:cs typeface="Times New Roman"/>
                      </a:endParaRPr>
                    </a:p>
                  </a:txBody>
                  <a:tcPr marL="51085" marR="51085" marT="0" marB="0">
                    <a:lnL>
                      <a:noFill/>
                    </a:lnL>
                    <a:lnR>
                      <a:noFill/>
                    </a:lnR>
                    <a:lnT>
                      <a:noFill/>
                    </a:lnT>
                    <a:lnB>
                      <a:noFill/>
                    </a:lnB>
                  </a:tcPr>
                </a:tc>
                <a:tc>
                  <a:txBody>
                    <a:bodyPr/>
                    <a:lstStyle/>
                    <a:p>
                      <a:pPr marL="0" marR="0">
                        <a:lnSpc>
                          <a:spcPct val="115000"/>
                        </a:lnSpc>
                        <a:spcBef>
                          <a:spcPts val="0"/>
                        </a:spcBef>
                        <a:spcAft>
                          <a:spcPts val="1000"/>
                        </a:spcAft>
                      </a:pPr>
                      <a:r>
                        <a:rPr lang="es-MX" sz="1600" dirty="0">
                          <a:latin typeface="+mn-lt"/>
                          <a:ea typeface="Calibri"/>
                          <a:cs typeface="Times New Roman"/>
                        </a:rPr>
                        <a:t>Declarar una preferencia arancelaria al amparo de un tratado suscrito por México.</a:t>
                      </a:r>
                      <a:endParaRPr lang="en-US" sz="1600" dirty="0">
                        <a:latin typeface="+mn-lt"/>
                        <a:ea typeface="Calibri"/>
                        <a:cs typeface="Times New Roman"/>
                      </a:endParaRPr>
                    </a:p>
                  </a:txBody>
                  <a:tcPr marL="51085" marR="51085" marT="0" marB="0">
                    <a:lnL>
                      <a:noFill/>
                    </a:lnL>
                    <a:lnR>
                      <a:noFill/>
                    </a:lnR>
                    <a:lnT>
                      <a:noFill/>
                    </a:lnT>
                    <a:lnB>
                      <a:noFill/>
                    </a:lnB>
                  </a:tcPr>
                </a:tc>
              </a:tr>
            </a:tbl>
          </a:graphicData>
        </a:graphic>
      </p:graphicFrame>
      <p:sp>
        <p:nvSpPr>
          <p:cNvPr id="25" name="24 CuadroTexto"/>
          <p:cNvSpPr txBox="1"/>
          <p:nvPr/>
        </p:nvSpPr>
        <p:spPr>
          <a:xfrm>
            <a:off x="857250" y="500063"/>
            <a:ext cx="7500938" cy="569912"/>
          </a:xfrm>
          <a:prstGeom prst="rect">
            <a:avLst/>
          </a:prstGeom>
          <a:noFill/>
        </p:spPr>
        <p:txBody>
          <a:bodyPr>
            <a:spAutoFit/>
          </a:bodyPr>
          <a:lstStyle/>
          <a:p>
            <a:pPr algn="ctr">
              <a:defRPr/>
            </a:pPr>
            <a:r>
              <a:rPr lang="es-MX" sz="3100" b="1" dirty="0">
                <a:solidFill>
                  <a:srgbClr val="003D7A"/>
                </a:solidFill>
                <a:latin typeface="+mn-lt"/>
              </a:rPr>
              <a:t>IDENTIFICADORES PARA IMMEX</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anim calcmode="lin" valueType="num">
                                      <p:cBhvr>
                                        <p:cTn id="13" dur="1000" fill="hold"/>
                                        <p:tgtEl>
                                          <p:spTgt spid="19"/>
                                        </p:tgtEl>
                                        <p:attrNameLst>
                                          <p:attrName>ppt_x</p:attrName>
                                        </p:attrNameLst>
                                      </p:cBhvr>
                                      <p:tavLst>
                                        <p:tav tm="0">
                                          <p:val>
                                            <p:strVal val="#ppt_x"/>
                                          </p:val>
                                        </p:tav>
                                        <p:tav tm="100000">
                                          <p:val>
                                            <p:strVal val="#ppt_x"/>
                                          </p:val>
                                        </p:tav>
                                      </p:tavLst>
                                    </p:anim>
                                    <p:anim calcmode="lin" valueType="num">
                                      <p:cBhvr>
                                        <p:cTn id="14" dur="1000" fill="hold"/>
                                        <p:tgtEl>
                                          <p:spTgt spid="19"/>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1000"/>
                                        <p:tgtEl>
                                          <p:spTgt spid="24"/>
                                        </p:tgtEl>
                                      </p:cBhvr>
                                    </p:animEffect>
                                    <p:anim calcmode="lin" valueType="num">
                                      <p:cBhvr>
                                        <p:cTn id="18" dur="1000" fill="hold"/>
                                        <p:tgtEl>
                                          <p:spTgt spid="24"/>
                                        </p:tgtEl>
                                        <p:attrNameLst>
                                          <p:attrName>ppt_x</p:attrName>
                                        </p:attrNameLst>
                                      </p:cBhvr>
                                      <p:tavLst>
                                        <p:tav tm="0">
                                          <p:val>
                                            <p:strVal val="#ppt_x"/>
                                          </p:val>
                                        </p:tav>
                                        <p:tav tm="100000">
                                          <p:val>
                                            <p:strVal val="#ppt_x"/>
                                          </p:val>
                                        </p:tav>
                                      </p:tavLst>
                                    </p:anim>
                                    <p:anim calcmode="lin" valueType="num">
                                      <p:cBhvr>
                                        <p:cTn id="1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47" presetClass="entr" presetSubtype="0" fill="hold"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1000"/>
                                        <p:tgtEl>
                                          <p:spTgt spid="18"/>
                                        </p:tgtEl>
                                      </p:cBhvr>
                                    </p:animEffect>
                                    <p:anim calcmode="lin" valueType="num">
                                      <p:cBhvr>
                                        <p:cTn id="25" dur="1000" fill="hold"/>
                                        <p:tgtEl>
                                          <p:spTgt spid="18"/>
                                        </p:tgtEl>
                                        <p:attrNameLst>
                                          <p:attrName>ppt_x</p:attrName>
                                        </p:attrNameLst>
                                      </p:cBhvr>
                                      <p:tavLst>
                                        <p:tav tm="0">
                                          <p:val>
                                            <p:strVal val="#ppt_x"/>
                                          </p:val>
                                        </p:tav>
                                        <p:tav tm="100000">
                                          <p:val>
                                            <p:strVal val="#ppt_x"/>
                                          </p:val>
                                        </p:tav>
                                      </p:tavLst>
                                    </p:anim>
                                    <p:anim calcmode="lin" valueType="num">
                                      <p:cBhvr>
                                        <p:cTn id="2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47" presetClass="entr" presetSubtype="0" fill="hold" nodeType="click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1000"/>
                                        <p:tgtEl>
                                          <p:spTgt spid="21"/>
                                        </p:tgtEl>
                                      </p:cBhvr>
                                    </p:animEffect>
                                    <p:anim calcmode="lin" valueType="num">
                                      <p:cBhvr>
                                        <p:cTn id="32" dur="1000" fill="hold"/>
                                        <p:tgtEl>
                                          <p:spTgt spid="21"/>
                                        </p:tgtEl>
                                        <p:attrNameLst>
                                          <p:attrName>ppt_x</p:attrName>
                                        </p:attrNameLst>
                                      </p:cBhvr>
                                      <p:tavLst>
                                        <p:tav tm="0">
                                          <p:val>
                                            <p:strVal val="#ppt_x"/>
                                          </p:val>
                                        </p:tav>
                                        <p:tav tm="100000">
                                          <p:val>
                                            <p:strVal val="#ppt_x"/>
                                          </p:val>
                                        </p:tav>
                                      </p:tavLst>
                                    </p:anim>
                                    <p:anim calcmode="lin" valueType="num">
                                      <p:cBhvr>
                                        <p:cTn id="3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47" presetClass="entr" presetSubtype="0" fill="hold" nodeType="click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1000"/>
                                        <p:tgtEl>
                                          <p:spTgt spid="22"/>
                                        </p:tgtEl>
                                      </p:cBhvr>
                                    </p:animEffect>
                                    <p:anim calcmode="lin" valueType="num">
                                      <p:cBhvr>
                                        <p:cTn id="39" dur="1000" fill="hold"/>
                                        <p:tgtEl>
                                          <p:spTgt spid="22"/>
                                        </p:tgtEl>
                                        <p:attrNameLst>
                                          <p:attrName>ppt_x</p:attrName>
                                        </p:attrNameLst>
                                      </p:cBhvr>
                                      <p:tavLst>
                                        <p:tav tm="0">
                                          <p:val>
                                            <p:strVal val="#ppt_x"/>
                                          </p:val>
                                        </p:tav>
                                        <p:tav tm="100000">
                                          <p:val>
                                            <p:strVal val="#ppt_x"/>
                                          </p:val>
                                        </p:tav>
                                      </p:tavLst>
                                    </p:anim>
                                    <p:anim calcmode="lin" valueType="num">
                                      <p:cBhvr>
                                        <p:cTn id="40"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nvGraphicFramePr>
        <p:xfrm>
          <a:off x="642938" y="3000375"/>
          <a:ext cx="8001000" cy="928688"/>
        </p:xfrm>
        <a:graphic>
          <a:graphicData uri="http://schemas.openxmlformats.org/drawingml/2006/table">
            <a:tbl>
              <a:tblPr/>
              <a:tblGrid>
                <a:gridCol w="937809"/>
                <a:gridCol w="2472117"/>
                <a:gridCol w="4591074"/>
              </a:tblGrid>
              <a:tr h="928688">
                <a:tc>
                  <a:txBody>
                    <a:bodyPr/>
                    <a:lstStyle/>
                    <a:p>
                      <a:pPr marL="0" marR="0">
                        <a:lnSpc>
                          <a:spcPct val="115000"/>
                        </a:lnSpc>
                        <a:spcBef>
                          <a:spcPts val="0"/>
                        </a:spcBef>
                        <a:spcAft>
                          <a:spcPts val="1000"/>
                        </a:spcAft>
                      </a:pPr>
                      <a:r>
                        <a:rPr lang="en-US" sz="4000" b="1" dirty="0">
                          <a:solidFill>
                            <a:srgbClr val="FFFFFF"/>
                          </a:solidFill>
                          <a:latin typeface="+mn-lt"/>
                          <a:ea typeface="Calibri"/>
                          <a:cs typeface="Times New Roman"/>
                        </a:rPr>
                        <a:t>DT</a:t>
                      </a:r>
                      <a:endParaRPr lang="en-US" sz="4000" dirty="0">
                        <a:latin typeface="+mn-lt"/>
                        <a:ea typeface="Calibri"/>
                        <a:cs typeface="Times New Roman"/>
                      </a:endParaRPr>
                    </a:p>
                  </a:txBody>
                  <a:tcPr marL="68580" marR="68580" marT="0" marB="0">
                    <a:lnL>
                      <a:noFill/>
                    </a:lnL>
                    <a:lnR>
                      <a:noFill/>
                    </a:lnR>
                    <a:lnT>
                      <a:noFill/>
                    </a:lnT>
                    <a:lnB>
                      <a:noFill/>
                    </a:lnB>
                    <a:solidFill>
                      <a:srgbClr val="4F81BD"/>
                    </a:solidFill>
                  </a:tcPr>
                </a:tc>
                <a:tc>
                  <a:txBody>
                    <a:bodyPr/>
                    <a:lstStyle/>
                    <a:p>
                      <a:pPr marL="0" marR="0">
                        <a:lnSpc>
                          <a:spcPct val="115000"/>
                        </a:lnSpc>
                        <a:spcBef>
                          <a:spcPts val="0"/>
                        </a:spcBef>
                        <a:spcAft>
                          <a:spcPts val="1000"/>
                        </a:spcAft>
                      </a:pPr>
                      <a:r>
                        <a:rPr lang="es-MX" sz="1600" dirty="0">
                          <a:latin typeface="+mn-lt"/>
                          <a:ea typeface="Calibri"/>
                          <a:cs typeface="Times New Roman"/>
                        </a:rPr>
                        <a:t>OPERACIONES SUJETAS AL ART. 303 DEL TLCAN </a:t>
                      </a:r>
                      <a:endParaRPr lang="en-US" sz="1600" dirty="0">
                        <a:latin typeface="+mn-lt"/>
                        <a:ea typeface="Calibri"/>
                        <a:cs typeface="Times New Roman"/>
                      </a:endParaRPr>
                    </a:p>
                  </a:txBody>
                  <a:tcPr marL="68580" marR="68580" marT="0" marB="0">
                    <a:lnL>
                      <a:noFill/>
                    </a:lnL>
                    <a:lnR>
                      <a:noFill/>
                    </a:lnR>
                    <a:lnT>
                      <a:noFill/>
                    </a:lnT>
                    <a:lnB>
                      <a:noFill/>
                    </a:lnB>
                    <a:solidFill>
                      <a:srgbClr val="D8D8D8"/>
                    </a:solidFill>
                  </a:tcPr>
                </a:tc>
                <a:tc>
                  <a:txBody>
                    <a:bodyPr/>
                    <a:lstStyle/>
                    <a:p>
                      <a:pPr marL="0" marR="0">
                        <a:lnSpc>
                          <a:spcPct val="115000"/>
                        </a:lnSpc>
                        <a:spcBef>
                          <a:spcPts val="0"/>
                        </a:spcBef>
                        <a:spcAft>
                          <a:spcPts val="1000"/>
                        </a:spcAft>
                      </a:pPr>
                      <a:r>
                        <a:rPr lang="es-MX" sz="1600" dirty="0">
                          <a:latin typeface="+mn-lt"/>
                          <a:ea typeface="Calibri"/>
                          <a:cs typeface="Times New Roman"/>
                        </a:rPr>
                        <a:t>Señalar supuesto de aplicación para la determinación y pago del IGI de los insumos no originarios de la región del TLCAN. </a:t>
                      </a:r>
                      <a:endParaRPr lang="en-US" sz="1600" dirty="0">
                        <a:latin typeface="+mn-lt"/>
                        <a:ea typeface="Calibri"/>
                        <a:cs typeface="Times New Roman"/>
                      </a:endParaRPr>
                    </a:p>
                  </a:txBody>
                  <a:tcPr marL="68580" marR="68580" marT="0" marB="0">
                    <a:lnL>
                      <a:noFill/>
                    </a:lnL>
                    <a:lnR>
                      <a:noFill/>
                    </a:lnR>
                    <a:lnT>
                      <a:noFill/>
                    </a:lnT>
                    <a:lnB>
                      <a:noFill/>
                    </a:lnB>
                    <a:solidFill>
                      <a:srgbClr val="D8D8D8"/>
                    </a:solidFill>
                  </a:tcPr>
                </a:tc>
              </a:tr>
            </a:tbl>
          </a:graphicData>
        </a:graphic>
      </p:graphicFrame>
      <p:sp>
        <p:nvSpPr>
          <p:cNvPr id="7" name="Rectangle 2"/>
          <p:cNvSpPr txBox="1">
            <a:spLocks noChangeArrowheads="1"/>
          </p:cNvSpPr>
          <p:nvPr/>
        </p:nvSpPr>
        <p:spPr>
          <a:xfrm>
            <a:off x="0" y="0"/>
            <a:ext cx="9144000" cy="704850"/>
          </a:xfrm>
          <a:prstGeom prst="rect">
            <a:avLst/>
          </a:prstGeom>
        </p:spPr>
        <p:txBody>
          <a:bodyPr/>
          <a:lstStyle/>
          <a:p>
            <a:pPr algn="ctr" eaLnBrk="0" hangingPunct="0">
              <a:defRPr/>
            </a:pPr>
            <a:r>
              <a:rPr lang="es-MX" sz="2400" kern="0" dirty="0">
                <a:solidFill>
                  <a:srgbClr val="00478E"/>
                </a:solidFill>
                <a:effectLst>
                  <a:outerShdw blurRad="38100" dist="38100" dir="2700000" algn="tl">
                    <a:srgbClr val="C0C0C0"/>
                  </a:outerShdw>
                </a:effectLst>
                <a:latin typeface="Century Gothic" pitchFamily="34" charset="0"/>
                <a:cs typeface="+mn-cs"/>
              </a:rPr>
              <a:t>Almanza Villarreal Agencia Aduanal, S.C.</a:t>
            </a:r>
          </a:p>
          <a:p>
            <a:pPr algn="ctr" eaLnBrk="0" hangingPunct="0">
              <a:defRPr/>
            </a:pPr>
            <a:endParaRPr lang="es-MX" sz="2400" kern="0" dirty="0">
              <a:solidFill>
                <a:srgbClr val="00478E"/>
              </a:solidFill>
              <a:effectLst>
                <a:outerShdw blurRad="38100" dist="38100" dir="2700000" algn="tl">
                  <a:srgbClr val="C0C0C0"/>
                </a:outerShdw>
              </a:effectLst>
              <a:latin typeface="Century Gothic" pitchFamily="34" charset="0"/>
              <a:ea typeface="+mj-ea"/>
              <a:cs typeface="+mj-cs"/>
            </a:endParaRPr>
          </a:p>
          <a:p>
            <a:pPr algn="ctr" eaLnBrk="0" hangingPunct="0">
              <a:defRPr/>
            </a:pPr>
            <a:endParaRPr lang="es-MX" sz="2400" kern="0" dirty="0">
              <a:solidFill>
                <a:srgbClr val="00478E"/>
              </a:solidFill>
              <a:effectLst>
                <a:outerShdw blurRad="38100" dist="38100" dir="2700000" algn="tl">
                  <a:srgbClr val="C0C0C0"/>
                </a:outerShdw>
              </a:effectLst>
              <a:latin typeface="Century Gothic" pitchFamily="34" charset="0"/>
              <a:ea typeface="+mj-ea"/>
              <a:cs typeface="+mj-cs"/>
            </a:endParaRPr>
          </a:p>
        </p:txBody>
      </p:sp>
      <p:graphicFrame>
        <p:nvGraphicFramePr>
          <p:cNvPr id="8" name="7 Tabla"/>
          <p:cNvGraphicFramePr>
            <a:graphicFrameLocks noGrp="1"/>
          </p:cNvGraphicFramePr>
          <p:nvPr/>
        </p:nvGraphicFramePr>
        <p:xfrm>
          <a:off x="642938" y="2428875"/>
          <a:ext cx="8001001" cy="571500"/>
        </p:xfrm>
        <a:graphic>
          <a:graphicData uri="http://schemas.openxmlformats.org/drawingml/2006/table">
            <a:tbl>
              <a:tblPr/>
              <a:tblGrid>
                <a:gridCol w="928688"/>
                <a:gridCol w="3714750"/>
                <a:gridCol w="3357563"/>
              </a:tblGrid>
              <a:tr h="571500">
                <a:tc>
                  <a:txBody>
                    <a:bodyPr/>
                    <a:lstStyle/>
                    <a:p>
                      <a:pPr marL="0" marR="0">
                        <a:lnSpc>
                          <a:spcPct val="115000"/>
                        </a:lnSpc>
                        <a:spcBef>
                          <a:spcPts val="0"/>
                        </a:spcBef>
                        <a:spcAft>
                          <a:spcPts val="1000"/>
                        </a:spcAft>
                      </a:pPr>
                      <a:r>
                        <a:rPr lang="en-US" sz="1600" b="1" dirty="0">
                          <a:solidFill>
                            <a:srgbClr val="FFFFFF"/>
                          </a:solidFill>
                          <a:latin typeface="+mn-lt"/>
                          <a:ea typeface="Calibri"/>
                          <a:cs typeface="Times New Roman"/>
                        </a:rPr>
                        <a:t> </a:t>
                      </a:r>
                      <a:endParaRPr lang="en-US" sz="1600" dirty="0">
                        <a:latin typeface="+mn-lt"/>
                        <a:ea typeface="Calibri"/>
                        <a:cs typeface="Times New Roman"/>
                      </a:endParaRPr>
                    </a:p>
                  </a:txBody>
                  <a:tcPr marL="51085" marR="51085" marT="0" marB="0">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4F81BD"/>
                    </a:solidFill>
                  </a:tcPr>
                </a:tc>
                <a:tc>
                  <a:txBody>
                    <a:bodyPr/>
                    <a:lstStyle/>
                    <a:p>
                      <a:pPr marL="0" marR="0">
                        <a:lnSpc>
                          <a:spcPct val="115000"/>
                        </a:lnSpc>
                        <a:spcBef>
                          <a:spcPts val="0"/>
                        </a:spcBef>
                        <a:spcAft>
                          <a:spcPts val="1000"/>
                        </a:spcAft>
                      </a:pPr>
                      <a:r>
                        <a:rPr lang="en-US" sz="1600" b="1" dirty="0">
                          <a:solidFill>
                            <a:srgbClr val="FFFFFF"/>
                          </a:solidFill>
                          <a:latin typeface="+mn-lt"/>
                          <a:ea typeface="Calibri"/>
                          <a:cs typeface="Times New Roman"/>
                        </a:rPr>
                        <a:t>IDENTIFICADOR</a:t>
                      </a:r>
                      <a:endParaRPr lang="en-US" sz="1600" dirty="0">
                        <a:latin typeface="+mn-lt"/>
                        <a:ea typeface="Calibri"/>
                        <a:cs typeface="Times New Roman"/>
                      </a:endParaRPr>
                    </a:p>
                  </a:txBody>
                  <a:tcPr marL="51085" marR="51085" marT="0" marB="0">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4F81BD"/>
                    </a:solidFill>
                  </a:tcPr>
                </a:tc>
                <a:tc>
                  <a:txBody>
                    <a:bodyPr/>
                    <a:lstStyle/>
                    <a:p>
                      <a:pPr marL="0" marR="0">
                        <a:lnSpc>
                          <a:spcPct val="115000"/>
                        </a:lnSpc>
                        <a:spcBef>
                          <a:spcPts val="0"/>
                        </a:spcBef>
                        <a:spcAft>
                          <a:spcPts val="1000"/>
                        </a:spcAft>
                      </a:pPr>
                      <a:r>
                        <a:rPr lang="en-US" sz="1600" b="1" dirty="0">
                          <a:solidFill>
                            <a:srgbClr val="FFFFFF"/>
                          </a:solidFill>
                          <a:latin typeface="+mn-lt"/>
                          <a:ea typeface="Calibri"/>
                          <a:cs typeface="Times New Roman"/>
                        </a:rPr>
                        <a:t>SUPUESTO DE APLICACIÓN </a:t>
                      </a:r>
                      <a:endParaRPr lang="en-US" sz="1600" dirty="0">
                        <a:latin typeface="+mn-lt"/>
                        <a:ea typeface="Calibri"/>
                        <a:cs typeface="Times New Roman"/>
                      </a:endParaRPr>
                    </a:p>
                  </a:txBody>
                  <a:tcPr marL="51085" marR="51085" marT="0" marB="0">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4F81BD"/>
                    </a:solidFill>
                  </a:tcPr>
                </a:tc>
              </a:tr>
            </a:tbl>
          </a:graphicData>
        </a:graphic>
      </p:graphicFrame>
      <p:sp>
        <p:nvSpPr>
          <p:cNvPr id="11" name="10 CuadroTexto"/>
          <p:cNvSpPr txBox="1"/>
          <p:nvPr/>
        </p:nvSpPr>
        <p:spPr>
          <a:xfrm>
            <a:off x="714375" y="1500188"/>
            <a:ext cx="7500938" cy="569912"/>
          </a:xfrm>
          <a:prstGeom prst="rect">
            <a:avLst/>
          </a:prstGeom>
          <a:noFill/>
        </p:spPr>
        <p:txBody>
          <a:bodyPr>
            <a:spAutoFit/>
          </a:bodyPr>
          <a:lstStyle/>
          <a:p>
            <a:pPr algn="ctr">
              <a:defRPr/>
            </a:pPr>
            <a:r>
              <a:rPr lang="es-MX" sz="3100" b="1" dirty="0">
                <a:solidFill>
                  <a:srgbClr val="003D7A"/>
                </a:solidFill>
                <a:latin typeface="+mn-lt"/>
              </a:rPr>
              <a:t>IDENTIFICADORES </a:t>
            </a:r>
            <a:r>
              <a:rPr lang="es-MX" sz="3100" b="1" dirty="0">
                <a:solidFill>
                  <a:srgbClr val="003D7A"/>
                </a:solidFill>
                <a:latin typeface="+mn-lt"/>
                <a:ea typeface="Calibri"/>
                <a:cs typeface="Times New Roman"/>
              </a:rPr>
              <a:t>ART. 303 DEL TLCAN </a:t>
            </a:r>
            <a:endParaRPr lang="es-MX" sz="3100" b="1" dirty="0">
              <a:solidFill>
                <a:srgbClr val="003D7A"/>
              </a:solidFill>
              <a:latin typeface="+mn-lt"/>
            </a:endParaRPr>
          </a:p>
        </p:txBody>
      </p:sp>
      <p:graphicFrame>
        <p:nvGraphicFramePr>
          <p:cNvPr id="12" name="11 Tabla"/>
          <p:cNvGraphicFramePr>
            <a:graphicFrameLocks noGrp="1"/>
          </p:cNvGraphicFramePr>
          <p:nvPr/>
        </p:nvGraphicFramePr>
        <p:xfrm>
          <a:off x="642938" y="3929063"/>
          <a:ext cx="8001000" cy="1122362"/>
        </p:xfrm>
        <a:graphic>
          <a:graphicData uri="http://schemas.openxmlformats.org/drawingml/2006/table">
            <a:tbl>
              <a:tblPr/>
              <a:tblGrid>
                <a:gridCol w="928688"/>
                <a:gridCol w="2428875"/>
                <a:gridCol w="4643437"/>
              </a:tblGrid>
              <a:tr h="1122362">
                <a:tc>
                  <a:txBody>
                    <a:bodyPr/>
                    <a:lstStyle/>
                    <a:p>
                      <a:pPr marL="0" marR="0">
                        <a:lnSpc>
                          <a:spcPct val="115000"/>
                        </a:lnSpc>
                        <a:spcBef>
                          <a:spcPts val="0"/>
                        </a:spcBef>
                        <a:spcAft>
                          <a:spcPts val="1000"/>
                        </a:spcAft>
                      </a:pPr>
                      <a:r>
                        <a:rPr lang="en-US" sz="4000" b="1" u="none" dirty="0">
                          <a:solidFill>
                            <a:srgbClr val="FFFFFF"/>
                          </a:solidFill>
                          <a:latin typeface="+mn-lt"/>
                          <a:ea typeface="Calibri"/>
                          <a:cs typeface="Times New Roman"/>
                        </a:rPr>
                        <a:t>ST</a:t>
                      </a:r>
                      <a:endParaRPr lang="en-US" sz="4000" u="none" dirty="0">
                        <a:latin typeface="+mn-lt"/>
                        <a:ea typeface="Calibri"/>
                        <a:cs typeface="Times New Roman"/>
                      </a:endParaRPr>
                    </a:p>
                  </a:txBody>
                  <a:tcPr marL="51085" marR="51085" marT="0" marB="0">
                    <a:lnL>
                      <a:noFill/>
                    </a:lnL>
                    <a:lnR>
                      <a:noFill/>
                    </a:lnR>
                    <a:lnT>
                      <a:noFill/>
                    </a:lnT>
                    <a:lnB>
                      <a:noFill/>
                    </a:lnB>
                    <a:solidFill>
                      <a:srgbClr val="4F81BD"/>
                    </a:solidFill>
                  </a:tcPr>
                </a:tc>
                <a:tc>
                  <a:txBody>
                    <a:bodyPr/>
                    <a:lstStyle/>
                    <a:p>
                      <a:pPr marL="0" marR="0">
                        <a:lnSpc>
                          <a:spcPct val="115000"/>
                        </a:lnSpc>
                        <a:spcBef>
                          <a:spcPts val="0"/>
                        </a:spcBef>
                        <a:spcAft>
                          <a:spcPts val="1000"/>
                        </a:spcAft>
                      </a:pPr>
                      <a:r>
                        <a:rPr lang="es-MX" sz="1600" u="none" dirty="0">
                          <a:solidFill>
                            <a:srgbClr val="003D7A"/>
                          </a:solidFill>
                          <a:latin typeface="+mn-lt"/>
                          <a:ea typeface="Calibri"/>
                          <a:cs typeface="Times New Roman"/>
                        </a:rPr>
                        <a:t>OPERACIONES SUJETAS AL ART. 303DEL </a:t>
                      </a:r>
                      <a:r>
                        <a:rPr lang="es-MX" sz="1600" u="none" dirty="0" smtClean="0">
                          <a:solidFill>
                            <a:srgbClr val="003D7A"/>
                          </a:solidFill>
                          <a:latin typeface="+mn-lt"/>
                          <a:ea typeface="Calibri"/>
                          <a:cs typeface="Times New Roman"/>
                        </a:rPr>
                        <a:t>TLCAN.</a:t>
                      </a:r>
                      <a:endParaRPr lang="en-US" sz="1600" u="none" dirty="0">
                        <a:solidFill>
                          <a:srgbClr val="003D7A"/>
                        </a:solidFill>
                        <a:latin typeface="+mn-lt"/>
                        <a:ea typeface="Calibri"/>
                        <a:cs typeface="Times New Roman"/>
                      </a:endParaRPr>
                    </a:p>
                  </a:txBody>
                  <a:tcPr marL="51085" marR="51085" marT="0" marB="0">
                    <a:lnL>
                      <a:noFill/>
                    </a:lnL>
                    <a:lnR>
                      <a:noFill/>
                    </a:lnR>
                    <a:lnT>
                      <a:noFill/>
                    </a:lnT>
                    <a:lnB>
                      <a:noFill/>
                    </a:lnB>
                  </a:tcPr>
                </a:tc>
                <a:tc>
                  <a:txBody>
                    <a:bodyPr/>
                    <a:lstStyle/>
                    <a:p>
                      <a:pPr marL="0" marR="0">
                        <a:lnSpc>
                          <a:spcPct val="115000"/>
                        </a:lnSpc>
                        <a:spcBef>
                          <a:spcPts val="0"/>
                        </a:spcBef>
                        <a:spcAft>
                          <a:spcPts val="1000"/>
                        </a:spcAft>
                      </a:pPr>
                      <a:r>
                        <a:rPr lang="es-MX" sz="1600" dirty="0">
                          <a:latin typeface="+mn-lt"/>
                          <a:ea typeface="Calibri"/>
                          <a:cs typeface="Times New Roman"/>
                        </a:rPr>
                        <a:t>Señalar en el pedimento el supuesto de aplicación para la determinación y pago del IGI de los insumos no originarios de la región del TLCAN. </a:t>
                      </a:r>
                      <a:endParaRPr lang="en-US" sz="1600" dirty="0">
                        <a:latin typeface="+mn-lt"/>
                        <a:ea typeface="Calibri"/>
                        <a:cs typeface="Times New Roman"/>
                      </a:endParaRPr>
                    </a:p>
                  </a:txBody>
                  <a:tcPr marL="51085" marR="51085" marT="0" marB="0">
                    <a:lnL>
                      <a:noFill/>
                    </a:lnL>
                    <a:lnR>
                      <a:noFill/>
                    </a:lnR>
                    <a:lnT>
                      <a:noFill/>
                    </a:lnT>
                    <a:lnB>
                      <a:noFill/>
                    </a:lnB>
                  </a:tcPr>
                </a:tc>
              </a:tr>
            </a:tbl>
          </a:graphicData>
        </a:graphic>
      </p:graphicFrame>
      <p:cxnSp>
        <p:nvCxnSpPr>
          <p:cNvPr id="9" name="8 Conector recto"/>
          <p:cNvCxnSpPr/>
          <p:nvPr/>
        </p:nvCxnSpPr>
        <p:spPr>
          <a:xfrm rot="5400000">
            <a:off x="7786688" y="5572125"/>
            <a:ext cx="2571750"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0" name="9 Conector recto"/>
          <p:cNvCxnSpPr/>
          <p:nvPr/>
        </p:nvCxnSpPr>
        <p:spPr>
          <a:xfrm rot="5400000">
            <a:off x="7786687" y="5643563"/>
            <a:ext cx="24288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3" name="12 Conector recto"/>
          <p:cNvCxnSpPr/>
          <p:nvPr/>
        </p:nvCxnSpPr>
        <p:spPr>
          <a:xfrm rot="5400000">
            <a:off x="7858125" y="5786438"/>
            <a:ext cx="214312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4" name="13 Conector recto"/>
          <p:cNvCxnSpPr/>
          <p:nvPr/>
        </p:nvCxnSpPr>
        <p:spPr>
          <a:xfrm>
            <a:off x="5429250" y="6715125"/>
            <a:ext cx="3714750"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5" name="14 Conector recto"/>
          <p:cNvCxnSpPr/>
          <p:nvPr/>
        </p:nvCxnSpPr>
        <p:spPr>
          <a:xfrm>
            <a:off x="6143625" y="6643688"/>
            <a:ext cx="30003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6" name="15 Conector recto"/>
          <p:cNvCxnSpPr/>
          <p:nvPr/>
        </p:nvCxnSpPr>
        <p:spPr>
          <a:xfrm>
            <a:off x="6715125" y="6572250"/>
            <a:ext cx="24288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sp>
        <p:nvSpPr>
          <p:cNvPr id="17" name="16 Botón de acción: Documento">
            <a:hlinkClick r:id="" action="ppaction://hlinkshowjump?jump=nextslide" highlightClick="1"/>
          </p:cNvPr>
          <p:cNvSpPr/>
          <p:nvPr/>
        </p:nvSpPr>
        <p:spPr bwMode="auto">
          <a:xfrm>
            <a:off x="8001000" y="4786313"/>
            <a:ext cx="357188" cy="357187"/>
          </a:xfrm>
          <a:prstGeom prst="actionButtonDocumen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a:lstStyle/>
          <a:p>
            <a:pPr algn="ctr" eaLnBrk="0" hangingPunct="0">
              <a:defRPr/>
            </a:pPr>
            <a:endParaRPr lang="es-MX" dirty="0">
              <a:solidFill>
                <a:schemeClr val="tx1"/>
              </a:solidFill>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1000"/>
                                        <p:tgtEl>
                                          <p:spTgt spid="12"/>
                                        </p:tgtEl>
                                      </p:cBhvr>
                                    </p:animEffect>
                                    <p:anim calcmode="lin" valueType="num">
                                      <p:cBhvr>
                                        <p:cTn id="23" dur="1000" fill="hold"/>
                                        <p:tgtEl>
                                          <p:spTgt spid="12"/>
                                        </p:tgtEl>
                                        <p:attrNameLst>
                                          <p:attrName>ppt_x</p:attrName>
                                        </p:attrNameLst>
                                      </p:cBhvr>
                                      <p:tavLst>
                                        <p:tav tm="0">
                                          <p:val>
                                            <p:strVal val="#ppt_x"/>
                                          </p:val>
                                        </p:tav>
                                        <p:tav tm="100000">
                                          <p:val>
                                            <p:strVal val="#ppt_x"/>
                                          </p:val>
                                        </p:tav>
                                      </p:tavLst>
                                    </p:anim>
                                    <p:anim calcmode="lin" valueType="num">
                                      <p:cBhvr>
                                        <p:cTn id="24" dur="1000" fill="hold"/>
                                        <p:tgtEl>
                                          <p:spTgt spid="12"/>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7"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18 Rectángulo"/>
          <p:cNvSpPr>
            <a:spLocks noChangeArrowheads="1"/>
          </p:cNvSpPr>
          <p:nvPr/>
        </p:nvSpPr>
        <p:spPr bwMode="auto">
          <a:xfrm>
            <a:off x="0" y="6072188"/>
            <a:ext cx="3071813" cy="785812"/>
          </a:xfrm>
          <a:prstGeom prst="rect">
            <a:avLst/>
          </a:prstGeom>
          <a:solidFill>
            <a:schemeClr val="bg1"/>
          </a:solidFill>
          <a:ln w="9525" algn="ctr">
            <a:noFill/>
            <a:round/>
            <a:headEnd/>
            <a:tailEnd/>
          </a:ln>
        </p:spPr>
        <p:txBody>
          <a:bodyPr/>
          <a:lstStyle/>
          <a:p>
            <a:pPr algn="ctr" eaLnBrk="0" hangingPunct="0"/>
            <a:endParaRPr lang="es-MX"/>
          </a:p>
        </p:txBody>
      </p:sp>
      <p:sp>
        <p:nvSpPr>
          <p:cNvPr id="7" name="Rectangle 2"/>
          <p:cNvSpPr txBox="1">
            <a:spLocks noChangeArrowheads="1"/>
          </p:cNvSpPr>
          <p:nvPr/>
        </p:nvSpPr>
        <p:spPr>
          <a:xfrm>
            <a:off x="0" y="0"/>
            <a:ext cx="9144000" cy="704850"/>
          </a:xfrm>
          <a:prstGeom prst="rect">
            <a:avLst/>
          </a:prstGeom>
        </p:spPr>
        <p:txBody>
          <a:bodyPr/>
          <a:lstStyle/>
          <a:p>
            <a:pPr algn="ctr" eaLnBrk="0" hangingPunct="0">
              <a:defRPr/>
            </a:pPr>
            <a:r>
              <a:rPr lang="es-MX" sz="2400" kern="0" dirty="0">
                <a:solidFill>
                  <a:srgbClr val="00478E"/>
                </a:solidFill>
                <a:effectLst>
                  <a:outerShdw blurRad="38100" dist="38100" dir="2700000" algn="tl">
                    <a:srgbClr val="C0C0C0"/>
                  </a:outerShdw>
                </a:effectLst>
                <a:latin typeface="Century Gothic" pitchFamily="34" charset="0"/>
                <a:cs typeface="+mn-cs"/>
              </a:rPr>
              <a:t>Almanza Villarreal Agencia Aduanal, S.C.</a:t>
            </a:r>
          </a:p>
          <a:p>
            <a:pPr algn="ctr" eaLnBrk="0" hangingPunct="0">
              <a:defRPr/>
            </a:pPr>
            <a:endParaRPr lang="es-MX" sz="2400" kern="0" dirty="0">
              <a:solidFill>
                <a:srgbClr val="00478E"/>
              </a:solidFill>
              <a:effectLst>
                <a:outerShdw blurRad="38100" dist="38100" dir="2700000" algn="tl">
                  <a:srgbClr val="C0C0C0"/>
                </a:outerShdw>
              </a:effectLst>
              <a:latin typeface="Century Gothic" pitchFamily="34" charset="0"/>
              <a:ea typeface="+mj-ea"/>
              <a:cs typeface="+mj-cs"/>
            </a:endParaRPr>
          </a:p>
          <a:p>
            <a:pPr algn="ctr" eaLnBrk="0" hangingPunct="0">
              <a:defRPr/>
            </a:pPr>
            <a:endParaRPr lang="es-MX" sz="2400" kern="0" dirty="0">
              <a:solidFill>
                <a:srgbClr val="00478E"/>
              </a:solidFill>
              <a:effectLst>
                <a:outerShdw blurRad="38100" dist="38100" dir="2700000" algn="tl">
                  <a:srgbClr val="C0C0C0"/>
                </a:outerShdw>
              </a:effectLst>
              <a:latin typeface="Century Gothic" pitchFamily="34" charset="0"/>
              <a:ea typeface="+mj-ea"/>
              <a:cs typeface="+mj-cs"/>
            </a:endParaRPr>
          </a:p>
        </p:txBody>
      </p:sp>
      <p:sp>
        <p:nvSpPr>
          <p:cNvPr id="57348" name="AutoShape 1"/>
          <p:cNvSpPr>
            <a:spLocks noChangeAspect="1" noChangeArrowheads="1"/>
          </p:cNvSpPr>
          <p:nvPr/>
        </p:nvSpPr>
        <p:spPr bwMode="auto">
          <a:xfrm>
            <a:off x="4911725" y="5689600"/>
            <a:ext cx="9525" cy="9525"/>
          </a:xfrm>
          <a:prstGeom prst="rect">
            <a:avLst/>
          </a:prstGeom>
          <a:noFill/>
          <a:ln w="9525">
            <a:noFill/>
            <a:miter lim="800000"/>
            <a:headEnd/>
            <a:tailEnd/>
          </a:ln>
        </p:spPr>
        <p:txBody>
          <a:bodyPr/>
          <a:lstStyle/>
          <a:p>
            <a:endParaRPr lang="en-US"/>
          </a:p>
        </p:txBody>
      </p:sp>
      <p:sp>
        <p:nvSpPr>
          <p:cNvPr id="57349" name="AutoShape 1"/>
          <p:cNvSpPr>
            <a:spLocks noChangeAspect="1" noChangeArrowheads="1"/>
          </p:cNvSpPr>
          <p:nvPr/>
        </p:nvSpPr>
        <p:spPr bwMode="auto">
          <a:xfrm>
            <a:off x="4802188" y="4854575"/>
            <a:ext cx="9525" cy="9525"/>
          </a:xfrm>
          <a:prstGeom prst="rect">
            <a:avLst/>
          </a:prstGeom>
          <a:noFill/>
          <a:ln w="9525">
            <a:noFill/>
            <a:miter lim="800000"/>
            <a:headEnd/>
            <a:tailEnd/>
          </a:ln>
        </p:spPr>
        <p:txBody>
          <a:bodyPr/>
          <a:lstStyle/>
          <a:p>
            <a:endParaRPr lang="en-US"/>
          </a:p>
        </p:txBody>
      </p:sp>
      <p:sp>
        <p:nvSpPr>
          <p:cNvPr id="17" name="17 CuadroTexto"/>
          <p:cNvSpPr txBox="1"/>
          <p:nvPr/>
        </p:nvSpPr>
        <p:spPr>
          <a:xfrm>
            <a:off x="755650" y="1419225"/>
            <a:ext cx="7500938" cy="569913"/>
          </a:xfrm>
          <a:prstGeom prst="rect">
            <a:avLst/>
          </a:prstGeom>
          <a:noFill/>
        </p:spPr>
        <p:txBody>
          <a:bodyPr>
            <a:spAutoFit/>
          </a:bodyPr>
          <a:lstStyle/>
          <a:p>
            <a:pPr algn="ctr">
              <a:defRPr/>
            </a:pPr>
            <a:r>
              <a:rPr lang="es-MX" sz="3100" b="1" dirty="0">
                <a:solidFill>
                  <a:srgbClr val="003D7A"/>
                </a:solidFill>
                <a:latin typeface="+mn-lt"/>
              </a:rPr>
              <a:t>IDENTIFICADORES </a:t>
            </a:r>
            <a:r>
              <a:rPr lang="es-MX" sz="3100" b="1" dirty="0">
                <a:solidFill>
                  <a:srgbClr val="003D7A"/>
                </a:solidFill>
                <a:latin typeface="+mn-lt"/>
                <a:ea typeface="Calibri"/>
                <a:cs typeface="Times New Roman"/>
              </a:rPr>
              <a:t>ART. 303 DEL TLCAN </a:t>
            </a:r>
            <a:endParaRPr lang="es-MX" sz="3100" b="1" dirty="0">
              <a:solidFill>
                <a:srgbClr val="003D7A"/>
              </a:solidFill>
              <a:latin typeface="+mn-lt"/>
            </a:endParaRPr>
          </a:p>
        </p:txBody>
      </p:sp>
      <p:cxnSp>
        <p:nvCxnSpPr>
          <p:cNvPr id="19" name="8 Conector recto"/>
          <p:cNvCxnSpPr/>
          <p:nvPr/>
        </p:nvCxnSpPr>
        <p:spPr>
          <a:xfrm rot="5400000">
            <a:off x="7786688" y="5572125"/>
            <a:ext cx="2571750"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20" name="9 Conector recto"/>
          <p:cNvCxnSpPr/>
          <p:nvPr/>
        </p:nvCxnSpPr>
        <p:spPr>
          <a:xfrm rot="5400000">
            <a:off x="7786687" y="5643563"/>
            <a:ext cx="24288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22" name="12 Conector recto"/>
          <p:cNvCxnSpPr/>
          <p:nvPr/>
        </p:nvCxnSpPr>
        <p:spPr>
          <a:xfrm rot="5400000">
            <a:off x="7858125" y="5786438"/>
            <a:ext cx="214312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23" name="13 Conector recto"/>
          <p:cNvCxnSpPr/>
          <p:nvPr/>
        </p:nvCxnSpPr>
        <p:spPr>
          <a:xfrm>
            <a:off x="5429250" y="6715125"/>
            <a:ext cx="3714750"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24" name="14 Conector recto"/>
          <p:cNvCxnSpPr/>
          <p:nvPr/>
        </p:nvCxnSpPr>
        <p:spPr>
          <a:xfrm>
            <a:off x="6143625" y="6643688"/>
            <a:ext cx="30003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25" name="15 Conector recto"/>
          <p:cNvCxnSpPr/>
          <p:nvPr/>
        </p:nvCxnSpPr>
        <p:spPr>
          <a:xfrm>
            <a:off x="6715125" y="6572250"/>
            <a:ext cx="24288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pic>
        <p:nvPicPr>
          <p:cNvPr id="57357" name="Picture 2"/>
          <p:cNvPicPr>
            <a:picLocks noChangeAspect="1" noChangeArrowheads="1"/>
          </p:cNvPicPr>
          <p:nvPr/>
        </p:nvPicPr>
        <p:blipFill>
          <a:blip r:embed="rId3" cstate="print"/>
          <a:srcRect l="12738" t="89844" r="73097"/>
          <a:stretch>
            <a:fillRect/>
          </a:stretch>
        </p:blipFill>
        <p:spPr bwMode="auto">
          <a:xfrm>
            <a:off x="179388" y="6057900"/>
            <a:ext cx="1843087" cy="742950"/>
          </a:xfrm>
          <a:prstGeom prst="rect">
            <a:avLst/>
          </a:prstGeom>
          <a:noFill/>
          <a:ln w="9525">
            <a:noFill/>
            <a:miter lim="800000"/>
            <a:headEnd/>
            <a:tailEnd/>
          </a:ln>
        </p:spPr>
      </p:pic>
      <p:graphicFrame>
        <p:nvGraphicFramePr>
          <p:cNvPr id="15" name="14 Tabla"/>
          <p:cNvGraphicFramePr>
            <a:graphicFrameLocks noGrp="1"/>
          </p:cNvGraphicFramePr>
          <p:nvPr/>
        </p:nvGraphicFramePr>
        <p:xfrm>
          <a:off x="642938" y="2139950"/>
          <a:ext cx="8001001" cy="4003675"/>
        </p:xfrm>
        <a:graphic>
          <a:graphicData uri="http://schemas.openxmlformats.org/drawingml/2006/table">
            <a:tbl>
              <a:tblPr/>
              <a:tblGrid>
                <a:gridCol w="1462550"/>
                <a:gridCol w="2037888"/>
                <a:gridCol w="4500563"/>
              </a:tblGrid>
              <a:tr h="698829">
                <a:tc>
                  <a:txBody>
                    <a:bodyPr/>
                    <a:lstStyle/>
                    <a:p>
                      <a:pPr marL="0" marR="0">
                        <a:lnSpc>
                          <a:spcPct val="115000"/>
                        </a:lnSpc>
                        <a:spcBef>
                          <a:spcPts val="0"/>
                        </a:spcBef>
                        <a:spcAft>
                          <a:spcPts val="1000"/>
                        </a:spcAft>
                        <a:tabLst>
                          <a:tab pos="1056640" algn="l"/>
                        </a:tabLst>
                      </a:pPr>
                      <a:r>
                        <a:rPr lang="en-US" sz="2000" b="1" dirty="0">
                          <a:solidFill>
                            <a:srgbClr val="FFFFFF"/>
                          </a:solidFill>
                          <a:latin typeface="+mn-lt"/>
                          <a:ea typeface="Calibri"/>
                          <a:cs typeface="Times New Roman"/>
                        </a:rPr>
                        <a:t>  </a:t>
                      </a:r>
                      <a:endParaRPr lang="en-US" sz="2000" dirty="0">
                        <a:latin typeface="+mn-lt"/>
                        <a:ea typeface="Calibri"/>
                        <a:cs typeface="Times New Roman"/>
                      </a:endParaRPr>
                    </a:p>
                  </a:txBody>
                  <a:tcPr marL="50488" marR="50488" marT="0" marB="0">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4F81BD"/>
                    </a:solidFill>
                  </a:tcPr>
                </a:tc>
                <a:tc>
                  <a:txBody>
                    <a:bodyPr/>
                    <a:lstStyle/>
                    <a:p>
                      <a:pPr marL="0" marR="0">
                        <a:lnSpc>
                          <a:spcPct val="115000"/>
                        </a:lnSpc>
                        <a:spcBef>
                          <a:spcPts val="0"/>
                        </a:spcBef>
                        <a:spcAft>
                          <a:spcPts val="1000"/>
                        </a:spcAft>
                        <a:tabLst>
                          <a:tab pos="1056640" algn="l"/>
                        </a:tabLst>
                      </a:pPr>
                      <a:r>
                        <a:rPr lang="es-MX" sz="2000" b="1" dirty="0">
                          <a:solidFill>
                            <a:srgbClr val="FFFFFF"/>
                          </a:solidFill>
                          <a:latin typeface="+mn-lt"/>
                          <a:ea typeface="Calibri"/>
                          <a:cs typeface="Times New Roman"/>
                        </a:rPr>
                        <a:t>COMPLEMENTO </a:t>
                      </a:r>
                      <a:endParaRPr lang="en-US" sz="2000" dirty="0">
                        <a:latin typeface="+mn-lt"/>
                        <a:ea typeface="Calibri"/>
                        <a:cs typeface="Times New Roman"/>
                      </a:endParaRPr>
                    </a:p>
                  </a:txBody>
                  <a:tcPr marL="50488" marR="50488" marT="0" marB="0">
                    <a:lnL>
                      <a:noFill/>
                    </a:lnL>
                    <a:lnR w="12700" cap="flat" cmpd="sng" algn="ctr">
                      <a:solidFill>
                        <a:schemeClr val="bg1"/>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4F81BD"/>
                    </a:solidFill>
                  </a:tcPr>
                </a:tc>
                <a:tc>
                  <a:txBody>
                    <a:bodyPr/>
                    <a:lstStyle/>
                    <a:p>
                      <a:pPr marL="0" marR="0">
                        <a:lnSpc>
                          <a:spcPct val="115000"/>
                        </a:lnSpc>
                        <a:spcBef>
                          <a:spcPts val="0"/>
                        </a:spcBef>
                        <a:spcAft>
                          <a:spcPts val="1000"/>
                        </a:spcAft>
                        <a:tabLst>
                          <a:tab pos="1056640" algn="l"/>
                        </a:tabLst>
                      </a:pPr>
                      <a:r>
                        <a:rPr lang="es-MX" sz="2000" b="1">
                          <a:solidFill>
                            <a:srgbClr val="FFFFFF"/>
                          </a:solidFill>
                          <a:latin typeface="+mn-lt"/>
                          <a:ea typeface="Calibri"/>
                          <a:cs typeface="Times New Roman"/>
                        </a:rPr>
                        <a:t>SUPUESTO DE APLICACIÓN </a:t>
                      </a:r>
                      <a:endParaRPr lang="en-US" sz="2000">
                        <a:latin typeface="+mn-lt"/>
                        <a:ea typeface="Calibri"/>
                        <a:cs typeface="Times New Roman"/>
                      </a:endParaRPr>
                    </a:p>
                  </a:txBody>
                  <a:tcPr marL="50488" marR="50488" marT="0" marB="0">
                    <a:lnL w="12700" cap="flat" cmpd="sng" algn="ctr">
                      <a:solidFill>
                        <a:schemeClr val="bg1"/>
                      </a:solidFill>
                      <a:prstDash val="solid"/>
                      <a:round/>
                      <a:headEnd type="none" w="med" len="med"/>
                      <a:tailEnd type="none" w="med" len="med"/>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4F81BD"/>
                    </a:solidFill>
                  </a:tcPr>
                </a:tc>
              </a:tr>
              <a:tr h="730618">
                <a:tc rowSpan="4">
                  <a:txBody>
                    <a:bodyPr/>
                    <a:lstStyle/>
                    <a:p>
                      <a:pPr marL="0" marR="0" algn="ctr">
                        <a:lnSpc>
                          <a:spcPct val="115000"/>
                        </a:lnSpc>
                        <a:spcBef>
                          <a:spcPts val="0"/>
                        </a:spcBef>
                        <a:spcAft>
                          <a:spcPts val="1000"/>
                        </a:spcAft>
                        <a:tabLst>
                          <a:tab pos="1056640" algn="l"/>
                        </a:tabLst>
                      </a:pPr>
                      <a:endParaRPr lang="es-ES" sz="4400" b="1" dirty="0" smtClean="0">
                        <a:solidFill>
                          <a:srgbClr val="FFFFFF"/>
                        </a:solidFill>
                        <a:latin typeface="+mn-lt"/>
                        <a:ea typeface="Calibri"/>
                        <a:cs typeface="Times New Roman"/>
                      </a:endParaRPr>
                    </a:p>
                    <a:p>
                      <a:pPr marL="0" marR="0" algn="ctr">
                        <a:lnSpc>
                          <a:spcPct val="115000"/>
                        </a:lnSpc>
                        <a:spcBef>
                          <a:spcPts val="0"/>
                        </a:spcBef>
                        <a:spcAft>
                          <a:spcPts val="1000"/>
                        </a:spcAft>
                        <a:tabLst>
                          <a:tab pos="1056640" algn="l"/>
                        </a:tabLst>
                      </a:pPr>
                      <a:r>
                        <a:rPr lang="es-ES" sz="4400" b="1" dirty="0" smtClean="0">
                          <a:solidFill>
                            <a:srgbClr val="FFFFFF"/>
                          </a:solidFill>
                          <a:latin typeface="+mn-lt"/>
                          <a:ea typeface="Calibri"/>
                          <a:cs typeface="Times New Roman"/>
                        </a:rPr>
                        <a:t>ST </a:t>
                      </a:r>
                      <a:endParaRPr lang="en-US" sz="4400" dirty="0">
                        <a:latin typeface="+mn-lt"/>
                        <a:ea typeface="Calibri"/>
                        <a:cs typeface="Times New Roman"/>
                      </a:endParaRPr>
                    </a:p>
                  </a:txBody>
                  <a:tcPr marL="50488" marR="50488" marT="0" marB="0">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4F81BD"/>
                    </a:solidFill>
                  </a:tcPr>
                </a:tc>
                <a:tc>
                  <a:txBody>
                    <a:bodyPr/>
                    <a:lstStyle/>
                    <a:p>
                      <a:pPr marL="0" marR="0" algn="ctr">
                        <a:lnSpc>
                          <a:spcPct val="115000"/>
                        </a:lnSpc>
                        <a:spcBef>
                          <a:spcPts val="0"/>
                        </a:spcBef>
                        <a:spcAft>
                          <a:spcPts val="1000"/>
                        </a:spcAft>
                        <a:tabLst>
                          <a:tab pos="1056640" algn="l"/>
                        </a:tabLst>
                      </a:pPr>
                      <a:r>
                        <a:rPr lang="es-MX" sz="2000" b="1">
                          <a:latin typeface="+mn-lt"/>
                          <a:ea typeface="Calibri"/>
                          <a:cs typeface="Times New Roman"/>
                        </a:rPr>
                        <a:t>99 </a:t>
                      </a:r>
                      <a:endParaRPr lang="en-US" sz="2000">
                        <a:latin typeface="+mn-lt"/>
                        <a:ea typeface="Calibri"/>
                        <a:cs typeface="Times New Roman"/>
                      </a:endParaRPr>
                    </a:p>
                  </a:txBody>
                  <a:tcPr marL="50488" marR="50488" marT="0" marB="0">
                    <a:lnL>
                      <a:noFill/>
                    </a:lnL>
                    <a:lnR w="12700" cap="flat" cmpd="sng" algn="ctr">
                      <a:solidFill>
                        <a:schemeClr val="bg1"/>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D8D8D8"/>
                    </a:solidFill>
                  </a:tcPr>
                </a:tc>
                <a:tc>
                  <a:txBody>
                    <a:bodyPr/>
                    <a:lstStyle/>
                    <a:p>
                      <a:pPr marL="0" marR="0">
                        <a:lnSpc>
                          <a:spcPct val="115000"/>
                        </a:lnSpc>
                        <a:spcBef>
                          <a:spcPts val="0"/>
                        </a:spcBef>
                        <a:spcAft>
                          <a:spcPts val="1000"/>
                        </a:spcAft>
                        <a:tabLst>
                          <a:tab pos="1056640" algn="l"/>
                        </a:tabLst>
                      </a:pPr>
                      <a:r>
                        <a:rPr lang="es-MX" sz="2000" b="1">
                          <a:latin typeface="+mn-lt"/>
                          <a:ea typeface="Calibri"/>
                          <a:cs typeface="Times New Roman"/>
                        </a:rPr>
                        <a:t>Cuando a nivel partida se utilicen los DT. </a:t>
                      </a:r>
                      <a:endParaRPr lang="en-US" sz="2000">
                        <a:latin typeface="+mn-lt"/>
                        <a:ea typeface="Calibri"/>
                        <a:cs typeface="Times New Roman"/>
                      </a:endParaRPr>
                    </a:p>
                  </a:txBody>
                  <a:tcPr marL="50488" marR="50488" marT="0" marB="0">
                    <a:lnL w="12700" cap="flat" cmpd="sng" algn="ctr">
                      <a:solidFill>
                        <a:schemeClr val="bg1"/>
                      </a:solidFill>
                      <a:prstDash val="solid"/>
                      <a:round/>
                      <a:headEnd type="none" w="med" len="med"/>
                      <a:tailEnd type="none" w="med" len="med"/>
                    </a:lnL>
                    <a:lnR>
                      <a:noFill/>
                    </a:lnR>
                    <a:lnT w="28575" cap="flat" cmpd="sng" algn="ctr">
                      <a:solidFill>
                        <a:srgbClr val="000000"/>
                      </a:solidFill>
                      <a:prstDash val="solid"/>
                      <a:round/>
                      <a:headEnd type="none" w="med" len="med"/>
                      <a:tailEnd type="none" w="med" len="med"/>
                    </a:lnT>
                    <a:lnB>
                      <a:noFill/>
                    </a:lnB>
                    <a:solidFill>
                      <a:srgbClr val="D8D8D8"/>
                    </a:solidFill>
                  </a:tcPr>
                </a:tc>
              </a:tr>
              <a:tr h="714434">
                <a:tc vMerge="1">
                  <a:txBody>
                    <a:bodyPr/>
                    <a:lstStyle/>
                    <a:p>
                      <a:endParaRPr lang="es-MX"/>
                    </a:p>
                  </a:txBody>
                  <a:tcPr/>
                </a:tc>
                <a:tc>
                  <a:txBody>
                    <a:bodyPr/>
                    <a:lstStyle/>
                    <a:p>
                      <a:pPr marL="0" marR="0" algn="ctr">
                        <a:lnSpc>
                          <a:spcPct val="115000"/>
                        </a:lnSpc>
                        <a:spcBef>
                          <a:spcPts val="0"/>
                        </a:spcBef>
                        <a:spcAft>
                          <a:spcPts val="1000"/>
                        </a:spcAft>
                        <a:tabLst>
                          <a:tab pos="1056640" algn="l"/>
                        </a:tabLst>
                      </a:pPr>
                      <a:r>
                        <a:rPr lang="es-MX" sz="2000" b="1" dirty="0">
                          <a:latin typeface="+mn-lt"/>
                          <a:ea typeface="Calibri"/>
                          <a:cs typeface="Times New Roman"/>
                        </a:rPr>
                        <a:t>2 </a:t>
                      </a:r>
                      <a:endParaRPr lang="en-US" sz="2000" dirty="0">
                        <a:latin typeface="+mn-lt"/>
                        <a:ea typeface="Calibri"/>
                        <a:cs typeface="Times New Roman"/>
                      </a:endParaRPr>
                    </a:p>
                  </a:txBody>
                  <a:tcPr marL="50488" marR="50488" marT="0" marB="0">
                    <a:lnL>
                      <a:noFill/>
                    </a:lnL>
                    <a:lnR w="12700" cap="flat" cmpd="sng" algn="ctr">
                      <a:solidFill>
                        <a:schemeClr val="bg1"/>
                      </a:solidFill>
                      <a:prstDash val="solid"/>
                      <a:round/>
                      <a:headEnd type="none" w="med" len="med"/>
                      <a:tailEnd type="none" w="med" len="med"/>
                    </a:lnR>
                    <a:lnT>
                      <a:noFill/>
                    </a:lnT>
                    <a:lnB>
                      <a:noFill/>
                    </a:lnB>
                  </a:tcPr>
                </a:tc>
                <a:tc>
                  <a:txBody>
                    <a:bodyPr/>
                    <a:lstStyle/>
                    <a:p>
                      <a:pPr marL="0" marR="0">
                        <a:lnSpc>
                          <a:spcPct val="115000"/>
                        </a:lnSpc>
                        <a:spcBef>
                          <a:spcPts val="0"/>
                        </a:spcBef>
                        <a:spcAft>
                          <a:spcPts val="1000"/>
                        </a:spcAft>
                        <a:tabLst>
                          <a:tab pos="1056640" algn="l"/>
                        </a:tabLst>
                      </a:pPr>
                      <a:r>
                        <a:rPr lang="en-US" sz="2000" b="1">
                          <a:latin typeface="+mn-lt"/>
                          <a:ea typeface="Calibri"/>
                          <a:cs typeface="Times New Roman"/>
                        </a:rPr>
                        <a:t> </a:t>
                      </a:r>
                      <a:r>
                        <a:rPr lang="es-MX" sz="2000" b="1">
                          <a:latin typeface="+mn-lt"/>
                          <a:ea typeface="Calibri"/>
                          <a:cs typeface="Times New Roman"/>
                        </a:rPr>
                        <a:t>Pago de Impuestos a la Importación.</a:t>
                      </a:r>
                      <a:endParaRPr lang="en-US" sz="2000">
                        <a:latin typeface="+mn-lt"/>
                        <a:ea typeface="Calibri"/>
                        <a:cs typeface="Times New Roman"/>
                      </a:endParaRPr>
                    </a:p>
                  </a:txBody>
                  <a:tcPr marL="50488" marR="50488" marT="0" marB="0">
                    <a:lnL w="12700" cap="flat" cmpd="sng" algn="ctr">
                      <a:solidFill>
                        <a:schemeClr val="bg1"/>
                      </a:solidFill>
                      <a:prstDash val="solid"/>
                      <a:round/>
                      <a:headEnd type="none" w="med" len="med"/>
                      <a:tailEnd type="none" w="med" len="med"/>
                    </a:lnL>
                    <a:lnR>
                      <a:noFill/>
                    </a:lnR>
                    <a:lnT>
                      <a:noFill/>
                    </a:lnT>
                    <a:lnB>
                      <a:noFill/>
                    </a:lnB>
                  </a:tcPr>
                </a:tc>
              </a:tr>
              <a:tr h="1073916">
                <a:tc vMerge="1">
                  <a:txBody>
                    <a:bodyPr/>
                    <a:lstStyle/>
                    <a:p>
                      <a:endParaRPr lang="es-MX"/>
                    </a:p>
                  </a:txBody>
                  <a:tcPr/>
                </a:tc>
                <a:tc>
                  <a:txBody>
                    <a:bodyPr/>
                    <a:lstStyle/>
                    <a:p>
                      <a:pPr marL="0" marR="0" algn="ctr">
                        <a:lnSpc>
                          <a:spcPct val="115000"/>
                        </a:lnSpc>
                        <a:spcBef>
                          <a:spcPts val="0"/>
                        </a:spcBef>
                        <a:spcAft>
                          <a:spcPts val="1000"/>
                        </a:spcAft>
                        <a:tabLst>
                          <a:tab pos="1056640" algn="l"/>
                        </a:tabLst>
                      </a:pPr>
                      <a:r>
                        <a:rPr lang="es-MX" sz="2000" b="1">
                          <a:latin typeface="+mn-lt"/>
                          <a:ea typeface="Calibri"/>
                          <a:cs typeface="Times New Roman"/>
                        </a:rPr>
                        <a:t>3 </a:t>
                      </a:r>
                      <a:endParaRPr lang="en-US" sz="2000">
                        <a:latin typeface="+mn-lt"/>
                        <a:ea typeface="Calibri"/>
                        <a:cs typeface="Times New Roman"/>
                      </a:endParaRPr>
                    </a:p>
                  </a:txBody>
                  <a:tcPr marL="50488" marR="50488" marT="0" marB="0">
                    <a:lnL>
                      <a:noFill/>
                    </a:lnL>
                    <a:lnR w="12700" cap="flat" cmpd="sng" algn="ctr">
                      <a:solidFill>
                        <a:schemeClr val="bg1"/>
                      </a:solidFill>
                      <a:prstDash val="solid"/>
                      <a:round/>
                      <a:headEnd type="none" w="med" len="med"/>
                      <a:tailEnd type="none" w="med" len="med"/>
                    </a:lnR>
                    <a:lnT>
                      <a:noFill/>
                    </a:lnT>
                    <a:lnB>
                      <a:noFill/>
                    </a:lnB>
                    <a:solidFill>
                      <a:srgbClr val="D8D8D8"/>
                    </a:solidFill>
                  </a:tcPr>
                </a:tc>
                <a:tc>
                  <a:txBody>
                    <a:bodyPr/>
                    <a:lstStyle/>
                    <a:p>
                      <a:pPr marL="0" marR="0">
                        <a:lnSpc>
                          <a:spcPct val="115000"/>
                        </a:lnSpc>
                        <a:spcBef>
                          <a:spcPts val="0"/>
                        </a:spcBef>
                        <a:spcAft>
                          <a:spcPts val="1000"/>
                        </a:spcAft>
                        <a:tabLst>
                          <a:tab pos="1056640" algn="l"/>
                        </a:tabLst>
                      </a:pPr>
                      <a:r>
                        <a:rPr lang="en-US" sz="2000" b="1" dirty="0">
                          <a:latin typeface="+mn-lt"/>
                          <a:ea typeface="Calibri"/>
                          <a:cs typeface="Times New Roman"/>
                        </a:rPr>
                        <a:t> </a:t>
                      </a:r>
                      <a:r>
                        <a:rPr lang="es-MX" sz="2000" b="1" dirty="0">
                          <a:latin typeface="+mn-lt"/>
                          <a:ea typeface="Calibri"/>
                          <a:cs typeface="Times New Roman"/>
                        </a:rPr>
                        <a:t>Diferimiento del pago de impuestos de transferencias entre maquiladoras.</a:t>
                      </a:r>
                      <a:endParaRPr lang="en-US" sz="2000" dirty="0">
                        <a:latin typeface="+mn-lt"/>
                        <a:ea typeface="Calibri"/>
                        <a:cs typeface="Times New Roman"/>
                      </a:endParaRPr>
                    </a:p>
                  </a:txBody>
                  <a:tcPr marL="50488" marR="50488" marT="0" marB="0">
                    <a:lnL w="12700" cap="flat" cmpd="sng" algn="ctr">
                      <a:solidFill>
                        <a:schemeClr val="bg1"/>
                      </a:solidFill>
                      <a:prstDash val="solid"/>
                      <a:round/>
                      <a:headEnd type="none" w="med" len="med"/>
                      <a:tailEnd type="none" w="med" len="med"/>
                    </a:lnL>
                    <a:lnR>
                      <a:noFill/>
                    </a:lnR>
                    <a:lnT>
                      <a:noFill/>
                    </a:lnT>
                    <a:lnB>
                      <a:noFill/>
                    </a:lnB>
                    <a:solidFill>
                      <a:srgbClr val="D8D8D8"/>
                    </a:solidFill>
                  </a:tcPr>
                </a:tc>
              </a:tr>
              <a:tr h="785878">
                <a:tc vMerge="1">
                  <a:txBody>
                    <a:bodyPr/>
                    <a:lstStyle/>
                    <a:p>
                      <a:endParaRPr lang="es-MX"/>
                    </a:p>
                  </a:txBody>
                  <a:tcPr/>
                </a:tc>
                <a:tc>
                  <a:txBody>
                    <a:bodyPr/>
                    <a:lstStyle/>
                    <a:p>
                      <a:pPr marL="0" marR="0" algn="ctr">
                        <a:lnSpc>
                          <a:spcPct val="115000"/>
                        </a:lnSpc>
                        <a:spcBef>
                          <a:spcPts val="0"/>
                        </a:spcBef>
                        <a:spcAft>
                          <a:spcPts val="1000"/>
                        </a:spcAft>
                        <a:tabLst>
                          <a:tab pos="1056640" algn="l"/>
                        </a:tabLst>
                      </a:pPr>
                      <a:r>
                        <a:rPr lang="es-MX" sz="2000" b="1" dirty="0">
                          <a:latin typeface="+mn-lt"/>
                          <a:ea typeface="Calibri"/>
                          <a:cs typeface="Times New Roman"/>
                        </a:rPr>
                        <a:t>4 </a:t>
                      </a:r>
                      <a:endParaRPr lang="en-US" sz="2000" dirty="0">
                        <a:latin typeface="+mn-lt"/>
                        <a:ea typeface="Calibri"/>
                        <a:cs typeface="Times New Roman"/>
                      </a:endParaRPr>
                    </a:p>
                  </a:txBody>
                  <a:tcPr marL="50488" marR="50488" marT="0" marB="0">
                    <a:lnL>
                      <a:noFill/>
                    </a:lnL>
                    <a:lnR w="12700" cap="flat" cmpd="sng" algn="ctr">
                      <a:solidFill>
                        <a:schemeClr val="bg1"/>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tabLst>
                          <a:tab pos="1056640" algn="l"/>
                        </a:tabLst>
                      </a:pPr>
                      <a:r>
                        <a:rPr lang="es-MX" sz="2000" b="1" dirty="0">
                          <a:latin typeface="+mn-lt"/>
                          <a:ea typeface="Calibri"/>
                          <a:cs typeface="Times New Roman"/>
                        </a:rPr>
                        <a:t>Transferencias. Pago de impuestos en el pedimento del retorno virtual . </a:t>
                      </a:r>
                      <a:endParaRPr lang="en-US" sz="2000" dirty="0">
                        <a:latin typeface="+mn-lt"/>
                        <a:ea typeface="Calibri"/>
                        <a:cs typeface="Times New Roman"/>
                      </a:endParaRPr>
                    </a:p>
                  </a:txBody>
                  <a:tcPr marL="50488" marR="50488" marT="0" marB="0">
                    <a:lnL w="12700" cap="flat" cmpd="sng" algn="ctr">
                      <a:solidFill>
                        <a:schemeClr val="bg1"/>
                      </a:solidFill>
                      <a:prstDash val="solid"/>
                      <a:round/>
                      <a:headEnd type="none" w="med" len="med"/>
                      <a:tailEnd type="none" w="med" len="med"/>
                    </a:lnL>
                    <a:lnR>
                      <a:noFill/>
                    </a:lnR>
                    <a:lnT>
                      <a:noFill/>
                    </a:lnT>
                    <a:lnB w="28575"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p:cNvPicPr>
            <a:picLocks noChangeAspect="1" noChangeArrowheads="1"/>
          </p:cNvPicPr>
          <p:nvPr/>
        </p:nvPicPr>
        <p:blipFill>
          <a:blip r:embed="rId3" cstate="print"/>
          <a:srcRect l="12738" t="89844" r="73097"/>
          <a:stretch>
            <a:fillRect/>
          </a:stretch>
        </p:blipFill>
        <p:spPr bwMode="auto">
          <a:xfrm>
            <a:off x="-25400" y="6118225"/>
            <a:ext cx="1843088" cy="742950"/>
          </a:xfrm>
          <a:prstGeom prst="rect">
            <a:avLst/>
          </a:prstGeom>
          <a:noFill/>
          <a:ln w="9525">
            <a:noFill/>
            <a:miter lim="800000"/>
            <a:headEnd/>
            <a:tailEnd/>
          </a:ln>
        </p:spPr>
      </p:pic>
      <p:sp>
        <p:nvSpPr>
          <p:cNvPr id="7" name="Rectangle 2"/>
          <p:cNvSpPr txBox="1">
            <a:spLocks noChangeArrowheads="1"/>
          </p:cNvSpPr>
          <p:nvPr/>
        </p:nvSpPr>
        <p:spPr>
          <a:xfrm>
            <a:off x="0" y="0"/>
            <a:ext cx="9144000" cy="704850"/>
          </a:xfrm>
          <a:prstGeom prst="rect">
            <a:avLst/>
          </a:prstGeom>
        </p:spPr>
        <p:txBody>
          <a:bodyPr/>
          <a:lstStyle/>
          <a:p>
            <a:pPr algn="ctr" eaLnBrk="0" hangingPunct="0">
              <a:defRPr/>
            </a:pPr>
            <a:r>
              <a:rPr lang="es-MX" sz="2400" kern="0" dirty="0">
                <a:solidFill>
                  <a:srgbClr val="00478E"/>
                </a:solidFill>
                <a:effectLst>
                  <a:outerShdw blurRad="38100" dist="38100" dir="2700000" algn="tl">
                    <a:srgbClr val="C0C0C0"/>
                  </a:outerShdw>
                </a:effectLst>
                <a:latin typeface="Century Gothic" pitchFamily="34" charset="0"/>
                <a:cs typeface="+mn-cs"/>
              </a:rPr>
              <a:t>Almanza Villarreal Agencia Aduanal, S.C.</a:t>
            </a:r>
          </a:p>
          <a:p>
            <a:pPr algn="ctr" eaLnBrk="0" hangingPunct="0">
              <a:defRPr/>
            </a:pPr>
            <a:endParaRPr lang="es-MX" sz="2400" kern="0" dirty="0">
              <a:solidFill>
                <a:srgbClr val="00478E"/>
              </a:solidFill>
              <a:effectLst>
                <a:outerShdw blurRad="38100" dist="38100" dir="2700000" algn="tl">
                  <a:srgbClr val="C0C0C0"/>
                </a:outerShdw>
              </a:effectLst>
              <a:latin typeface="Century Gothic" pitchFamily="34" charset="0"/>
              <a:ea typeface="+mj-ea"/>
              <a:cs typeface="+mj-cs"/>
            </a:endParaRPr>
          </a:p>
          <a:p>
            <a:pPr algn="ctr" eaLnBrk="0" hangingPunct="0">
              <a:defRPr/>
            </a:pPr>
            <a:endParaRPr lang="es-MX" sz="2400" kern="0" dirty="0">
              <a:solidFill>
                <a:srgbClr val="00478E"/>
              </a:solidFill>
              <a:effectLst>
                <a:outerShdw blurRad="38100" dist="38100" dir="2700000" algn="tl">
                  <a:srgbClr val="C0C0C0"/>
                </a:outerShdw>
              </a:effectLst>
              <a:latin typeface="Century Gothic" pitchFamily="34" charset="0"/>
              <a:ea typeface="+mj-ea"/>
              <a:cs typeface="+mj-cs"/>
            </a:endParaRPr>
          </a:p>
        </p:txBody>
      </p:sp>
      <p:sp>
        <p:nvSpPr>
          <p:cNvPr id="58372" name="AutoShape 1"/>
          <p:cNvSpPr>
            <a:spLocks noChangeAspect="1" noChangeArrowheads="1"/>
          </p:cNvSpPr>
          <p:nvPr/>
        </p:nvSpPr>
        <p:spPr bwMode="auto">
          <a:xfrm>
            <a:off x="4911725" y="5689600"/>
            <a:ext cx="9525" cy="9525"/>
          </a:xfrm>
          <a:prstGeom prst="rect">
            <a:avLst/>
          </a:prstGeom>
          <a:noFill/>
          <a:ln w="9525">
            <a:noFill/>
            <a:miter lim="800000"/>
            <a:headEnd/>
            <a:tailEnd/>
          </a:ln>
        </p:spPr>
        <p:txBody>
          <a:bodyPr/>
          <a:lstStyle/>
          <a:p>
            <a:endParaRPr lang="en-US"/>
          </a:p>
        </p:txBody>
      </p:sp>
      <p:sp>
        <p:nvSpPr>
          <p:cNvPr id="58373" name="AutoShape 1"/>
          <p:cNvSpPr>
            <a:spLocks noChangeAspect="1" noChangeArrowheads="1"/>
          </p:cNvSpPr>
          <p:nvPr/>
        </p:nvSpPr>
        <p:spPr bwMode="auto">
          <a:xfrm>
            <a:off x="4802188" y="4854575"/>
            <a:ext cx="9525" cy="9525"/>
          </a:xfrm>
          <a:prstGeom prst="rect">
            <a:avLst/>
          </a:prstGeom>
          <a:noFill/>
          <a:ln w="9525">
            <a:noFill/>
            <a:miter lim="800000"/>
            <a:headEnd/>
            <a:tailEnd/>
          </a:ln>
        </p:spPr>
        <p:txBody>
          <a:bodyPr/>
          <a:lstStyle/>
          <a:p>
            <a:endParaRPr lang="en-US"/>
          </a:p>
        </p:txBody>
      </p:sp>
      <p:sp>
        <p:nvSpPr>
          <p:cNvPr id="8" name="17 CuadroTexto"/>
          <p:cNvSpPr txBox="1"/>
          <p:nvPr/>
        </p:nvSpPr>
        <p:spPr>
          <a:xfrm>
            <a:off x="611188" y="1196975"/>
            <a:ext cx="7500937" cy="569913"/>
          </a:xfrm>
          <a:prstGeom prst="rect">
            <a:avLst/>
          </a:prstGeom>
          <a:noFill/>
        </p:spPr>
        <p:txBody>
          <a:bodyPr>
            <a:spAutoFit/>
          </a:bodyPr>
          <a:lstStyle/>
          <a:p>
            <a:pPr algn="ctr">
              <a:defRPr/>
            </a:pPr>
            <a:r>
              <a:rPr lang="es-MX" sz="3100" b="1" dirty="0">
                <a:solidFill>
                  <a:srgbClr val="003D7A"/>
                </a:solidFill>
                <a:latin typeface="+mn-lt"/>
              </a:rPr>
              <a:t>IDENTIFICADORES </a:t>
            </a:r>
            <a:r>
              <a:rPr lang="es-MX" sz="3100" b="1" dirty="0">
                <a:solidFill>
                  <a:srgbClr val="003D7A"/>
                </a:solidFill>
                <a:latin typeface="+mn-lt"/>
                <a:ea typeface="Calibri"/>
                <a:cs typeface="Times New Roman"/>
              </a:rPr>
              <a:t>ART. 303 DEL TLCAN </a:t>
            </a:r>
            <a:endParaRPr lang="es-MX" sz="3100" b="1" dirty="0">
              <a:solidFill>
                <a:srgbClr val="003D7A"/>
              </a:solidFill>
              <a:latin typeface="+mn-lt"/>
            </a:endParaRPr>
          </a:p>
        </p:txBody>
      </p:sp>
      <p:cxnSp>
        <p:nvCxnSpPr>
          <p:cNvPr id="9" name="8 Conector recto"/>
          <p:cNvCxnSpPr/>
          <p:nvPr/>
        </p:nvCxnSpPr>
        <p:spPr>
          <a:xfrm rot="5400000">
            <a:off x="7786688" y="5572125"/>
            <a:ext cx="2571750"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0" name="9 Conector recto"/>
          <p:cNvCxnSpPr/>
          <p:nvPr/>
        </p:nvCxnSpPr>
        <p:spPr>
          <a:xfrm rot="5400000">
            <a:off x="7786687" y="5643563"/>
            <a:ext cx="24288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1" name="12 Conector recto"/>
          <p:cNvCxnSpPr/>
          <p:nvPr/>
        </p:nvCxnSpPr>
        <p:spPr>
          <a:xfrm rot="5400000">
            <a:off x="7858125" y="5786438"/>
            <a:ext cx="214312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3" name="13 Conector recto"/>
          <p:cNvCxnSpPr/>
          <p:nvPr/>
        </p:nvCxnSpPr>
        <p:spPr>
          <a:xfrm>
            <a:off x="5429250" y="6715125"/>
            <a:ext cx="3714750"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5" name="14 Conector recto"/>
          <p:cNvCxnSpPr/>
          <p:nvPr/>
        </p:nvCxnSpPr>
        <p:spPr>
          <a:xfrm>
            <a:off x="6143625" y="6643688"/>
            <a:ext cx="30003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6" name="15 Conector recto"/>
          <p:cNvCxnSpPr/>
          <p:nvPr/>
        </p:nvCxnSpPr>
        <p:spPr>
          <a:xfrm>
            <a:off x="6715125" y="6572250"/>
            <a:ext cx="24288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graphicFrame>
        <p:nvGraphicFramePr>
          <p:cNvPr id="14" name="13 Tabla"/>
          <p:cNvGraphicFramePr>
            <a:graphicFrameLocks noGrp="1"/>
          </p:cNvGraphicFramePr>
          <p:nvPr/>
        </p:nvGraphicFramePr>
        <p:xfrm>
          <a:off x="285750" y="1928813"/>
          <a:ext cx="8501062" cy="4351378"/>
        </p:xfrm>
        <a:graphic>
          <a:graphicData uri="http://schemas.openxmlformats.org/drawingml/2006/table">
            <a:tbl>
              <a:tblPr/>
              <a:tblGrid>
                <a:gridCol w="1000124"/>
                <a:gridCol w="2143125"/>
                <a:gridCol w="5357813"/>
              </a:tblGrid>
              <a:tr h="686904">
                <a:tc>
                  <a:txBody>
                    <a:bodyPr/>
                    <a:lstStyle/>
                    <a:p>
                      <a:pPr marL="0" marR="0" algn="ctr">
                        <a:lnSpc>
                          <a:spcPct val="115000"/>
                        </a:lnSpc>
                        <a:spcBef>
                          <a:spcPts val="0"/>
                        </a:spcBef>
                        <a:spcAft>
                          <a:spcPts val="1000"/>
                        </a:spcAft>
                        <a:tabLst>
                          <a:tab pos="1056640" algn="l"/>
                        </a:tabLst>
                      </a:pPr>
                      <a:r>
                        <a:rPr lang="en-US" sz="2000" b="1" dirty="0">
                          <a:solidFill>
                            <a:srgbClr val="FFFFFF"/>
                          </a:solidFill>
                          <a:latin typeface="+mn-lt"/>
                          <a:ea typeface="Calibri"/>
                          <a:cs typeface="Times New Roman"/>
                        </a:rPr>
                        <a:t>  </a:t>
                      </a:r>
                      <a:endParaRPr lang="en-US" sz="2000" dirty="0">
                        <a:latin typeface="+mn-lt"/>
                        <a:ea typeface="Calibri"/>
                        <a:cs typeface="Times New Roman"/>
                      </a:endParaRPr>
                    </a:p>
                  </a:txBody>
                  <a:tcPr marL="50028" marR="50028" marT="0" marB="0">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4F81BD"/>
                    </a:solidFill>
                  </a:tcPr>
                </a:tc>
                <a:tc>
                  <a:txBody>
                    <a:bodyPr/>
                    <a:lstStyle/>
                    <a:p>
                      <a:pPr marL="0" marR="0" algn="ctr">
                        <a:lnSpc>
                          <a:spcPct val="115000"/>
                        </a:lnSpc>
                        <a:spcBef>
                          <a:spcPts val="0"/>
                        </a:spcBef>
                        <a:spcAft>
                          <a:spcPts val="1000"/>
                        </a:spcAft>
                        <a:tabLst>
                          <a:tab pos="1056640" algn="l"/>
                        </a:tabLst>
                      </a:pPr>
                      <a:r>
                        <a:rPr lang="es-MX" sz="2000" b="1">
                          <a:solidFill>
                            <a:srgbClr val="FFFFFF"/>
                          </a:solidFill>
                          <a:latin typeface="+mn-lt"/>
                          <a:ea typeface="Calibri"/>
                          <a:cs typeface="Times New Roman"/>
                        </a:rPr>
                        <a:t>COMPLEMENTO </a:t>
                      </a:r>
                      <a:endParaRPr lang="en-US" sz="2000">
                        <a:latin typeface="+mn-lt"/>
                        <a:ea typeface="Calibri"/>
                        <a:cs typeface="Times New Roman"/>
                      </a:endParaRPr>
                    </a:p>
                  </a:txBody>
                  <a:tcPr marL="50028" marR="50028" marT="0" marB="0">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4F81BD"/>
                    </a:solidFill>
                  </a:tcPr>
                </a:tc>
                <a:tc>
                  <a:txBody>
                    <a:bodyPr/>
                    <a:lstStyle/>
                    <a:p>
                      <a:pPr marL="0" marR="0" algn="ctr">
                        <a:lnSpc>
                          <a:spcPct val="115000"/>
                        </a:lnSpc>
                        <a:spcBef>
                          <a:spcPts val="0"/>
                        </a:spcBef>
                        <a:spcAft>
                          <a:spcPts val="1000"/>
                        </a:spcAft>
                        <a:tabLst>
                          <a:tab pos="1056640" algn="l"/>
                        </a:tabLst>
                      </a:pPr>
                      <a:r>
                        <a:rPr lang="es-MX" sz="2000" b="1" dirty="0">
                          <a:solidFill>
                            <a:srgbClr val="FFFFFF"/>
                          </a:solidFill>
                          <a:latin typeface="+mn-lt"/>
                          <a:ea typeface="Calibri"/>
                          <a:cs typeface="Times New Roman"/>
                        </a:rPr>
                        <a:t>SUPUESTO DE APLICACIÓN </a:t>
                      </a:r>
                      <a:endParaRPr lang="en-US" sz="2000" dirty="0">
                        <a:latin typeface="+mn-lt"/>
                        <a:ea typeface="Calibri"/>
                        <a:cs typeface="Times New Roman"/>
                      </a:endParaRPr>
                    </a:p>
                  </a:txBody>
                  <a:tcPr marL="50028" marR="50028" marT="0" marB="0">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4F81BD"/>
                    </a:solidFill>
                  </a:tcPr>
                </a:tc>
              </a:tr>
              <a:tr h="670394">
                <a:tc rowSpan="4">
                  <a:txBody>
                    <a:bodyPr/>
                    <a:lstStyle/>
                    <a:p>
                      <a:pPr marL="0" marR="0" algn="ctr">
                        <a:lnSpc>
                          <a:spcPct val="115000"/>
                        </a:lnSpc>
                        <a:spcBef>
                          <a:spcPts val="0"/>
                        </a:spcBef>
                        <a:spcAft>
                          <a:spcPts val="1000"/>
                        </a:spcAft>
                        <a:tabLst>
                          <a:tab pos="1056640" algn="l"/>
                        </a:tabLst>
                      </a:pPr>
                      <a:endParaRPr lang="en-US" sz="4400" b="1" dirty="0" smtClean="0">
                        <a:solidFill>
                          <a:srgbClr val="FFFFFF"/>
                        </a:solidFill>
                        <a:latin typeface="+mn-lt"/>
                        <a:ea typeface="Calibri"/>
                        <a:cs typeface="Times New Roman"/>
                      </a:endParaRPr>
                    </a:p>
                    <a:p>
                      <a:pPr marL="0" marR="0" algn="ctr">
                        <a:lnSpc>
                          <a:spcPct val="115000"/>
                        </a:lnSpc>
                        <a:spcBef>
                          <a:spcPts val="0"/>
                        </a:spcBef>
                        <a:spcAft>
                          <a:spcPts val="1000"/>
                        </a:spcAft>
                        <a:tabLst>
                          <a:tab pos="1056640" algn="l"/>
                        </a:tabLst>
                      </a:pPr>
                      <a:r>
                        <a:rPr lang="en-US" sz="4400" b="1" dirty="0" smtClean="0">
                          <a:solidFill>
                            <a:srgbClr val="FFFFFF"/>
                          </a:solidFill>
                          <a:latin typeface="+mn-lt"/>
                          <a:ea typeface="Calibri"/>
                          <a:cs typeface="Times New Roman"/>
                        </a:rPr>
                        <a:t>ST </a:t>
                      </a:r>
                      <a:endParaRPr lang="en-US" sz="4400" dirty="0">
                        <a:latin typeface="+mn-lt"/>
                        <a:ea typeface="Calibri"/>
                        <a:cs typeface="Times New Roman"/>
                      </a:endParaRPr>
                    </a:p>
                  </a:txBody>
                  <a:tcPr marL="50028" marR="50028" marT="0" marB="0">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4F81BD"/>
                    </a:solidFill>
                  </a:tcPr>
                </a:tc>
                <a:tc>
                  <a:txBody>
                    <a:bodyPr/>
                    <a:lstStyle/>
                    <a:p>
                      <a:pPr marL="0" marR="0" algn="ctr">
                        <a:lnSpc>
                          <a:spcPct val="115000"/>
                        </a:lnSpc>
                        <a:spcBef>
                          <a:spcPts val="0"/>
                        </a:spcBef>
                        <a:spcAft>
                          <a:spcPts val="1000"/>
                        </a:spcAft>
                        <a:tabLst>
                          <a:tab pos="1056640" algn="l"/>
                        </a:tabLst>
                      </a:pPr>
                      <a:r>
                        <a:rPr lang="es-MX" sz="2000" b="1" dirty="0">
                          <a:latin typeface="+mn-lt"/>
                          <a:ea typeface="Calibri"/>
                          <a:cs typeface="Times New Roman"/>
                        </a:rPr>
                        <a:t>8 </a:t>
                      </a:r>
                      <a:endParaRPr lang="en-US" sz="2000" dirty="0">
                        <a:latin typeface="+mn-lt"/>
                        <a:ea typeface="Calibri"/>
                        <a:cs typeface="Times New Roman"/>
                      </a:endParaRPr>
                    </a:p>
                  </a:txBody>
                  <a:tcPr marL="50028" marR="50028" marT="0" marB="0">
                    <a:lnL>
                      <a:noFill/>
                    </a:lnL>
                    <a:lnR>
                      <a:noFill/>
                    </a:lnR>
                    <a:lnT w="28575" cap="flat" cmpd="sng" algn="ctr">
                      <a:solidFill>
                        <a:srgbClr val="000000"/>
                      </a:solidFill>
                      <a:prstDash val="solid"/>
                      <a:round/>
                      <a:headEnd type="none" w="med" len="med"/>
                      <a:tailEnd type="none" w="med" len="med"/>
                    </a:lnT>
                    <a:lnB>
                      <a:noFill/>
                    </a:lnB>
                    <a:solidFill>
                      <a:srgbClr val="D8D8D8"/>
                    </a:solidFill>
                  </a:tcPr>
                </a:tc>
                <a:tc>
                  <a:txBody>
                    <a:bodyPr/>
                    <a:lstStyle/>
                    <a:p>
                      <a:pPr marL="0" marR="0">
                        <a:lnSpc>
                          <a:spcPct val="115000"/>
                        </a:lnSpc>
                        <a:spcBef>
                          <a:spcPts val="0"/>
                        </a:spcBef>
                        <a:spcAft>
                          <a:spcPts val="1000"/>
                        </a:spcAft>
                        <a:tabLst>
                          <a:tab pos="1056640" algn="l"/>
                        </a:tabLst>
                      </a:pPr>
                      <a:r>
                        <a:rPr lang="es-MX" sz="1800" b="1" dirty="0">
                          <a:latin typeface="+mn-lt"/>
                          <a:ea typeface="Calibri"/>
                          <a:cs typeface="Times New Roman"/>
                        </a:rPr>
                        <a:t>Aplicación de formula y pago del impuesto mediante Pedimento Complementario. </a:t>
                      </a:r>
                      <a:endParaRPr lang="en-US" sz="1800" dirty="0">
                        <a:latin typeface="+mn-lt"/>
                        <a:ea typeface="Calibri"/>
                        <a:cs typeface="Times New Roman"/>
                      </a:endParaRPr>
                    </a:p>
                  </a:txBody>
                  <a:tcPr marL="50028" marR="50028" marT="0" marB="0">
                    <a:lnL>
                      <a:noFill/>
                    </a:lnL>
                    <a:lnR>
                      <a:noFill/>
                    </a:lnR>
                    <a:lnT w="28575" cap="flat" cmpd="sng" algn="ctr">
                      <a:solidFill>
                        <a:srgbClr val="000000"/>
                      </a:solidFill>
                      <a:prstDash val="solid"/>
                      <a:round/>
                      <a:headEnd type="none" w="med" len="med"/>
                      <a:tailEnd type="none" w="med" len="med"/>
                    </a:lnT>
                    <a:lnB>
                      <a:noFill/>
                    </a:lnB>
                    <a:solidFill>
                      <a:srgbClr val="D8D8D8"/>
                    </a:solidFill>
                  </a:tcPr>
                </a:tc>
              </a:tr>
              <a:tr h="1261849">
                <a:tc vMerge="1">
                  <a:txBody>
                    <a:bodyPr/>
                    <a:lstStyle/>
                    <a:p>
                      <a:endParaRPr lang="es-MX"/>
                    </a:p>
                  </a:txBody>
                  <a:tcPr/>
                </a:tc>
                <a:tc>
                  <a:txBody>
                    <a:bodyPr/>
                    <a:lstStyle/>
                    <a:p>
                      <a:pPr marL="0" marR="0" algn="ctr">
                        <a:lnSpc>
                          <a:spcPct val="115000"/>
                        </a:lnSpc>
                        <a:spcBef>
                          <a:spcPts val="0"/>
                        </a:spcBef>
                        <a:spcAft>
                          <a:spcPts val="1000"/>
                        </a:spcAft>
                        <a:tabLst>
                          <a:tab pos="1056640" algn="l"/>
                        </a:tabLst>
                      </a:pPr>
                      <a:r>
                        <a:rPr lang="es-MX" sz="2000" b="1" dirty="0">
                          <a:latin typeface="+mn-lt"/>
                          <a:ea typeface="Calibri"/>
                          <a:cs typeface="Times New Roman"/>
                        </a:rPr>
                        <a:t>9a </a:t>
                      </a:r>
                      <a:endParaRPr lang="en-US" sz="2000" dirty="0">
                        <a:latin typeface="+mn-lt"/>
                        <a:ea typeface="Calibri"/>
                        <a:cs typeface="Times New Roman"/>
                      </a:endParaRPr>
                    </a:p>
                  </a:txBody>
                  <a:tcPr marL="50028" marR="50028" marT="0" marB="0">
                    <a:lnL>
                      <a:noFill/>
                    </a:lnL>
                    <a:lnR>
                      <a:noFill/>
                    </a:lnR>
                    <a:lnT>
                      <a:noFill/>
                    </a:lnT>
                    <a:lnB>
                      <a:noFill/>
                    </a:lnB>
                  </a:tcPr>
                </a:tc>
                <a:tc>
                  <a:txBody>
                    <a:bodyPr/>
                    <a:lstStyle/>
                    <a:p>
                      <a:pPr marL="0" marR="0">
                        <a:lnSpc>
                          <a:spcPct val="115000"/>
                        </a:lnSpc>
                        <a:spcBef>
                          <a:spcPts val="0"/>
                        </a:spcBef>
                        <a:spcAft>
                          <a:spcPts val="1000"/>
                        </a:spcAft>
                        <a:tabLst>
                          <a:tab pos="1056640" algn="l"/>
                        </a:tabLst>
                      </a:pPr>
                      <a:r>
                        <a:rPr lang="es-MX" sz="1800" b="1" dirty="0">
                          <a:latin typeface="+mn-lt"/>
                          <a:ea typeface="Calibri"/>
                          <a:cs typeface="Times New Roman"/>
                        </a:rPr>
                        <a:t>No se aplica formula, determinación y pago del impuesto en el pedimento de retorno, aplicando la tasa de </a:t>
                      </a:r>
                      <a:r>
                        <a:rPr lang="es-MX" sz="1800" b="1" dirty="0" err="1">
                          <a:latin typeface="+mn-lt"/>
                          <a:ea typeface="Calibri"/>
                          <a:cs typeface="Times New Roman"/>
                        </a:rPr>
                        <a:t>Prosec</a:t>
                      </a:r>
                      <a:r>
                        <a:rPr lang="es-MX" sz="1800" b="1" dirty="0">
                          <a:latin typeface="+mn-lt"/>
                          <a:ea typeface="Calibri"/>
                          <a:cs typeface="Times New Roman"/>
                        </a:rPr>
                        <a:t>, Regla Octava y </a:t>
                      </a:r>
                      <a:r>
                        <a:rPr lang="es-MX" sz="1800" b="1" dirty="0" err="1">
                          <a:latin typeface="+mn-lt"/>
                          <a:ea typeface="Calibri"/>
                          <a:cs typeface="Times New Roman"/>
                        </a:rPr>
                        <a:t>TLC’s</a:t>
                      </a:r>
                      <a:r>
                        <a:rPr lang="es-MX" sz="1800" b="1" dirty="0">
                          <a:latin typeface="+mn-lt"/>
                          <a:ea typeface="Calibri"/>
                          <a:cs typeface="Times New Roman"/>
                        </a:rPr>
                        <a:t>. </a:t>
                      </a:r>
                      <a:endParaRPr lang="en-US" sz="1800" dirty="0">
                        <a:latin typeface="+mn-lt"/>
                        <a:ea typeface="Calibri"/>
                        <a:cs typeface="Times New Roman"/>
                      </a:endParaRPr>
                    </a:p>
                  </a:txBody>
                  <a:tcPr marL="50028" marR="50028" marT="0" marB="0">
                    <a:lnL>
                      <a:noFill/>
                    </a:lnL>
                    <a:lnR>
                      <a:noFill/>
                    </a:lnR>
                    <a:lnT>
                      <a:noFill/>
                    </a:lnT>
                    <a:lnB>
                      <a:noFill/>
                    </a:lnB>
                  </a:tcPr>
                </a:tc>
              </a:tr>
              <a:tr h="946387">
                <a:tc vMerge="1">
                  <a:txBody>
                    <a:bodyPr/>
                    <a:lstStyle/>
                    <a:p>
                      <a:endParaRPr lang="es-MX"/>
                    </a:p>
                  </a:txBody>
                  <a:tcPr/>
                </a:tc>
                <a:tc>
                  <a:txBody>
                    <a:bodyPr/>
                    <a:lstStyle/>
                    <a:p>
                      <a:pPr marL="0" marR="0" algn="ctr">
                        <a:lnSpc>
                          <a:spcPct val="115000"/>
                        </a:lnSpc>
                        <a:spcBef>
                          <a:spcPts val="0"/>
                        </a:spcBef>
                        <a:spcAft>
                          <a:spcPts val="1000"/>
                        </a:spcAft>
                        <a:tabLst>
                          <a:tab pos="1056640" algn="l"/>
                        </a:tabLst>
                      </a:pPr>
                      <a:r>
                        <a:rPr lang="es-MX" sz="2000" b="1">
                          <a:latin typeface="+mn-lt"/>
                          <a:ea typeface="Calibri"/>
                          <a:cs typeface="Times New Roman"/>
                        </a:rPr>
                        <a:t>18 </a:t>
                      </a:r>
                      <a:endParaRPr lang="en-US" sz="2000">
                        <a:latin typeface="+mn-lt"/>
                        <a:ea typeface="Calibri"/>
                        <a:cs typeface="Times New Roman"/>
                      </a:endParaRPr>
                    </a:p>
                  </a:txBody>
                  <a:tcPr marL="50028" marR="50028" marT="0" marB="0">
                    <a:lnL>
                      <a:noFill/>
                    </a:lnL>
                    <a:lnR>
                      <a:noFill/>
                    </a:lnR>
                    <a:lnT>
                      <a:noFill/>
                    </a:lnT>
                    <a:lnB>
                      <a:noFill/>
                    </a:lnB>
                    <a:solidFill>
                      <a:srgbClr val="D8D8D8"/>
                    </a:solidFill>
                  </a:tcPr>
                </a:tc>
                <a:tc>
                  <a:txBody>
                    <a:bodyPr/>
                    <a:lstStyle/>
                    <a:p>
                      <a:pPr marL="0" marR="0">
                        <a:lnSpc>
                          <a:spcPct val="115000"/>
                        </a:lnSpc>
                        <a:spcBef>
                          <a:spcPts val="0"/>
                        </a:spcBef>
                        <a:spcAft>
                          <a:spcPts val="1000"/>
                        </a:spcAft>
                        <a:tabLst>
                          <a:tab pos="1056640" algn="l"/>
                        </a:tabLst>
                      </a:pPr>
                      <a:r>
                        <a:rPr lang="en-US" sz="1800" b="1" dirty="0">
                          <a:latin typeface="+mn-lt"/>
                          <a:ea typeface="Calibri"/>
                          <a:cs typeface="Times New Roman"/>
                        </a:rPr>
                        <a:t> </a:t>
                      </a:r>
                      <a:r>
                        <a:rPr lang="es-MX" sz="1800" b="1" dirty="0">
                          <a:latin typeface="+mn-lt"/>
                          <a:ea typeface="Calibri"/>
                          <a:cs typeface="Times New Roman"/>
                        </a:rPr>
                        <a:t>Industria de Autopartes. Determinación y pago del impuesto en el pedimento de exportación virtual. </a:t>
                      </a:r>
                      <a:endParaRPr lang="en-US" sz="1800" dirty="0">
                        <a:latin typeface="+mn-lt"/>
                        <a:ea typeface="Calibri"/>
                        <a:cs typeface="Times New Roman"/>
                      </a:endParaRPr>
                    </a:p>
                  </a:txBody>
                  <a:tcPr marL="50028" marR="50028" marT="0" marB="0">
                    <a:lnL>
                      <a:noFill/>
                    </a:lnL>
                    <a:lnR>
                      <a:noFill/>
                    </a:lnR>
                    <a:lnT>
                      <a:noFill/>
                    </a:lnT>
                    <a:lnB>
                      <a:noFill/>
                    </a:lnB>
                    <a:solidFill>
                      <a:srgbClr val="D8D8D8"/>
                    </a:solidFill>
                  </a:tcPr>
                </a:tc>
              </a:tr>
              <a:tr h="785804">
                <a:tc vMerge="1">
                  <a:txBody>
                    <a:bodyPr/>
                    <a:lstStyle/>
                    <a:p>
                      <a:endParaRPr lang="es-MX"/>
                    </a:p>
                  </a:txBody>
                  <a:tcPr/>
                </a:tc>
                <a:tc>
                  <a:txBody>
                    <a:bodyPr/>
                    <a:lstStyle/>
                    <a:p>
                      <a:pPr marL="0" marR="0" algn="ctr">
                        <a:lnSpc>
                          <a:spcPct val="115000"/>
                        </a:lnSpc>
                        <a:spcBef>
                          <a:spcPts val="0"/>
                        </a:spcBef>
                        <a:spcAft>
                          <a:spcPts val="1000"/>
                        </a:spcAft>
                        <a:tabLst>
                          <a:tab pos="1056640" algn="l"/>
                        </a:tabLst>
                      </a:pPr>
                      <a:r>
                        <a:rPr lang="es-MX" sz="2000" b="1" dirty="0">
                          <a:latin typeface="+mn-lt"/>
                          <a:ea typeface="Calibri"/>
                          <a:cs typeface="Times New Roman"/>
                        </a:rPr>
                        <a:t>22 </a:t>
                      </a:r>
                      <a:endParaRPr lang="en-US" sz="2000" dirty="0">
                        <a:latin typeface="+mn-lt"/>
                        <a:ea typeface="Calibri"/>
                        <a:cs typeface="Times New Roman"/>
                      </a:endParaRPr>
                    </a:p>
                  </a:txBody>
                  <a:tcPr marL="50028" marR="50028" marT="0" marB="0">
                    <a:lnL>
                      <a:noFill/>
                    </a:lnL>
                    <a:lnR>
                      <a:noFill/>
                    </a:lnR>
                    <a:lnT>
                      <a:noFill/>
                    </a:lnT>
                    <a:lnB w="28575"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tabLst>
                          <a:tab pos="1056640" algn="l"/>
                        </a:tabLst>
                      </a:pPr>
                      <a:r>
                        <a:rPr lang="es-MX" sz="1800" b="1" dirty="0">
                          <a:latin typeface="+mn-lt"/>
                          <a:ea typeface="Calibri"/>
                          <a:cs typeface="Times New Roman"/>
                        </a:rPr>
                        <a:t>Excepciones del art. 303 del TLCAN  establecidos en la regla 1.6.13 </a:t>
                      </a:r>
                      <a:endParaRPr lang="en-US" sz="1800" dirty="0">
                        <a:latin typeface="+mn-lt"/>
                        <a:ea typeface="Calibri"/>
                        <a:cs typeface="Times New Roman"/>
                      </a:endParaRPr>
                    </a:p>
                  </a:txBody>
                  <a:tcPr marL="50028" marR="50028" marT="0" marB="0">
                    <a:lnL>
                      <a:noFill/>
                    </a:lnL>
                    <a:lnR>
                      <a:noFill/>
                    </a:lnR>
                    <a:lnT>
                      <a:noFill/>
                    </a:lnT>
                    <a:lnB w="28575"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ext Box 11"/>
          <p:cNvSpPr txBox="1">
            <a:spLocks noChangeArrowheads="1"/>
          </p:cNvSpPr>
          <p:nvPr/>
        </p:nvSpPr>
        <p:spPr bwMode="auto">
          <a:xfrm>
            <a:off x="1403350" y="1341438"/>
            <a:ext cx="6192838" cy="366712"/>
          </a:xfrm>
          <a:prstGeom prst="rect">
            <a:avLst/>
          </a:prstGeom>
          <a:noFill/>
          <a:ln w="9525">
            <a:noFill/>
            <a:miter lim="800000"/>
            <a:headEnd/>
            <a:tailEnd/>
          </a:ln>
        </p:spPr>
        <p:txBody>
          <a:bodyPr>
            <a:spAutoFit/>
          </a:bodyPr>
          <a:lstStyle/>
          <a:p>
            <a:pPr eaLnBrk="0" hangingPunct="0">
              <a:spcBef>
                <a:spcPct val="50000"/>
              </a:spcBef>
            </a:pPr>
            <a:endParaRPr lang="en-US"/>
          </a:p>
        </p:txBody>
      </p:sp>
      <p:cxnSp>
        <p:nvCxnSpPr>
          <p:cNvPr id="11" name="10 Conector recto"/>
          <p:cNvCxnSpPr/>
          <p:nvPr/>
        </p:nvCxnSpPr>
        <p:spPr>
          <a:xfrm rot="5400000">
            <a:off x="7786688" y="5572125"/>
            <a:ext cx="2571750"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2" name="11 Conector recto"/>
          <p:cNvCxnSpPr/>
          <p:nvPr/>
        </p:nvCxnSpPr>
        <p:spPr>
          <a:xfrm rot="5400000">
            <a:off x="7786687" y="5643563"/>
            <a:ext cx="24288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3" name="12 Conector recto"/>
          <p:cNvCxnSpPr/>
          <p:nvPr/>
        </p:nvCxnSpPr>
        <p:spPr>
          <a:xfrm rot="5400000">
            <a:off x="7858125" y="5786438"/>
            <a:ext cx="214312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4" name="13 Conector recto"/>
          <p:cNvCxnSpPr/>
          <p:nvPr/>
        </p:nvCxnSpPr>
        <p:spPr>
          <a:xfrm>
            <a:off x="5429250" y="6715125"/>
            <a:ext cx="3714750"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5" name="14 Conector recto"/>
          <p:cNvCxnSpPr/>
          <p:nvPr/>
        </p:nvCxnSpPr>
        <p:spPr>
          <a:xfrm>
            <a:off x="6143625" y="6643688"/>
            <a:ext cx="30003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6" name="15 Conector recto"/>
          <p:cNvCxnSpPr/>
          <p:nvPr/>
        </p:nvCxnSpPr>
        <p:spPr>
          <a:xfrm>
            <a:off x="6715125" y="6572250"/>
            <a:ext cx="24288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sp>
        <p:nvSpPr>
          <p:cNvPr id="59401" name="1 Rectángulo"/>
          <p:cNvSpPr>
            <a:spLocks noChangeArrowheads="1"/>
          </p:cNvSpPr>
          <p:nvPr/>
        </p:nvSpPr>
        <p:spPr bwMode="auto">
          <a:xfrm>
            <a:off x="7108825" y="6019800"/>
            <a:ext cx="1685925" cy="461963"/>
          </a:xfrm>
          <a:prstGeom prst="rect">
            <a:avLst/>
          </a:prstGeom>
          <a:noFill/>
          <a:ln w="9525">
            <a:noFill/>
            <a:miter lim="800000"/>
            <a:headEnd/>
            <a:tailEnd/>
          </a:ln>
        </p:spPr>
        <p:txBody>
          <a:bodyPr wrap="none">
            <a:spAutoFit/>
          </a:bodyPr>
          <a:lstStyle/>
          <a:p>
            <a:pPr eaLnBrk="0" hangingPunct="0"/>
            <a:r>
              <a:rPr lang="es-MX" sz="2400">
                <a:solidFill>
                  <a:srgbClr val="003D7A"/>
                </a:solidFill>
                <a:latin typeface="Century Gothic" pitchFamily="34" charset="0"/>
              </a:rPr>
              <a:t>ANEXO 22</a:t>
            </a:r>
            <a:endParaRPr lang="en-US" sz="2400">
              <a:solidFill>
                <a:srgbClr val="003D7A"/>
              </a:solidFill>
              <a:latin typeface="Century Gothic" pitchFamily="34" charset="0"/>
            </a:endParaRPr>
          </a:p>
        </p:txBody>
      </p:sp>
      <p:pic>
        <p:nvPicPr>
          <p:cNvPr id="59402" name="Picture 2"/>
          <p:cNvPicPr>
            <a:picLocks noChangeAspect="1" noChangeArrowheads="1"/>
          </p:cNvPicPr>
          <p:nvPr/>
        </p:nvPicPr>
        <p:blipFill>
          <a:blip r:embed="rId3" cstate="print"/>
          <a:srcRect/>
          <a:stretch>
            <a:fillRect/>
          </a:stretch>
        </p:blipFill>
        <p:spPr bwMode="auto">
          <a:xfrm>
            <a:off x="15875" y="6165850"/>
            <a:ext cx="1603375" cy="695325"/>
          </a:xfrm>
          <a:prstGeom prst="rect">
            <a:avLst/>
          </a:prstGeom>
          <a:noFill/>
          <a:ln w="9525">
            <a:noFill/>
            <a:miter lim="800000"/>
            <a:headEnd/>
            <a:tailEnd/>
          </a:ln>
        </p:spPr>
      </p:pic>
      <p:sp>
        <p:nvSpPr>
          <p:cNvPr id="17" name="TextBox 10"/>
          <p:cNvSpPr txBox="1"/>
          <p:nvPr/>
        </p:nvSpPr>
        <p:spPr>
          <a:xfrm>
            <a:off x="142875" y="2233613"/>
            <a:ext cx="6072188" cy="2124075"/>
          </a:xfrm>
          <a:prstGeom prst="rect">
            <a:avLst/>
          </a:prstGeom>
          <a:noFill/>
        </p:spPr>
        <p:txBody>
          <a:bodyPr>
            <a:spAutoFit/>
          </a:bodyPr>
          <a:lstStyle/>
          <a:p>
            <a:pPr algn="ctr" eaLnBrk="0" fontAlgn="auto" hangingPunct="0">
              <a:spcBef>
                <a:spcPts val="0"/>
              </a:spcBef>
              <a:spcAft>
                <a:spcPts val="0"/>
              </a:spcAft>
              <a:defRPr/>
            </a:pPr>
            <a:r>
              <a:rPr lang="es-ES" sz="4400" b="1" dirty="0">
                <a:solidFill>
                  <a:schemeClr val="tx2">
                    <a:lumMod val="75000"/>
                  </a:schemeClr>
                </a:solidFill>
                <a:effectLst>
                  <a:outerShdw blurRad="38100" dist="38100" dir="2700000" algn="tl">
                    <a:srgbClr val="000000">
                      <a:alpha val="43137"/>
                    </a:srgbClr>
                  </a:outerShdw>
                </a:effectLst>
                <a:latin typeface="Century Gothic" pitchFamily="34" charset="0"/>
                <a:cs typeface="+mn-cs"/>
              </a:rPr>
              <a:t>ACTUALIZACION DE CONTRIBUCIONES Y APROVECHAMIENTOS</a:t>
            </a:r>
          </a:p>
        </p:txBody>
      </p:sp>
      <p:pic>
        <p:nvPicPr>
          <p:cNvPr id="59404" name="Picture 1"/>
          <p:cNvPicPr>
            <a:picLocks noChangeAspect="1" noChangeArrowheads="1"/>
          </p:cNvPicPr>
          <p:nvPr/>
        </p:nvPicPr>
        <p:blipFill>
          <a:blip r:embed="rId4" cstate="print"/>
          <a:srcRect l="17647" t="22461" r="72426" b="67773"/>
          <a:stretch>
            <a:fillRect/>
          </a:stretch>
        </p:blipFill>
        <p:spPr bwMode="auto">
          <a:xfrm>
            <a:off x="0" y="0"/>
            <a:ext cx="1285875" cy="714375"/>
          </a:xfrm>
          <a:prstGeom prst="rect">
            <a:avLst/>
          </a:prstGeom>
          <a:noFill/>
          <a:ln w="9525">
            <a:noFill/>
            <a:miter lim="800000"/>
            <a:headEnd/>
            <a:tailEnd/>
          </a:ln>
        </p:spPr>
      </p:pic>
      <p:sp>
        <p:nvSpPr>
          <p:cNvPr id="19" name="Rectangle 2"/>
          <p:cNvSpPr txBox="1">
            <a:spLocks noChangeArrowheads="1"/>
          </p:cNvSpPr>
          <p:nvPr/>
        </p:nvSpPr>
        <p:spPr>
          <a:xfrm>
            <a:off x="-142875" y="0"/>
            <a:ext cx="9144000" cy="704850"/>
          </a:xfrm>
          <a:prstGeom prst="rect">
            <a:avLst/>
          </a:prstGeom>
        </p:spPr>
        <p:txBody>
          <a:bodyPr/>
          <a:lstStyle/>
          <a:p>
            <a:pPr algn="ctr" eaLnBrk="0" hangingPunct="0">
              <a:defRPr/>
            </a:pPr>
            <a:r>
              <a:rPr lang="es-MX" sz="2400" kern="0" dirty="0">
                <a:solidFill>
                  <a:srgbClr val="00478E"/>
                </a:solidFill>
                <a:effectLst>
                  <a:outerShdw blurRad="38100" dist="38100" dir="2700000" algn="tl">
                    <a:srgbClr val="C0C0C0"/>
                  </a:outerShdw>
                </a:effectLst>
                <a:latin typeface="Century Gothic" pitchFamily="34" charset="0"/>
                <a:cs typeface="+mn-cs"/>
              </a:rPr>
              <a:t>Almanza Villarreal Agencia Aduanal, S.C.</a:t>
            </a:r>
          </a:p>
          <a:p>
            <a:pPr algn="ctr" eaLnBrk="0" hangingPunct="0">
              <a:defRPr/>
            </a:pPr>
            <a:endParaRPr lang="es-MX" sz="2400" kern="0" dirty="0">
              <a:solidFill>
                <a:srgbClr val="00478E"/>
              </a:solidFill>
              <a:effectLst>
                <a:outerShdw blurRad="38100" dist="38100" dir="2700000" algn="tl">
                  <a:srgbClr val="C0C0C0"/>
                </a:outerShdw>
              </a:effectLst>
              <a:latin typeface="Century Gothic" pitchFamily="34" charset="0"/>
              <a:ea typeface="+mj-ea"/>
              <a:cs typeface="+mj-cs"/>
            </a:endParaRPr>
          </a:p>
          <a:p>
            <a:pPr algn="ctr" eaLnBrk="0" hangingPunct="0">
              <a:defRPr/>
            </a:pPr>
            <a:endParaRPr lang="es-MX" sz="2400" kern="0" dirty="0">
              <a:solidFill>
                <a:srgbClr val="00478E"/>
              </a:solidFill>
              <a:effectLst>
                <a:outerShdw blurRad="38100" dist="38100" dir="2700000" algn="tl">
                  <a:srgbClr val="C0C0C0"/>
                </a:outerShdw>
              </a:effectLst>
              <a:latin typeface="Century Gothic" pitchFamily="34" charset="0"/>
              <a:ea typeface="+mj-ea"/>
              <a:cs typeface="+mj-cs"/>
            </a:endParaRPr>
          </a:p>
        </p:txBody>
      </p:sp>
      <p:pic>
        <p:nvPicPr>
          <p:cNvPr id="59406" name="Picture 2"/>
          <p:cNvPicPr>
            <a:picLocks noChangeAspect="1" noChangeArrowheads="1"/>
          </p:cNvPicPr>
          <p:nvPr/>
        </p:nvPicPr>
        <p:blipFill>
          <a:blip r:embed="rId5" cstate="print"/>
          <a:srcRect/>
          <a:stretch>
            <a:fillRect/>
          </a:stretch>
        </p:blipFill>
        <p:spPr bwMode="auto">
          <a:xfrm>
            <a:off x="7429500" y="-71438"/>
            <a:ext cx="1714500" cy="809626"/>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10 Conector recto"/>
          <p:cNvCxnSpPr/>
          <p:nvPr/>
        </p:nvCxnSpPr>
        <p:spPr>
          <a:xfrm rot="5400000">
            <a:off x="7786688" y="5572125"/>
            <a:ext cx="2571750"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3" name="12 Conector recto"/>
          <p:cNvCxnSpPr/>
          <p:nvPr/>
        </p:nvCxnSpPr>
        <p:spPr>
          <a:xfrm rot="5400000">
            <a:off x="7786687" y="5643563"/>
            <a:ext cx="24288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4" name="13 Conector recto"/>
          <p:cNvCxnSpPr/>
          <p:nvPr/>
        </p:nvCxnSpPr>
        <p:spPr>
          <a:xfrm rot="5400000">
            <a:off x="7858125" y="5786438"/>
            <a:ext cx="214312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5" name="14 Conector recto"/>
          <p:cNvCxnSpPr/>
          <p:nvPr/>
        </p:nvCxnSpPr>
        <p:spPr>
          <a:xfrm>
            <a:off x="5429250" y="6715125"/>
            <a:ext cx="3714750"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6" name="15 Conector recto"/>
          <p:cNvCxnSpPr/>
          <p:nvPr/>
        </p:nvCxnSpPr>
        <p:spPr>
          <a:xfrm>
            <a:off x="6143625" y="6643688"/>
            <a:ext cx="30003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7" name="16 Conector recto"/>
          <p:cNvCxnSpPr/>
          <p:nvPr/>
        </p:nvCxnSpPr>
        <p:spPr>
          <a:xfrm>
            <a:off x="6715125" y="6572250"/>
            <a:ext cx="24288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sp>
        <p:nvSpPr>
          <p:cNvPr id="2" name="1 Rectángulo"/>
          <p:cNvSpPr/>
          <p:nvPr/>
        </p:nvSpPr>
        <p:spPr>
          <a:xfrm>
            <a:off x="179388" y="1628775"/>
            <a:ext cx="8750300" cy="415925"/>
          </a:xfrm>
          <a:prstGeom prst="rect">
            <a:avLst/>
          </a:prstGeom>
        </p:spPr>
        <p:txBody>
          <a:bodyPr>
            <a:spAutoFit/>
          </a:bodyPr>
          <a:lstStyle/>
          <a:p>
            <a:pPr algn="ctr" eaLnBrk="0" hangingPunct="0">
              <a:defRPr/>
            </a:pPr>
            <a:r>
              <a:rPr lang="es-MX" b="1" dirty="0">
                <a:cs typeface="+mn-cs"/>
              </a:rPr>
              <a:t>		</a:t>
            </a:r>
            <a:endParaRPr lang="es-MX" sz="2100" kern="0" dirty="0">
              <a:solidFill>
                <a:srgbClr val="00478E"/>
              </a:solidFill>
              <a:effectLst>
                <a:outerShdw blurRad="38100" dist="38100" dir="2700000" algn="tl">
                  <a:srgbClr val="C0C0C0"/>
                </a:outerShdw>
              </a:effectLst>
              <a:latin typeface="Century Gothic" pitchFamily="34" charset="0"/>
              <a:ea typeface="+mj-ea"/>
              <a:cs typeface="+mj-cs"/>
            </a:endParaRPr>
          </a:p>
        </p:txBody>
      </p:sp>
      <p:sp>
        <p:nvSpPr>
          <p:cNvPr id="18" name="Rectangle 2"/>
          <p:cNvSpPr txBox="1">
            <a:spLocks noChangeArrowheads="1"/>
          </p:cNvSpPr>
          <p:nvPr/>
        </p:nvSpPr>
        <p:spPr>
          <a:xfrm>
            <a:off x="0" y="0"/>
            <a:ext cx="9144000" cy="704850"/>
          </a:xfrm>
          <a:prstGeom prst="rect">
            <a:avLst/>
          </a:prstGeom>
        </p:spPr>
        <p:txBody>
          <a:bodyPr/>
          <a:lstStyle/>
          <a:p>
            <a:pPr algn="ctr" eaLnBrk="0" hangingPunct="0">
              <a:defRPr/>
            </a:pPr>
            <a:r>
              <a:rPr lang="es-MX" sz="2400" kern="0" dirty="0">
                <a:solidFill>
                  <a:srgbClr val="00478E"/>
                </a:solidFill>
                <a:effectLst>
                  <a:outerShdw blurRad="38100" dist="38100" dir="2700000" algn="tl">
                    <a:srgbClr val="C0C0C0"/>
                  </a:outerShdw>
                </a:effectLst>
                <a:latin typeface="Century Gothic" pitchFamily="34" charset="0"/>
                <a:cs typeface="+mn-cs"/>
              </a:rPr>
              <a:t>Almanza Villarreal Agencia Aduanal, S.C.</a:t>
            </a:r>
          </a:p>
          <a:p>
            <a:pPr algn="ctr" eaLnBrk="0" hangingPunct="0">
              <a:defRPr/>
            </a:pPr>
            <a:endParaRPr lang="es-MX" sz="2400" kern="0" dirty="0">
              <a:solidFill>
                <a:srgbClr val="00478E"/>
              </a:solidFill>
              <a:effectLst>
                <a:outerShdw blurRad="38100" dist="38100" dir="2700000" algn="tl">
                  <a:srgbClr val="C0C0C0"/>
                </a:outerShdw>
              </a:effectLst>
              <a:latin typeface="Century Gothic" pitchFamily="34" charset="0"/>
              <a:ea typeface="+mj-ea"/>
              <a:cs typeface="+mj-cs"/>
            </a:endParaRPr>
          </a:p>
          <a:p>
            <a:pPr algn="ctr" eaLnBrk="0" hangingPunct="0">
              <a:defRPr/>
            </a:pPr>
            <a:endParaRPr lang="es-MX" sz="2400" kern="0" dirty="0">
              <a:solidFill>
                <a:srgbClr val="00478E"/>
              </a:solidFill>
              <a:effectLst>
                <a:outerShdw blurRad="38100" dist="38100" dir="2700000" algn="tl">
                  <a:srgbClr val="C0C0C0"/>
                </a:outerShdw>
              </a:effectLst>
              <a:latin typeface="Century Gothic" pitchFamily="34" charset="0"/>
              <a:ea typeface="+mj-ea"/>
              <a:cs typeface="+mj-cs"/>
            </a:endParaRPr>
          </a:p>
        </p:txBody>
      </p:sp>
      <p:sp>
        <p:nvSpPr>
          <p:cNvPr id="21" name="20 CuadroTexto"/>
          <p:cNvSpPr txBox="1"/>
          <p:nvPr/>
        </p:nvSpPr>
        <p:spPr>
          <a:xfrm>
            <a:off x="214313" y="2214563"/>
            <a:ext cx="8572500" cy="1570037"/>
          </a:xfrm>
          <a:prstGeom prst="rect">
            <a:avLst/>
          </a:prstGeom>
          <a:noFill/>
        </p:spPr>
        <p:txBody>
          <a:bodyPr>
            <a:spAutoFit/>
          </a:bodyPr>
          <a:lstStyle/>
          <a:p>
            <a:pPr algn="just" eaLnBrk="0" hangingPunct="0">
              <a:defRPr/>
            </a:pPr>
            <a:r>
              <a:rPr lang="es-ES" sz="2400" b="1" dirty="0">
                <a:solidFill>
                  <a:schemeClr val="tx2"/>
                </a:solidFill>
                <a:latin typeface="+mn-lt"/>
                <a:cs typeface="+mn-cs"/>
              </a:rPr>
              <a:t>El monto de las contribuciones, aprovechamientos, así como de las devoluciones a cargo del fisco federal, se actualizará por el transcurso del tiempo y con motivo de los cambios de precios en el país.</a:t>
            </a:r>
            <a:endParaRPr lang="en-US" sz="2400" b="1" dirty="0">
              <a:solidFill>
                <a:schemeClr val="tx2"/>
              </a:solidFill>
              <a:latin typeface="+mn-lt"/>
              <a:cs typeface="+mn-cs"/>
            </a:endParaRPr>
          </a:p>
        </p:txBody>
      </p:sp>
      <p:sp>
        <p:nvSpPr>
          <p:cNvPr id="22" name="21 CuadroTexto"/>
          <p:cNvSpPr txBox="1"/>
          <p:nvPr/>
        </p:nvSpPr>
        <p:spPr>
          <a:xfrm>
            <a:off x="214313" y="3906838"/>
            <a:ext cx="8572500" cy="2308225"/>
          </a:xfrm>
          <a:prstGeom prst="rect">
            <a:avLst/>
          </a:prstGeom>
          <a:noFill/>
        </p:spPr>
        <p:txBody>
          <a:bodyPr>
            <a:spAutoFit/>
          </a:bodyPr>
          <a:lstStyle/>
          <a:p>
            <a:pPr algn="just" eaLnBrk="0" hangingPunct="0">
              <a:defRPr/>
            </a:pPr>
            <a:r>
              <a:rPr lang="es-MX" sz="2400" b="1" dirty="0">
                <a:solidFill>
                  <a:schemeClr val="tx2"/>
                </a:solidFill>
                <a:latin typeface="+mn-lt"/>
                <a:cs typeface="+mn-cs"/>
              </a:rPr>
              <a:t>Las cantidades en moneda nacional se actualizarán cuando el incremento porcentual acumulado del INPC desde el mes en que se actualizaron por última vez, exceda del 10%. Dicha actualización entrará en vigor a partir del 1 de enero del siguiente ejercicio a aquél en el que se haya dado dicho incremento. </a:t>
            </a:r>
            <a:endParaRPr lang="en-US" sz="2400" b="1" dirty="0">
              <a:solidFill>
                <a:schemeClr val="tx2"/>
              </a:solidFill>
              <a:latin typeface="+mn-lt"/>
              <a:cs typeface="+mn-cs"/>
            </a:endParaRPr>
          </a:p>
        </p:txBody>
      </p:sp>
      <p:graphicFrame>
        <p:nvGraphicFramePr>
          <p:cNvPr id="19" name="3 Marcador de contenido"/>
          <p:cNvGraphicFramePr>
            <a:graphicFrameLocks/>
          </p:cNvGraphicFramePr>
          <p:nvPr/>
        </p:nvGraphicFramePr>
        <p:xfrm>
          <a:off x="1285852" y="1136524"/>
          <a:ext cx="6215106" cy="863716"/>
        </p:xfrm>
        <a:graphic>
          <a:graphicData uri="http://schemas.openxmlformats.org/drawingml/2006/table">
            <a:tbl>
              <a:tblPr>
                <a:tableStyleId>{D113A9D2-9D6B-4929-AA2D-F23B5EE8CBE7}</a:tableStyleId>
              </a:tblPr>
              <a:tblGrid>
                <a:gridCol w="1285884"/>
                <a:gridCol w="4929222"/>
              </a:tblGrid>
              <a:tr h="297387">
                <a:tc>
                  <a:txBody>
                    <a:bodyPr/>
                    <a:lstStyle/>
                    <a:p>
                      <a:pPr algn="ctr" fontAlgn="b"/>
                      <a:r>
                        <a:rPr lang="es-MX" sz="2400" b="1" i="0" u="none" strike="noStrike" noProof="0" dirty="0" smtClean="0">
                          <a:solidFill>
                            <a:schemeClr val="lt1"/>
                          </a:solidFill>
                          <a:latin typeface="Century Gothic" pitchFamily="34" charset="0"/>
                        </a:rPr>
                        <a:t>Artículo</a:t>
                      </a:r>
                      <a:endParaRPr lang="es-MX" sz="2400" b="1" i="0" u="none" strike="noStrike" noProof="0" dirty="0">
                        <a:solidFill>
                          <a:srgbClr val="FFFFFF"/>
                        </a:solidFill>
                        <a:latin typeface="Century Gothic" pitchFamily="34" charset="0"/>
                      </a:endParaRPr>
                    </a:p>
                  </a:txBody>
                  <a:tcPr marL="9525" marR="9525" marT="9525" marB="0" anchor="b">
                    <a:lnL w="12700" cap="flat" cmpd="sng" algn="ctr">
                      <a:solidFill>
                        <a:schemeClr val="tx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l" fontAlgn="b"/>
                      <a:endParaRPr lang="es-MX" sz="2400" b="1" i="0" u="none" strike="noStrike" noProof="0" dirty="0">
                        <a:solidFill>
                          <a:srgbClr val="FFFFFF"/>
                        </a:solidFill>
                        <a:latin typeface="Century Gothic" pitchFamily="34" charset="0"/>
                      </a:endParaRPr>
                    </a:p>
                  </a:txBody>
                  <a:tcPr marL="9525" marR="9525" marT="9525" marB="0" anchor="b">
                    <a:lnL w="28575"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r>
              <a:tr h="488431">
                <a:tc>
                  <a:txBody>
                    <a:bodyPr/>
                    <a:lstStyle/>
                    <a:p>
                      <a:pPr algn="ctr" fontAlgn="b"/>
                      <a:r>
                        <a:rPr lang="es-MX" sz="2400" b="1" i="0" u="none" strike="noStrike" noProof="0" dirty="0" smtClean="0">
                          <a:solidFill>
                            <a:schemeClr val="bg1"/>
                          </a:solidFill>
                          <a:latin typeface="Century Gothic" pitchFamily="34" charset="0"/>
                        </a:rPr>
                        <a:t>17-A</a:t>
                      </a:r>
                      <a:endParaRPr lang="es-MX" sz="2400" b="1" i="0" u="none" strike="noStrike" noProof="0" dirty="0">
                        <a:solidFill>
                          <a:schemeClr val="bg1"/>
                        </a:solidFill>
                        <a:latin typeface="Century Gothic" pitchFamily="34" charset="0"/>
                      </a:endParaRPr>
                    </a:p>
                  </a:txBody>
                  <a:tcPr marL="9525" marR="9525" marT="9525" marB="0" anchor="b">
                    <a:lnL w="12700" cap="flat" cmpd="sng" algn="ctr">
                      <a:solidFill>
                        <a:schemeClr val="tx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MX" sz="2400" b="1" i="0" u="none" strike="noStrike" noProof="0" dirty="0" smtClean="0">
                          <a:solidFill>
                            <a:schemeClr val="lt1"/>
                          </a:solidFill>
                          <a:latin typeface="Century Gothic" pitchFamily="34" charset="0"/>
                        </a:rPr>
                        <a:t>Código</a:t>
                      </a:r>
                      <a:r>
                        <a:rPr lang="es-MX" sz="2400" b="1" i="0" u="none" strike="noStrike" baseline="0" noProof="0" dirty="0" smtClean="0">
                          <a:solidFill>
                            <a:schemeClr val="lt1"/>
                          </a:solidFill>
                          <a:latin typeface="Century Gothic" pitchFamily="34" charset="0"/>
                        </a:rPr>
                        <a:t> Fiscal de la Federación</a:t>
                      </a:r>
                      <a:endParaRPr lang="es-MX" sz="2400" b="1" i="0" u="none" strike="noStrike" noProof="0" dirty="0">
                        <a:solidFill>
                          <a:schemeClr val="bg1"/>
                        </a:solidFill>
                        <a:latin typeface="Century Gothic" pitchFamily="34" charset="0"/>
                      </a:endParaRPr>
                    </a:p>
                  </a:txBody>
                  <a:tcPr marL="9525" marR="9525" marT="9525" marB="0" anchor="b">
                    <a:lnL w="28575"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1000"/>
                                        <p:tgtEl>
                                          <p:spTgt spid="22"/>
                                        </p:tgtEl>
                                      </p:cBhvr>
                                    </p:animEffect>
                                    <p:anim calcmode="lin" valueType="num">
                                      <p:cBhvr>
                                        <p:cTn id="13" dur="1000" fill="hold"/>
                                        <p:tgtEl>
                                          <p:spTgt spid="22"/>
                                        </p:tgtEl>
                                        <p:attrNameLst>
                                          <p:attrName>ppt_x</p:attrName>
                                        </p:attrNameLst>
                                      </p:cBhvr>
                                      <p:tavLst>
                                        <p:tav tm="0">
                                          <p:val>
                                            <p:strVal val="#ppt_x"/>
                                          </p:val>
                                        </p:tav>
                                        <p:tav tm="100000">
                                          <p:val>
                                            <p:strVal val="#ppt_x"/>
                                          </p:val>
                                        </p:tav>
                                      </p:tavLst>
                                    </p:anim>
                                    <p:anim calcmode="lin" valueType="num">
                                      <p:cBhvr>
                                        <p:cTn id="14" dur="1000" fill="hold"/>
                                        <p:tgtEl>
                                          <p:spTgt spid="22"/>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1000"/>
                                        <p:tgtEl>
                                          <p:spTgt spid="19"/>
                                        </p:tgtEl>
                                      </p:cBhvr>
                                    </p:animEffect>
                                    <p:anim calcmode="lin" valueType="num">
                                      <p:cBhvr>
                                        <p:cTn id="18" dur="1000" fill="hold"/>
                                        <p:tgtEl>
                                          <p:spTgt spid="19"/>
                                        </p:tgtEl>
                                        <p:attrNameLst>
                                          <p:attrName>ppt_x</p:attrName>
                                        </p:attrNameLst>
                                      </p:cBhvr>
                                      <p:tavLst>
                                        <p:tav tm="0">
                                          <p:val>
                                            <p:strVal val="#ppt_x"/>
                                          </p:val>
                                        </p:tav>
                                        <p:tav tm="100000">
                                          <p:val>
                                            <p:strVal val="#ppt_x"/>
                                          </p:val>
                                        </p:tav>
                                      </p:tavLst>
                                    </p:anim>
                                    <p:anim calcmode="lin" valueType="num">
                                      <p:cBhvr>
                                        <p:cTn id="1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10 Conector recto"/>
          <p:cNvCxnSpPr/>
          <p:nvPr/>
        </p:nvCxnSpPr>
        <p:spPr>
          <a:xfrm rot="5400000">
            <a:off x="7786688" y="5572125"/>
            <a:ext cx="2571750"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3" name="12 Conector recto"/>
          <p:cNvCxnSpPr/>
          <p:nvPr/>
        </p:nvCxnSpPr>
        <p:spPr>
          <a:xfrm rot="5400000">
            <a:off x="7786687" y="5643563"/>
            <a:ext cx="24288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4" name="13 Conector recto"/>
          <p:cNvCxnSpPr/>
          <p:nvPr/>
        </p:nvCxnSpPr>
        <p:spPr>
          <a:xfrm rot="5400000">
            <a:off x="7858125" y="5786438"/>
            <a:ext cx="214312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5" name="14 Conector recto"/>
          <p:cNvCxnSpPr/>
          <p:nvPr/>
        </p:nvCxnSpPr>
        <p:spPr>
          <a:xfrm>
            <a:off x="5429250" y="6715125"/>
            <a:ext cx="3714750"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6" name="15 Conector recto"/>
          <p:cNvCxnSpPr/>
          <p:nvPr/>
        </p:nvCxnSpPr>
        <p:spPr>
          <a:xfrm>
            <a:off x="6143625" y="6643688"/>
            <a:ext cx="30003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7" name="16 Conector recto"/>
          <p:cNvCxnSpPr/>
          <p:nvPr/>
        </p:nvCxnSpPr>
        <p:spPr>
          <a:xfrm>
            <a:off x="6715125" y="6572250"/>
            <a:ext cx="24288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sp>
        <p:nvSpPr>
          <p:cNvPr id="19" name="Rectangle 2"/>
          <p:cNvSpPr txBox="1">
            <a:spLocks noChangeArrowheads="1"/>
          </p:cNvSpPr>
          <p:nvPr/>
        </p:nvSpPr>
        <p:spPr>
          <a:xfrm>
            <a:off x="0" y="0"/>
            <a:ext cx="9144000" cy="704850"/>
          </a:xfrm>
          <a:prstGeom prst="rect">
            <a:avLst/>
          </a:prstGeom>
        </p:spPr>
        <p:txBody>
          <a:bodyPr/>
          <a:lstStyle/>
          <a:p>
            <a:pPr algn="ctr" eaLnBrk="0" hangingPunct="0">
              <a:defRPr/>
            </a:pPr>
            <a:r>
              <a:rPr lang="es-MX" sz="2400" kern="0" dirty="0">
                <a:solidFill>
                  <a:srgbClr val="00478E"/>
                </a:solidFill>
                <a:effectLst>
                  <a:outerShdw blurRad="38100" dist="38100" dir="2700000" algn="tl">
                    <a:srgbClr val="C0C0C0"/>
                  </a:outerShdw>
                </a:effectLst>
                <a:latin typeface="Century Gothic" pitchFamily="34" charset="0"/>
                <a:cs typeface="+mn-cs"/>
              </a:rPr>
              <a:t>Almanza Villarreal Agencia Aduanal, S.C.</a:t>
            </a:r>
          </a:p>
          <a:p>
            <a:pPr algn="ctr" eaLnBrk="0" hangingPunct="0">
              <a:defRPr/>
            </a:pPr>
            <a:endParaRPr lang="es-MX" sz="2400" kern="0" dirty="0">
              <a:solidFill>
                <a:srgbClr val="00478E"/>
              </a:solidFill>
              <a:effectLst>
                <a:outerShdw blurRad="38100" dist="38100" dir="2700000" algn="tl">
                  <a:srgbClr val="C0C0C0"/>
                </a:outerShdw>
              </a:effectLst>
              <a:latin typeface="Century Gothic" pitchFamily="34" charset="0"/>
              <a:ea typeface="+mj-ea"/>
              <a:cs typeface="+mj-cs"/>
            </a:endParaRPr>
          </a:p>
          <a:p>
            <a:pPr algn="ctr" eaLnBrk="0" hangingPunct="0">
              <a:defRPr/>
            </a:pPr>
            <a:endParaRPr lang="es-MX" sz="2400" kern="0" dirty="0">
              <a:solidFill>
                <a:srgbClr val="00478E"/>
              </a:solidFill>
              <a:effectLst>
                <a:outerShdw blurRad="38100" dist="38100" dir="2700000" algn="tl">
                  <a:srgbClr val="C0C0C0"/>
                </a:outerShdw>
              </a:effectLst>
              <a:latin typeface="Century Gothic" pitchFamily="34" charset="0"/>
              <a:ea typeface="+mj-ea"/>
              <a:cs typeface="+mj-cs"/>
            </a:endParaRPr>
          </a:p>
        </p:txBody>
      </p:sp>
      <p:sp>
        <p:nvSpPr>
          <p:cNvPr id="10" name="Rectangle 9"/>
          <p:cNvSpPr/>
          <p:nvPr/>
        </p:nvSpPr>
        <p:spPr>
          <a:xfrm>
            <a:off x="1606550" y="1412875"/>
            <a:ext cx="6350000" cy="1077913"/>
          </a:xfrm>
          <a:prstGeom prst="rect">
            <a:avLst/>
          </a:prstGeom>
        </p:spPr>
        <p:txBody>
          <a:bodyPr wrap="none">
            <a:spAutoFit/>
          </a:bodyPr>
          <a:lstStyle/>
          <a:p>
            <a:pPr algn="ctr">
              <a:defRPr/>
            </a:pPr>
            <a:r>
              <a:rPr lang="es-MX" sz="3200" b="1" dirty="0">
                <a:solidFill>
                  <a:schemeClr val="tx2"/>
                </a:solidFill>
                <a:latin typeface="+mn-lt"/>
              </a:rPr>
              <a:t>INDICE NACIONAL DE PRECIOS </a:t>
            </a:r>
          </a:p>
          <a:p>
            <a:pPr algn="ctr">
              <a:defRPr/>
            </a:pPr>
            <a:r>
              <a:rPr lang="es-MX" sz="3200" b="1" dirty="0">
                <a:solidFill>
                  <a:schemeClr val="tx2"/>
                </a:solidFill>
                <a:latin typeface="+mn-lt"/>
              </a:rPr>
              <a:t>AL CONSUMIDOR</a:t>
            </a:r>
            <a:endParaRPr lang="en-US" sz="3200" dirty="0">
              <a:latin typeface="+mn-lt"/>
            </a:endParaRPr>
          </a:p>
        </p:txBody>
      </p:sp>
      <p:graphicFrame>
        <p:nvGraphicFramePr>
          <p:cNvPr id="2" name="Table 1"/>
          <p:cNvGraphicFramePr>
            <a:graphicFrameLocks noGrp="1"/>
          </p:cNvGraphicFramePr>
          <p:nvPr/>
        </p:nvGraphicFramePr>
        <p:xfrm>
          <a:off x="2843213" y="2765425"/>
          <a:ext cx="3313112" cy="2103440"/>
        </p:xfrm>
        <a:graphic>
          <a:graphicData uri="http://schemas.openxmlformats.org/drawingml/2006/table">
            <a:tbl>
              <a:tblPr firstRow="1" firstCol="1" bandRow="1">
                <a:tableStyleId>{5C22544A-7EE6-4342-B048-85BDC9FD1C3A}</a:tableStyleId>
              </a:tblPr>
              <a:tblGrid>
                <a:gridCol w="1224411"/>
                <a:gridCol w="2088701"/>
              </a:tblGrid>
              <a:tr h="420688">
                <a:tc>
                  <a:txBody>
                    <a:bodyPr/>
                    <a:lstStyle/>
                    <a:p>
                      <a:pPr marL="0" marR="0" algn="ctr">
                        <a:lnSpc>
                          <a:spcPct val="115000"/>
                        </a:lnSpc>
                        <a:spcBef>
                          <a:spcPts val="0"/>
                        </a:spcBef>
                        <a:spcAft>
                          <a:spcPts val="0"/>
                        </a:spcAft>
                      </a:pPr>
                      <a:r>
                        <a:rPr lang="es-ES" sz="2400" dirty="0">
                          <a:effectLst/>
                        </a:rPr>
                        <a:t>Año</a:t>
                      </a:r>
                      <a:endParaRPr lang="en-US" sz="2400" dirty="0">
                        <a:effectLst/>
                        <a:latin typeface="Calibri"/>
                        <a:ea typeface="Calibri"/>
                        <a:cs typeface="Times New Roman"/>
                      </a:endParaRPr>
                    </a:p>
                  </a:txBody>
                  <a:tcPr marL="68595" marR="68595" marT="0" marB="0"/>
                </a:tc>
                <a:tc>
                  <a:txBody>
                    <a:bodyPr/>
                    <a:lstStyle/>
                    <a:p>
                      <a:pPr marL="0" marR="0" algn="ctr">
                        <a:lnSpc>
                          <a:spcPct val="115000"/>
                        </a:lnSpc>
                        <a:spcBef>
                          <a:spcPts val="0"/>
                        </a:spcBef>
                        <a:spcAft>
                          <a:spcPts val="0"/>
                        </a:spcAft>
                      </a:pPr>
                      <a:r>
                        <a:rPr lang="es-ES" sz="2400" dirty="0">
                          <a:effectLst/>
                        </a:rPr>
                        <a:t>Inflación</a:t>
                      </a:r>
                      <a:endParaRPr lang="en-US" sz="2400" dirty="0">
                        <a:effectLst/>
                        <a:latin typeface="Calibri"/>
                        <a:ea typeface="Calibri"/>
                        <a:cs typeface="Times New Roman"/>
                      </a:endParaRPr>
                    </a:p>
                  </a:txBody>
                  <a:tcPr marL="68595" marR="68595" marT="0" marB="0"/>
                </a:tc>
              </a:tr>
              <a:tr h="420688">
                <a:tc>
                  <a:txBody>
                    <a:bodyPr/>
                    <a:lstStyle/>
                    <a:p>
                      <a:pPr marL="0" marR="0" algn="ctr">
                        <a:lnSpc>
                          <a:spcPct val="115000"/>
                        </a:lnSpc>
                        <a:spcBef>
                          <a:spcPts val="0"/>
                        </a:spcBef>
                        <a:spcAft>
                          <a:spcPts val="0"/>
                        </a:spcAft>
                      </a:pPr>
                      <a:r>
                        <a:rPr lang="es-ES" sz="2400" dirty="0">
                          <a:effectLst/>
                        </a:rPr>
                        <a:t>2009</a:t>
                      </a:r>
                      <a:endParaRPr lang="en-US" sz="2400" dirty="0">
                        <a:effectLst/>
                        <a:latin typeface="Calibri"/>
                        <a:ea typeface="Calibri"/>
                        <a:cs typeface="Times New Roman"/>
                      </a:endParaRPr>
                    </a:p>
                  </a:txBody>
                  <a:tcPr marL="68595" marR="68595" marT="0" marB="0"/>
                </a:tc>
                <a:tc>
                  <a:txBody>
                    <a:bodyPr/>
                    <a:lstStyle/>
                    <a:p>
                      <a:pPr marL="0" marR="0" algn="ctr">
                        <a:lnSpc>
                          <a:spcPct val="115000"/>
                        </a:lnSpc>
                        <a:spcBef>
                          <a:spcPts val="0"/>
                        </a:spcBef>
                        <a:spcAft>
                          <a:spcPts val="0"/>
                        </a:spcAft>
                      </a:pPr>
                      <a:r>
                        <a:rPr lang="es-ES" sz="2400" b="1" dirty="0">
                          <a:effectLst/>
                        </a:rPr>
                        <a:t>3.57%</a:t>
                      </a:r>
                      <a:endParaRPr lang="en-US" sz="2400" b="1" dirty="0">
                        <a:effectLst/>
                        <a:latin typeface="Calibri"/>
                        <a:ea typeface="Calibri"/>
                        <a:cs typeface="Times New Roman"/>
                      </a:endParaRPr>
                    </a:p>
                  </a:txBody>
                  <a:tcPr marL="68595" marR="68595" marT="0" marB="0"/>
                </a:tc>
              </a:tr>
              <a:tr h="420688">
                <a:tc>
                  <a:txBody>
                    <a:bodyPr/>
                    <a:lstStyle/>
                    <a:p>
                      <a:pPr marL="0" marR="0" algn="ctr">
                        <a:lnSpc>
                          <a:spcPct val="115000"/>
                        </a:lnSpc>
                        <a:spcBef>
                          <a:spcPts val="0"/>
                        </a:spcBef>
                        <a:spcAft>
                          <a:spcPts val="0"/>
                        </a:spcAft>
                      </a:pPr>
                      <a:r>
                        <a:rPr lang="es-ES" sz="2400" dirty="0">
                          <a:effectLst/>
                        </a:rPr>
                        <a:t>2010</a:t>
                      </a:r>
                      <a:endParaRPr lang="en-US" sz="2400" dirty="0">
                        <a:effectLst/>
                        <a:latin typeface="Calibri"/>
                        <a:ea typeface="Calibri"/>
                        <a:cs typeface="Times New Roman"/>
                      </a:endParaRPr>
                    </a:p>
                  </a:txBody>
                  <a:tcPr marL="68595" marR="68595" marT="0" marB="0"/>
                </a:tc>
                <a:tc>
                  <a:txBody>
                    <a:bodyPr/>
                    <a:lstStyle/>
                    <a:p>
                      <a:pPr marL="0" marR="0" algn="ctr">
                        <a:lnSpc>
                          <a:spcPct val="115000"/>
                        </a:lnSpc>
                        <a:spcBef>
                          <a:spcPts val="0"/>
                        </a:spcBef>
                        <a:spcAft>
                          <a:spcPts val="0"/>
                        </a:spcAft>
                      </a:pPr>
                      <a:r>
                        <a:rPr lang="es-ES" sz="2400" b="1" dirty="0">
                          <a:effectLst/>
                        </a:rPr>
                        <a:t>4.40%</a:t>
                      </a:r>
                      <a:endParaRPr lang="en-US" sz="2400" b="1" dirty="0">
                        <a:effectLst/>
                        <a:latin typeface="Calibri"/>
                        <a:ea typeface="Calibri"/>
                        <a:cs typeface="Times New Roman"/>
                      </a:endParaRPr>
                    </a:p>
                  </a:txBody>
                  <a:tcPr marL="68595" marR="68595" marT="0" marB="0"/>
                </a:tc>
              </a:tr>
              <a:tr h="420688">
                <a:tc>
                  <a:txBody>
                    <a:bodyPr/>
                    <a:lstStyle/>
                    <a:p>
                      <a:pPr marL="0" marR="0" algn="ctr">
                        <a:lnSpc>
                          <a:spcPct val="115000"/>
                        </a:lnSpc>
                        <a:spcBef>
                          <a:spcPts val="0"/>
                        </a:spcBef>
                        <a:spcAft>
                          <a:spcPts val="0"/>
                        </a:spcAft>
                      </a:pPr>
                      <a:r>
                        <a:rPr lang="es-ES" sz="2400" dirty="0">
                          <a:effectLst/>
                        </a:rPr>
                        <a:t>2011</a:t>
                      </a:r>
                      <a:endParaRPr lang="en-US" sz="2400" dirty="0">
                        <a:effectLst/>
                        <a:latin typeface="Calibri"/>
                        <a:ea typeface="Calibri"/>
                        <a:cs typeface="Times New Roman"/>
                      </a:endParaRPr>
                    </a:p>
                  </a:txBody>
                  <a:tcPr marL="68595" marR="68595" marT="0" marB="0"/>
                </a:tc>
                <a:tc>
                  <a:txBody>
                    <a:bodyPr/>
                    <a:lstStyle/>
                    <a:p>
                      <a:pPr marL="0" marR="0" algn="ctr">
                        <a:lnSpc>
                          <a:spcPct val="115000"/>
                        </a:lnSpc>
                        <a:spcBef>
                          <a:spcPts val="0"/>
                        </a:spcBef>
                        <a:spcAft>
                          <a:spcPts val="0"/>
                        </a:spcAft>
                      </a:pPr>
                      <a:r>
                        <a:rPr lang="es-ES" sz="2400" b="1" dirty="0">
                          <a:effectLst/>
                        </a:rPr>
                        <a:t>3.82%</a:t>
                      </a:r>
                      <a:endParaRPr lang="en-US" sz="2400" b="1" dirty="0">
                        <a:effectLst/>
                        <a:latin typeface="Calibri"/>
                        <a:ea typeface="Calibri"/>
                        <a:cs typeface="Times New Roman"/>
                      </a:endParaRPr>
                    </a:p>
                  </a:txBody>
                  <a:tcPr marL="68595" marR="68595" marT="0" marB="0">
                    <a:lnB w="12700" cap="flat" cmpd="sng" algn="ctr">
                      <a:solidFill>
                        <a:schemeClr val="tx1"/>
                      </a:solidFill>
                      <a:prstDash val="solid"/>
                      <a:round/>
                      <a:headEnd type="none" w="med" len="med"/>
                      <a:tailEnd type="none" w="med" len="med"/>
                    </a:lnB>
                  </a:tcPr>
                </a:tc>
              </a:tr>
              <a:tr h="420688">
                <a:tc>
                  <a:txBody>
                    <a:bodyPr/>
                    <a:lstStyle/>
                    <a:p>
                      <a:pPr marL="0" marR="0" algn="ctr">
                        <a:lnSpc>
                          <a:spcPct val="115000"/>
                        </a:lnSpc>
                        <a:spcBef>
                          <a:spcPts val="0"/>
                        </a:spcBef>
                        <a:spcAft>
                          <a:spcPts val="0"/>
                        </a:spcAft>
                      </a:pPr>
                      <a:r>
                        <a:rPr lang="es-ES" sz="2400" dirty="0">
                          <a:effectLst/>
                        </a:rPr>
                        <a:t>Total</a:t>
                      </a:r>
                      <a:endParaRPr lang="en-US" sz="2400" dirty="0">
                        <a:effectLst/>
                        <a:latin typeface="Calibri"/>
                        <a:ea typeface="Calibri"/>
                        <a:cs typeface="Times New Roman"/>
                      </a:endParaRPr>
                    </a:p>
                  </a:txBody>
                  <a:tcPr marL="68595" marR="68595" marT="0" marB="0"/>
                </a:tc>
                <a:tc>
                  <a:txBody>
                    <a:bodyPr/>
                    <a:lstStyle/>
                    <a:p>
                      <a:pPr marL="0" marR="0" algn="ctr">
                        <a:lnSpc>
                          <a:spcPct val="115000"/>
                        </a:lnSpc>
                        <a:spcBef>
                          <a:spcPts val="0"/>
                        </a:spcBef>
                        <a:spcAft>
                          <a:spcPts val="0"/>
                        </a:spcAft>
                      </a:pPr>
                      <a:r>
                        <a:rPr lang="es-ES" sz="2400" b="1" dirty="0">
                          <a:effectLst/>
                        </a:rPr>
                        <a:t>11.79%</a:t>
                      </a:r>
                      <a:endParaRPr lang="en-US" sz="2400" b="1" dirty="0">
                        <a:effectLst/>
                        <a:latin typeface="Calibri"/>
                        <a:ea typeface="Calibri"/>
                        <a:cs typeface="Times New Roman"/>
                      </a:endParaRPr>
                    </a:p>
                  </a:txBody>
                  <a:tcPr marL="68595" marR="68595" marT="0" marB="0">
                    <a:lnT w="12700" cap="flat" cmpd="sng" algn="ctr">
                      <a:solidFill>
                        <a:schemeClr val="tx1"/>
                      </a:solidFill>
                      <a:prstDash val="solid"/>
                      <a:round/>
                      <a:headEnd type="none" w="med" len="med"/>
                      <a:tailEnd type="none" w="med" len="med"/>
                    </a:lnT>
                  </a:tcPr>
                </a:tc>
              </a:tr>
            </a:tbl>
          </a:graphicData>
        </a:graphic>
      </p:graphicFrame>
      <p:pic>
        <p:nvPicPr>
          <p:cNvPr id="61471" name="Picture 1"/>
          <p:cNvPicPr>
            <a:picLocks noChangeAspect="1" noChangeArrowheads="1"/>
          </p:cNvPicPr>
          <p:nvPr/>
        </p:nvPicPr>
        <p:blipFill>
          <a:blip r:embed="rId3" cstate="print"/>
          <a:srcRect/>
          <a:stretch>
            <a:fillRect/>
          </a:stretch>
        </p:blipFill>
        <p:spPr bwMode="auto">
          <a:xfrm>
            <a:off x="6143625" y="4827588"/>
            <a:ext cx="2690813" cy="1631950"/>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61471"/>
                                        </p:tgtEl>
                                        <p:attrNameLst>
                                          <p:attrName>style.visibility</p:attrName>
                                        </p:attrNameLst>
                                      </p:cBhvr>
                                      <p:to>
                                        <p:strVal val="visible"/>
                                      </p:to>
                                    </p:set>
                                    <p:animEffect transition="in" filter="fade">
                                      <p:cBhvr>
                                        <p:cTn id="17" dur="1000"/>
                                        <p:tgtEl>
                                          <p:spTgt spid="61471"/>
                                        </p:tgtEl>
                                      </p:cBhvr>
                                    </p:animEffect>
                                    <p:anim calcmode="lin" valueType="num">
                                      <p:cBhvr>
                                        <p:cTn id="18" dur="1000" fill="hold"/>
                                        <p:tgtEl>
                                          <p:spTgt spid="61471"/>
                                        </p:tgtEl>
                                        <p:attrNameLst>
                                          <p:attrName>ppt_x</p:attrName>
                                        </p:attrNameLst>
                                      </p:cBhvr>
                                      <p:tavLst>
                                        <p:tav tm="0">
                                          <p:val>
                                            <p:strVal val="#ppt_x"/>
                                          </p:val>
                                        </p:tav>
                                        <p:tav tm="100000">
                                          <p:val>
                                            <p:strVal val="#ppt_x"/>
                                          </p:val>
                                        </p:tav>
                                      </p:tavLst>
                                    </p:anim>
                                    <p:anim calcmode="lin" valueType="num">
                                      <p:cBhvr>
                                        <p:cTn id="19" dur="1000" fill="hold"/>
                                        <p:tgtEl>
                                          <p:spTgt spid="614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10 Conector recto"/>
          <p:cNvCxnSpPr/>
          <p:nvPr/>
        </p:nvCxnSpPr>
        <p:spPr>
          <a:xfrm rot="5400000">
            <a:off x="7786688" y="5572125"/>
            <a:ext cx="2571750"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2" name="11 Conector recto"/>
          <p:cNvCxnSpPr/>
          <p:nvPr/>
        </p:nvCxnSpPr>
        <p:spPr>
          <a:xfrm rot="5400000">
            <a:off x="7786687" y="5643563"/>
            <a:ext cx="24288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3" name="12 Conector recto"/>
          <p:cNvCxnSpPr/>
          <p:nvPr/>
        </p:nvCxnSpPr>
        <p:spPr>
          <a:xfrm rot="5400000">
            <a:off x="7858125" y="5786438"/>
            <a:ext cx="214312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4" name="13 Conector recto"/>
          <p:cNvCxnSpPr/>
          <p:nvPr/>
        </p:nvCxnSpPr>
        <p:spPr>
          <a:xfrm>
            <a:off x="5429250" y="6715125"/>
            <a:ext cx="3714750"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5" name="14 Conector recto"/>
          <p:cNvCxnSpPr/>
          <p:nvPr/>
        </p:nvCxnSpPr>
        <p:spPr>
          <a:xfrm>
            <a:off x="6143625" y="6643688"/>
            <a:ext cx="30003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6" name="15 Conector recto"/>
          <p:cNvCxnSpPr/>
          <p:nvPr/>
        </p:nvCxnSpPr>
        <p:spPr>
          <a:xfrm>
            <a:off x="6715125" y="6572250"/>
            <a:ext cx="24288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sp>
        <p:nvSpPr>
          <p:cNvPr id="62472" name="1 Rectángulo"/>
          <p:cNvSpPr>
            <a:spLocks noChangeArrowheads="1"/>
          </p:cNvSpPr>
          <p:nvPr/>
        </p:nvSpPr>
        <p:spPr bwMode="auto">
          <a:xfrm>
            <a:off x="7108825" y="6019800"/>
            <a:ext cx="1520825" cy="369888"/>
          </a:xfrm>
          <a:prstGeom prst="rect">
            <a:avLst/>
          </a:prstGeom>
          <a:noFill/>
          <a:ln w="9525">
            <a:noFill/>
            <a:miter lim="800000"/>
            <a:headEnd/>
            <a:tailEnd/>
          </a:ln>
        </p:spPr>
        <p:txBody>
          <a:bodyPr wrap="none">
            <a:spAutoFit/>
          </a:bodyPr>
          <a:lstStyle/>
          <a:p>
            <a:pPr eaLnBrk="0" hangingPunct="0"/>
            <a:r>
              <a:rPr lang="es-MX" i="1">
                <a:solidFill>
                  <a:srgbClr val="003D7A"/>
                </a:solidFill>
                <a:latin typeface="Century Gothic" pitchFamily="34" charset="0"/>
              </a:rPr>
              <a:t>ENERO 2012</a:t>
            </a:r>
            <a:endParaRPr lang="en-US" i="1">
              <a:solidFill>
                <a:srgbClr val="003D7A"/>
              </a:solidFill>
              <a:latin typeface="Century Gothic" pitchFamily="34" charset="0"/>
            </a:endParaRPr>
          </a:p>
        </p:txBody>
      </p:sp>
      <p:pic>
        <p:nvPicPr>
          <p:cNvPr id="62473" name="Picture 2"/>
          <p:cNvPicPr>
            <a:picLocks noChangeAspect="1" noChangeArrowheads="1"/>
          </p:cNvPicPr>
          <p:nvPr/>
        </p:nvPicPr>
        <p:blipFill>
          <a:blip r:embed="rId3" cstate="print"/>
          <a:srcRect/>
          <a:stretch>
            <a:fillRect/>
          </a:stretch>
        </p:blipFill>
        <p:spPr bwMode="auto">
          <a:xfrm>
            <a:off x="15875" y="6165850"/>
            <a:ext cx="1603375" cy="695325"/>
          </a:xfrm>
          <a:prstGeom prst="rect">
            <a:avLst/>
          </a:prstGeom>
          <a:noFill/>
          <a:ln w="9525">
            <a:noFill/>
            <a:miter lim="800000"/>
            <a:headEnd/>
            <a:tailEnd/>
          </a:ln>
        </p:spPr>
      </p:pic>
      <p:sp>
        <p:nvSpPr>
          <p:cNvPr id="17" name="TextBox 10"/>
          <p:cNvSpPr txBox="1"/>
          <p:nvPr/>
        </p:nvSpPr>
        <p:spPr>
          <a:xfrm>
            <a:off x="-214313" y="2571750"/>
            <a:ext cx="6781801" cy="1446213"/>
          </a:xfrm>
          <a:prstGeom prst="rect">
            <a:avLst/>
          </a:prstGeom>
          <a:noFill/>
        </p:spPr>
        <p:txBody>
          <a:bodyPr>
            <a:spAutoFit/>
          </a:bodyPr>
          <a:lstStyle/>
          <a:p>
            <a:pPr algn="ctr" eaLnBrk="0" fontAlgn="auto" hangingPunct="0">
              <a:spcBef>
                <a:spcPts val="0"/>
              </a:spcBef>
              <a:spcAft>
                <a:spcPts val="0"/>
              </a:spcAft>
              <a:defRPr/>
            </a:pPr>
            <a:r>
              <a:rPr lang="es-ES" sz="4400" b="1" dirty="0">
                <a:solidFill>
                  <a:schemeClr val="tx2">
                    <a:lumMod val="75000"/>
                  </a:schemeClr>
                </a:solidFill>
                <a:effectLst>
                  <a:outerShdw blurRad="38100" dist="38100" dir="2700000" algn="tl">
                    <a:srgbClr val="000000">
                      <a:alpha val="43137"/>
                    </a:srgbClr>
                  </a:outerShdw>
                </a:effectLst>
                <a:latin typeface="Century Gothic" pitchFamily="34" charset="0"/>
                <a:cs typeface="+mn-cs"/>
              </a:rPr>
              <a:t>ACTUALIZACIÓN DE MULTAS </a:t>
            </a:r>
          </a:p>
        </p:txBody>
      </p:sp>
      <p:pic>
        <p:nvPicPr>
          <p:cNvPr id="62475" name="Picture 1"/>
          <p:cNvPicPr>
            <a:picLocks noChangeAspect="1" noChangeArrowheads="1"/>
          </p:cNvPicPr>
          <p:nvPr/>
        </p:nvPicPr>
        <p:blipFill>
          <a:blip r:embed="rId4" cstate="print"/>
          <a:srcRect l="17647" t="22461" r="72426" b="67773"/>
          <a:stretch>
            <a:fillRect/>
          </a:stretch>
        </p:blipFill>
        <p:spPr bwMode="auto">
          <a:xfrm>
            <a:off x="0" y="0"/>
            <a:ext cx="1285875" cy="714375"/>
          </a:xfrm>
          <a:prstGeom prst="rect">
            <a:avLst/>
          </a:prstGeom>
          <a:noFill/>
          <a:ln w="9525">
            <a:noFill/>
            <a:miter lim="800000"/>
            <a:headEnd/>
            <a:tailEnd/>
          </a:ln>
        </p:spPr>
      </p:pic>
      <p:sp>
        <p:nvSpPr>
          <p:cNvPr id="19" name="Rectangle 2"/>
          <p:cNvSpPr txBox="1">
            <a:spLocks noChangeArrowheads="1"/>
          </p:cNvSpPr>
          <p:nvPr/>
        </p:nvSpPr>
        <p:spPr>
          <a:xfrm>
            <a:off x="-142875" y="0"/>
            <a:ext cx="9144000" cy="704850"/>
          </a:xfrm>
          <a:prstGeom prst="rect">
            <a:avLst/>
          </a:prstGeom>
        </p:spPr>
        <p:txBody>
          <a:bodyPr/>
          <a:lstStyle/>
          <a:p>
            <a:pPr algn="ctr" eaLnBrk="0" hangingPunct="0">
              <a:defRPr/>
            </a:pPr>
            <a:r>
              <a:rPr lang="es-MX" sz="2400" kern="0" dirty="0">
                <a:solidFill>
                  <a:srgbClr val="00478E"/>
                </a:solidFill>
                <a:effectLst>
                  <a:outerShdw blurRad="38100" dist="38100" dir="2700000" algn="tl">
                    <a:srgbClr val="C0C0C0"/>
                  </a:outerShdw>
                </a:effectLst>
                <a:latin typeface="Century Gothic" pitchFamily="34" charset="0"/>
                <a:cs typeface="+mn-cs"/>
              </a:rPr>
              <a:t>Almanza Villarreal Agencia Aduanal, S.C.</a:t>
            </a:r>
          </a:p>
          <a:p>
            <a:pPr algn="ctr" eaLnBrk="0" hangingPunct="0">
              <a:defRPr/>
            </a:pPr>
            <a:endParaRPr lang="es-MX" sz="2400" kern="0" dirty="0">
              <a:solidFill>
                <a:srgbClr val="00478E"/>
              </a:solidFill>
              <a:effectLst>
                <a:outerShdw blurRad="38100" dist="38100" dir="2700000" algn="tl">
                  <a:srgbClr val="C0C0C0"/>
                </a:outerShdw>
              </a:effectLst>
              <a:latin typeface="Century Gothic" pitchFamily="34" charset="0"/>
              <a:ea typeface="+mj-ea"/>
              <a:cs typeface="+mj-cs"/>
            </a:endParaRPr>
          </a:p>
          <a:p>
            <a:pPr algn="ctr" eaLnBrk="0" hangingPunct="0">
              <a:defRPr/>
            </a:pPr>
            <a:endParaRPr lang="es-MX" sz="2400" kern="0" dirty="0">
              <a:solidFill>
                <a:srgbClr val="00478E"/>
              </a:solidFill>
              <a:effectLst>
                <a:outerShdw blurRad="38100" dist="38100" dir="2700000" algn="tl">
                  <a:srgbClr val="C0C0C0"/>
                </a:outerShdw>
              </a:effectLst>
              <a:latin typeface="Century Gothic" pitchFamily="34" charset="0"/>
              <a:ea typeface="+mj-ea"/>
              <a:cs typeface="+mj-cs"/>
            </a:endParaRPr>
          </a:p>
        </p:txBody>
      </p:sp>
      <p:pic>
        <p:nvPicPr>
          <p:cNvPr id="62477" name="Picture 2"/>
          <p:cNvPicPr>
            <a:picLocks noChangeAspect="1" noChangeArrowheads="1"/>
          </p:cNvPicPr>
          <p:nvPr/>
        </p:nvPicPr>
        <p:blipFill>
          <a:blip r:embed="rId5" cstate="print"/>
          <a:srcRect/>
          <a:stretch>
            <a:fillRect/>
          </a:stretch>
        </p:blipFill>
        <p:spPr bwMode="auto">
          <a:xfrm>
            <a:off x="7429500" y="-71438"/>
            <a:ext cx="1714500" cy="809626"/>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p:cNvSpPr txBox="1">
            <a:spLocks noChangeArrowheads="1"/>
          </p:cNvSpPr>
          <p:nvPr/>
        </p:nvSpPr>
        <p:spPr>
          <a:xfrm>
            <a:off x="1490663" y="347663"/>
            <a:ext cx="6321425" cy="704850"/>
          </a:xfrm>
          <a:prstGeom prst="rect">
            <a:avLst/>
          </a:prstGeom>
        </p:spPr>
        <p:txBody>
          <a:bodyPr/>
          <a:lstStyle/>
          <a:p>
            <a:pPr algn="ctr" eaLnBrk="0" hangingPunct="0">
              <a:defRPr/>
            </a:pPr>
            <a:endParaRPr lang="es-ES" sz="3800" kern="0" dirty="0">
              <a:solidFill>
                <a:srgbClr val="00478E"/>
              </a:solidFill>
              <a:effectLst>
                <a:outerShdw blurRad="38100" dist="38100" dir="2700000" algn="tl">
                  <a:srgbClr val="C0C0C0"/>
                </a:outerShdw>
              </a:effectLst>
              <a:latin typeface="Century Gothic" pitchFamily="34" charset="0"/>
              <a:ea typeface="+mj-ea"/>
              <a:cs typeface="+mj-cs"/>
            </a:endParaRPr>
          </a:p>
        </p:txBody>
      </p:sp>
      <p:cxnSp>
        <p:nvCxnSpPr>
          <p:cNvPr id="11" name="10 Conector recto"/>
          <p:cNvCxnSpPr/>
          <p:nvPr/>
        </p:nvCxnSpPr>
        <p:spPr>
          <a:xfrm rot="5400000">
            <a:off x="7786688" y="5572125"/>
            <a:ext cx="2571750"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3" name="12 Conector recto"/>
          <p:cNvCxnSpPr/>
          <p:nvPr/>
        </p:nvCxnSpPr>
        <p:spPr>
          <a:xfrm rot="5400000">
            <a:off x="7786687" y="5643563"/>
            <a:ext cx="24288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4" name="13 Conector recto"/>
          <p:cNvCxnSpPr/>
          <p:nvPr/>
        </p:nvCxnSpPr>
        <p:spPr>
          <a:xfrm rot="5400000">
            <a:off x="7858125" y="5786438"/>
            <a:ext cx="214312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5" name="14 Conector recto"/>
          <p:cNvCxnSpPr/>
          <p:nvPr/>
        </p:nvCxnSpPr>
        <p:spPr>
          <a:xfrm>
            <a:off x="5429250" y="6715125"/>
            <a:ext cx="3714750"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6" name="15 Conector recto"/>
          <p:cNvCxnSpPr/>
          <p:nvPr/>
        </p:nvCxnSpPr>
        <p:spPr>
          <a:xfrm>
            <a:off x="6143625" y="6643688"/>
            <a:ext cx="30003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7" name="16 Conector recto"/>
          <p:cNvCxnSpPr/>
          <p:nvPr/>
        </p:nvCxnSpPr>
        <p:spPr>
          <a:xfrm>
            <a:off x="6715125" y="6572250"/>
            <a:ext cx="24288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sp>
        <p:nvSpPr>
          <p:cNvPr id="19" name="Rectangle 2"/>
          <p:cNvSpPr txBox="1">
            <a:spLocks noChangeArrowheads="1"/>
          </p:cNvSpPr>
          <p:nvPr/>
        </p:nvSpPr>
        <p:spPr>
          <a:xfrm>
            <a:off x="0" y="0"/>
            <a:ext cx="9144000" cy="704850"/>
          </a:xfrm>
          <a:prstGeom prst="rect">
            <a:avLst/>
          </a:prstGeom>
        </p:spPr>
        <p:txBody>
          <a:bodyPr/>
          <a:lstStyle/>
          <a:p>
            <a:pPr algn="ctr" eaLnBrk="0" hangingPunct="0">
              <a:defRPr/>
            </a:pPr>
            <a:r>
              <a:rPr lang="es-MX" sz="2400" kern="0" dirty="0">
                <a:solidFill>
                  <a:srgbClr val="00478E"/>
                </a:solidFill>
                <a:effectLst>
                  <a:outerShdw blurRad="38100" dist="38100" dir="2700000" algn="tl">
                    <a:srgbClr val="C0C0C0"/>
                  </a:outerShdw>
                </a:effectLst>
                <a:latin typeface="Century Gothic" pitchFamily="34" charset="0"/>
                <a:cs typeface="+mn-cs"/>
              </a:rPr>
              <a:t>Almanza Villarreal Agencia Aduanal, S.C.</a:t>
            </a:r>
          </a:p>
          <a:p>
            <a:pPr algn="ctr" eaLnBrk="0" hangingPunct="0">
              <a:defRPr/>
            </a:pPr>
            <a:endParaRPr lang="es-MX" sz="2400" kern="0" dirty="0">
              <a:solidFill>
                <a:srgbClr val="00478E"/>
              </a:solidFill>
              <a:effectLst>
                <a:outerShdw blurRad="38100" dist="38100" dir="2700000" algn="tl">
                  <a:srgbClr val="C0C0C0"/>
                </a:outerShdw>
              </a:effectLst>
              <a:latin typeface="Century Gothic" pitchFamily="34" charset="0"/>
              <a:ea typeface="+mj-ea"/>
              <a:cs typeface="+mj-cs"/>
            </a:endParaRPr>
          </a:p>
          <a:p>
            <a:pPr algn="ctr" eaLnBrk="0" hangingPunct="0">
              <a:defRPr/>
            </a:pPr>
            <a:endParaRPr lang="es-MX" sz="2400" kern="0" dirty="0">
              <a:solidFill>
                <a:srgbClr val="00478E"/>
              </a:solidFill>
              <a:effectLst>
                <a:outerShdw blurRad="38100" dist="38100" dir="2700000" algn="tl">
                  <a:srgbClr val="C0C0C0"/>
                </a:outerShdw>
              </a:effectLst>
              <a:latin typeface="Century Gothic" pitchFamily="34" charset="0"/>
              <a:ea typeface="+mj-ea"/>
              <a:cs typeface="+mj-cs"/>
            </a:endParaRPr>
          </a:p>
        </p:txBody>
      </p:sp>
      <p:graphicFrame>
        <p:nvGraphicFramePr>
          <p:cNvPr id="20" name="19 Tabla"/>
          <p:cNvGraphicFramePr>
            <a:graphicFrameLocks noGrp="1"/>
          </p:cNvGraphicFramePr>
          <p:nvPr/>
        </p:nvGraphicFramePr>
        <p:xfrm>
          <a:off x="214313" y="2205038"/>
          <a:ext cx="8572500" cy="3154361"/>
        </p:xfrm>
        <a:graphic>
          <a:graphicData uri="http://schemas.openxmlformats.org/drawingml/2006/table">
            <a:tbl>
              <a:tblPr/>
              <a:tblGrid>
                <a:gridCol w="4429140"/>
                <a:gridCol w="1214442"/>
                <a:gridCol w="1214412"/>
                <a:gridCol w="1714506"/>
              </a:tblGrid>
              <a:tr h="643105">
                <a:tc>
                  <a:txBody>
                    <a:bodyPr/>
                    <a:lstStyle/>
                    <a:p>
                      <a:pPr marL="0" marR="0" algn="ctr">
                        <a:lnSpc>
                          <a:spcPct val="115000"/>
                        </a:lnSpc>
                        <a:spcBef>
                          <a:spcPts val="0"/>
                        </a:spcBef>
                        <a:spcAft>
                          <a:spcPts val="1000"/>
                        </a:spcAft>
                      </a:pPr>
                      <a:r>
                        <a:rPr lang="es-MX" sz="1800" b="1" noProof="0" dirty="0" smtClean="0">
                          <a:solidFill>
                            <a:srgbClr val="FFFFFF"/>
                          </a:solidFill>
                          <a:latin typeface="+mn-lt"/>
                          <a:ea typeface="Calibri"/>
                          <a:cs typeface="Times New Roman"/>
                        </a:rPr>
                        <a:t>CONCEPTO </a:t>
                      </a:r>
                      <a:endParaRPr lang="es-MX" sz="1800" b="1" noProof="0" dirty="0">
                        <a:latin typeface="+mn-lt"/>
                        <a:ea typeface="Calibri"/>
                        <a:cs typeface="Times New Roman"/>
                      </a:endParaRPr>
                    </a:p>
                  </a:txBody>
                  <a:tcPr marL="68580" marR="68580" marT="0" marB="0">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4F81BD"/>
                    </a:solidFill>
                  </a:tcPr>
                </a:tc>
                <a:tc>
                  <a:txBody>
                    <a:bodyPr/>
                    <a:lstStyle/>
                    <a:p>
                      <a:pPr marL="0" marR="0" algn="ctr">
                        <a:lnSpc>
                          <a:spcPct val="115000"/>
                        </a:lnSpc>
                        <a:spcBef>
                          <a:spcPts val="0"/>
                        </a:spcBef>
                        <a:spcAft>
                          <a:spcPts val="1000"/>
                        </a:spcAft>
                      </a:pPr>
                      <a:r>
                        <a:rPr lang="es-MX" sz="1800" b="1" noProof="0" dirty="0" smtClean="0">
                          <a:solidFill>
                            <a:srgbClr val="FFFFFF"/>
                          </a:solidFill>
                          <a:latin typeface="+mn-lt"/>
                          <a:ea typeface="Calibri"/>
                          <a:cs typeface="Times New Roman"/>
                        </a:rPr>
                        <a:t>MONTO ANTERIOR </a:t>
                      </a:r>
                      <a:endParaRPr lang="es-MX" sz="1800" noProof="0" dirty="0">
                        <a:latin typeface="+mn-lt"/>
                        <a:ea typeface="Calibri"/>
                        <a:cs typeface="Times New Roman"/>
                      </a:endParaRPr>
                    </a:p>
                  </a:txBody>
                  <a:tcPr marL="68580" marR="68580" marT="0" marB="0">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4F81BD"/>
                    </a:solidFill>
                  </a:tcPr>
                </a:tc>
                <a:tc>
                  <a:txBody>
                    <a:bodyPr/>
                    <a:lstStyle/>
                    <a:p>
                      <a:pPr marL="0" marR="0" algn="ctr">
                        <a:lnSpc>
                          <a:spcPct val="115000"/>
                        </a:lnSpc>
                        <a:spcBef>
                          <a:spcPts val="0"/>
                        </a:spcBef>
                        <a:spcAft>
                          <a:spcPts val="1000"/>
                        </a:spcAft>
                      </a:pPr>
                      <a:r>
                        <a:rPr lang="es-MX" sz="1800" b="1" noProof="0" dirty="0" smtClean="0">
                          <a:solidFill>
                            <a:srgbClr val="FFFFFF"/>
                          </a:solidFill>
                          <a:latin typeface="+mn-lt"/>
                          <a:ea typeface="Calibri"/>
                          <a:cs typeface="Times New Roman"/>
                        </a:rPr>
                        <a:t>MONTO ACTUAL  </a:t>
                      </a:r>
                      <a:endParaRPr lang="es-MX" sz="1800" noProof="0" dirty="0">
                        <a:latin typeface="+mn-lt"/>
                        <a:ea typeface="Calibri"/>
                        <a:cs typeface="Times New Roman"/>
                      </a:endParaRPr>
                    </a:p>
                  </a:txBody>
                  <a:tcPr marL="68580" marR="68580" marT="0" marB="0">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4F81BD"/>
                    </a:solidFill>
                  </a:tcPr>
                </a:tc>
                <a:tc>
                  <a:txBody>
                    <a:bodyPr/>
                    <a:lstStyle/>
                    <a:p>
                      <a:pPr marL="0" marR="0" algn="ctr">
                        <a:lnSpc>
                          <a:spcPct val="115000"/>
                        </a:lnSpc>
                        <a:spcBef>
                          <a:spcPts val="0"/>
                        </a:spcBef>
                        <a:spcAft>
                          <a:spcPts val="1000"/>
                        </a:spcAft>
                      </a:pPr>
                      <a:r>
                        <a:rPr lang="es-MX" sz="1800" b="1" noProof="0" dirty="0" smtClean="0">
                          <a:solidFill>
                            <a:srgbClr val="FFFFFF"/>
                          </a:solidFill>
                          <a:latin typeface="+mn-lt"/>
                          <a:ea typeface="Calibri"/>
                          <a:cs typeface="Times New Roman"/>
                        </a:rPr>
                        <a:t>BASE LEGAL </a:t>
                      </a:r>
                      <a:endParaRPr lang="es-MX" sz="1800" noProof="0" dirty="0">
                        <a:latin typeface="+mn-lt"/>
                        <a:ea typeface="Calibri"/>
                        <a:cs typeface="Times New Roman"/>
                      </a:endParaRPr>
                    </a:p>
                  </a:txBody>
                  <a:tcPr marL="68580" marR="68580" marT="0" marB="0">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4F81BD"/>
                    </a:solidFill>
                  </a:tcPr>
                </a:tc>
              </a:tr>
              <a:tr h="631096">
                <a:tc>
                  <a:txBody>
                    <a:bodyPr/>
                    <a:lstStyle/>
                    <a:p>
                      <a:pPr marL="0" marR="0" algn="l">
                        <a:lnSpc>
                          <a:spcPct val="115000"/>
                        </a:lnSpc>
                        <a:spcBef>
                          <a:spcPts val="0"/>
                        </a:spcBef>
                        <a:spcAft>
                          <a:spcPts val="1000"/>
                        </a:spcAft>
                      </a:pPr>
                      <a:r>
                        <a:rPr lang="es-MX" sz="1800" b="1" noProof="0" dirty="0" smtClean="0">
                          <a:solidFill>
                            <a:schemeClr val="bg1"/>
                          </a:solidFill>
                          <a:latin typeface="+mn-lt"/>
                          <a:ea typeface="Calibri"/>
                          <a:cs typeface="Times New Roman"/>
                        </a:rPr>
                        <a:t>Omitan o presenten extemporáneamente los documentos.</a:t>
                      </a:r>
                      <a:endParaRPr lang="es-MX" sz="1800" b="1" noProof="0" dirty="0">
                        <a:solidFill>
                          <a:schemeClr val="bg1"/>
                        </a:solidFill>
                        <a:latin typeface="+mn-lt"/>
                        <a:ea typeface="Calibri"/>
                        <a:cs typeface="Times New Roman"/>
                      </a:endParaRPr>
                    </a:p>
                  </a:txBody>
                  <a:tcPr marL="68580" marR="68580" marT="0" marB="0">
                    <a:lnL>
                      <a:noFill/>
                    </a:lnL>
                    <a:lnR>
                      <a:noFill/>
                    </a:lnR>
                    <a:lnT w="28575" cap="flat" cmpd="sng" algn="ctr">
                      <a:solidFill>
                        <a:srgbClr val="000000"/>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4F81BD"/>
                    </a:solidFill>
                  </a:tcPr>
                </a:tc>
                <a:tc>
                  <a:txBody>
                    <a:bodyPr/>
                    <a:lstStyle/>
                    <a:p>
                      <a:pPr algn="r"/>
                      <a:r>
                        <a:rPr lang="es-MX" sz="1600" b="1" noProof="0" dirty="0" smtClean="0">
                          <a:latin typeface="+mn-lt"/>
                          <a:cs typeface="Times New Roman"/>
                        </a:rPr>
                        <a:t>$2,049.00</a:t>
                      </a:r>
                      <a:endParaRPr lang="es-MX" sz="1600" b="1" noProof="0" dirty="0">
                        <a:latin typeface="+mn-lt"/>
                        <a:cs typeface="Times New Roman"/>
                      </a:endParaRPr>
                    </a:p>
                  </a:txBody>
                  <a:tcPr marL="68580" marR="68580" marT="0" marB="0">
                    <a:lnL>
                      <a:noFill/>
                    </a:lnL>
                    <a:lnR w="19050" cap="flat" cmpd="sng" algn="ctr">
                      <a:solidFill>
                        <a:schemeClr val="tx1"/>
                      </a:solidFill>
                      <a:prstDash val="solid"/>
                      <a:round/>
                      <a:headEnd type="none" w="med" len="med"/>
                      <a:tailEnd type="none" w="med" len="med"/>
                    </a:lnR>
                    <a:lnT w="28575"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r"/>
                      <a:r>
                        <a:rPr lang="es-MX" sz="1600" b="1" noProof="0" dirty="0" smtClean="0">
                          <a:latin typeface="+mn-lt"/>
                          <a:cs typeface="Times New Roman"/>
                        </a:rPr>
                        <a:t>$2,930.00</a:t>
                      </a:r>
                      <a:endParaRPr lang="es-MX" sz="1600" b="1" noProof="0" dirty="0">
                        <a:latin typeface="+mn-lt"/>
                        <a:cs typeface="Times New Roman"/>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28575"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s-MX" sz="1600" b="0" noProof="0" dirty="0" smtClean="0">
                          <a:latin typeface="+mn-lt"/>
                          <a:ea typeface="Calibri"/>
                          <a:cs typeface="Times New Roman"/>
                        </a:rPr>
                        <a:t>ART. 185 Fracción</a:t>
                      </a:r>
                      <a:r>
                        <a:rPr lang="es-MX" sz="1600" b="0" baseline="0" noProof="0" dirty="0" smtClean="0">
                          <a:latin typeface="+mn-lt"/>
                          <a:ea typeface="Calibri"/>
                          <a:cs typeface="Times New Roman"/>
                        </a:rPr>
                        <a:t> I</a:t>
                      </a:r>
                      <a:endParaRPr lang="es-MX" sz="1600" b="0" noProof="0" dirty="0">
                        <a:latin typeface="+mn-lt"/>
                        <a:ea typeface="Calibri"/>
                        <a:cs typeface="Times New Roman"/>
                      </a:endParaRPr>
                    </a:p>
                  </a:txBody>
                  <a:tcPr marL="68580" marR="68580" marT="0" marB="0">
                    <a:lnL w="19050" cap="flat" cmpd="sng" algn="ctr">
                      <a:solidFill>
                        <a:schemeClr val="tx1"/>
                      </a:solidFill>
                      <a:prstDash val="solid"/>
                      <a:round/>
                      <a:headEnd type="none" w="med" len="med"/>
                      <a:tailEnd type="none" w="med" len="med"/>
                    </a:lnL>
                    <a:lnR>
                      <a:noFill/>
                    </a:lnR>
                    <a:lnT w="28575"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631096">
                <a:tc>
                  <a:txBody>
                    <a:bodyPr/>
                    <a:lstStyle/>
                    <a:p>
                      <a:pPr marL="0" marR="0" algn="l">
                        <a:lnSpc>
                          <a:spcPct val="115000"/>
                        </a:lnSpc>
                        <a:spcBef>
                          <a:spcPts val="0"/>
                        </a:spcBef>
                        <a:spcAft>
                          <a:spcPts val="1000"/>
                        </a:spcAft>
                      </a:pPr>
                      <a:r>
                        <a:rPr lang="es-MX" sz="1800" b="1" dirty="0" smtClean="0">
                          <a:solidFill>
                            <a:schemeClr val="bg1"/>
                          </a:solidFill>
                        </a:rPr>
                        <a:t>Presenten los documentos, con datos inexactos.</a:t>
                      </a:r>
                      <a:endParaRPr lang="es-MX" sz="1800" b="1" noProof="0" dirty="0">
                        <a:solidFill>
                          <a:schemeClr val="bg1"/>
                        </a:solidFill>
                        <a:latin typeface="+mn-lt"/>
                        <a:ea typeface="Calibri"/>
                        <a:cs typeface="Times New Roman"/>
                      </a:endParaRPr>
                    </a:p>
                  </a:txBody>
                  <a:tcPr marL="68580" marR="68580" marT="0" marB="0">
                    <a:lnL>
                      <a:noFill/>
                    </a:lnL>
                    <a:lnR>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4F81BD"/>
                    </a:solidFill>
                  </a:tcPr>
                </a:tc>
                <a:tc>
                  <a:txBody>
                    <a:bodyPr/>
                    <a:lstStyle/>
                    <a:p>
                      <a:pPr algn="r"/>
                      <a:r>
                        <a:rPr lang="es-MX" sz="1600" b="1" noProof="0" dirty="0" smtClean="0">
                          <a:latin typeface="+mn-lt"/>
                          <a:cs typeface="Times New Roman"/>
                        </a:rPr>
                        <a:t>$993.00</a:t>
                      </a:r>
                      <a:endParaRPr lang="es-MX" sz="1600" b="1" noProof="0" dirty="0">
                        <a:latin typeface="+mn-lt"/>
                        <a:cs typeface="Times New Roman"/>
                      </a:endParaRPr>
                    </a:p>
                  </a:txBody>
                  <a:tcPr marL="68580" marR="68580" marT="0" marB="0">
                    <a:lnL>
                      <a:noFill/>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D8D8D8"/>
                    </a:solidFill>
                  </a:tcPr>
                </a:tc>
                <a:tc>
                  <a:txBody>
                    <a:bodyPr/>
                    <a:lstStyle/>
                    <a:p>
                      <a:pPr algn="r"/>
                      <a:r>
                        <a:rPr lang="en-US" sz="1600" b="1" dirty="0" smtClean="0"/>
                        <a:t>$1,420.00</a:t>
                      </a:r>
                      <a:endParaRPr lang="es-MX" sz="1600" b="1" noProof="0" dirty="0">
                        <a:latin typeface="+mn-lt"/>
                        <a:cs typeface="Times New Roman"/>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D8D8D8"/>
                    </a:solidFill>
                  </a:tcPr>
                </a:tc>
                <a:tc>
                  <a:txBody>
                    <a:bodyPr/>
                    <a:lstStyle/>
                    <a:p>
                      <a:pPr marL="0" marR="0" algn="ctr">
                        <a:lnSpc>
                          <a:spcPct val="115000"/>
                        </a:lnSpc>
                        <a:spcBef>
                          <a:spcPts val="0"/>
                        </a:spcBef>
                        <a:spcAft>
                          <a:spcPts val="1000"/>
                        </a:spcAft>
                      </a:pPr>
                      <a:r>
                        <a:rPr lang="es-MX" sz="1600" b="0" noProof="0" dirty="0" smtClean="0">
                          <a:latin typeface="+mn-lt"/>
                          <a:ea typeface="Calibri"/>
                          <a:cs typeface="Times New Roman"/>
                        </a:rPr>
                        <a:t>ART. 185 Fracción</a:t>
                      </a:r>
                      <a:r>
                        <a:rPr lang="es-MX" sz="1600" b="0" baseline="0" noProof="0" dirty="0" smtClean="0">
                          <a:latin typeface="+mn-lt"/>
                          <a:ea typeface="Calibri"/>
                          <a:cs typeface="Times New Roman"/>
                        </a:rPr>
                        <a:t> II</a:t>
                      </a:r>
                      <a:endParaRPr lang="es-MX" sz="1600" b="0" noProof="0" dirty="0">
                        <a:latin typeface="+mn-lt"/>
                        <a:ea typeface="Calibri"/>
                        <a:cs typeface="Times New Roman"/>
                      </a:endParaRPr>
                    </a:p>
                  </a:txBody>
                  <a:tcPr marL="68580" marR="68580" marT="0" marB="0">
                    <a:lnL w="19050" cap="flat" cmpd="sng" algn="ctr">
                      <a:solidFill>
                        <a:schemeClr val="tx1"/>
                      </a:solidFill>
                      <a:prstDash val="solid"/>
                      <a:round/>
                      <a:headEnd type="none" w="med" len="med"/>
                      <a:tailEnd type="none" w="med" len="med"/>
                    </a:lnL>
                    <a:lnR>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D8D8D8"/>
                    </a:solidFill>
                  </a:tcPr>
                </a:tc>
              </a:tr>
              <a:tr h="617968">
                <a:tc>
                  <a:txBody>
                    <a:bodyPr/>
                    <a:lstStyle/>
                    <a:p>
                      <a:pPr marL="0" marR="0" algn="l">
                        <a:lnSpc>
                          <a:spcPct val="115000"/>
                        </a:lnSpc>
                        <a:spcBef>
                          <a:spcPts val="0"/>
                        </a:spcBef>
                        <a:spcAft>
                          <a:spcPts val="1000"/>
                        </a:spcAft>
                      </a:pPr>
                      <a:r>
                        <a:rPr lang="es-MX" sz="1800" b="1" dirty="0" smtClean="0">
                          <a:solidFill>
                            <a:schemeClr val="bg1"/>
                          </a:solidFill>
                        </a:rPr>
                        <a:t>Omitir</a:t>
                      </a:r>
                      <a:r>
                        <a:rPr lang="es-MX" sz="1800" b="1" baseline="0" dirty="0" smtClean="0">
                          <a:solidFill>
                            <a:schemeClr val="bg1"/>
                          </a:solidFill>
                        </a:rPr>
                        <a:t> </a:t>
                      </a:r>
                      <a:r>
                        <a:rPr lang="es-MX" sz="1800" b="1" dirty="0" smtClean="0">
                          <a:solidFill>
                            <a:schemeClr val="bg1"/>
                          </a:solidFill>
                        </a:rPr>
                        <a:t> imprimir el código de barras.</a:t>
                      </a:r>
                      <a:endParaRPr lang="es-MX" sz="1800" b="1" noProof="0" dirty="0">
                        <a:solidFill>
                          <a:schemeClr val="bg1"/>
                        </a:solidFill>
                        <a:latin typeface="+mn-lt"/>
                        <a:ea typeface="Calibri"/>
                        <a:cs typeface="Times New Roman"/>
                      </a:endParaRPr>
                    </a:p>
                  </a:txBody>
                  <a:tcPr marL="68580" marR="68580" marT="0" marB="0">
                    <a:lnL>
                      <a:noFill/>
                    </a:lnL>
                    <a:lnR>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4F81BD"/>
                    </a:solidFill>
                  </a:tcPr>
                </a:tc>
                <a:tc>
                  <a:txBody>
                    <a:bodyPr/>
                    <a:lstStyle/>
                    <a:p>
                      <a:pPr marL="0" marR="0" algn="r">
                        <a:lnSpc>
                          <a:spcPct val="115000"/>
                        </a:lnSpc>
                        <a:spcBef>
                          <a:spcPts val="0"/>
                        </a:spcBef>
                        <a:spcAft>
                          <a:spcPts val="1000"/>
                        </a:spcAft>
                      </a:pPr>
                      <a:r>
                        <a:rPr lang="es-MX" sz="1600" b="1" noProof="0" dirty="0" smtClean="0">
                          <a:latin typeface="+mn-lt"/>
                          <a:ea typeface="Calibri"/>
                          <a:cs typeface="Times New Roman"/>
                        </a:rPr>
                        <a:t>$2,129.00</a:t>
                      </a:r>
                      <a:endParaRPr lang="es-MX" sz="1600" b="1" noProof="0" dirty="0">
                        <a:latin typeface="+mn-lt"/>
                        <a:ea typeface="Calibri"/>
                        <a:cs typeface="Times New Roman"/>
                      </a:endParaRPr>
                    </a:p>
                  </a:txBody>
                  <a:tcPr marL="68580" marR="68580" marT="0" marB="0">
                    <a:lnL>
                      <a:noFill/>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algn="r">
                        <a:lnSpc>
                          <a:spcPct val="115000"/>
                        </a:lnSpc>
                        <a:spcBef>
                          <a:spcPts val="0"/>
                        </a:spcBef>
                        <a:spcAft>
                          <a:spcPts val="1000"/>
                        </a:spcAft>
                      </a:pPr>
                      <a:r>
                        <a:rPr lang="es-MX" sz="1600" b="1" noProof="0" dirty="0" smtClean="0">
                          <a:latin typeface="+mn-lt"/>
                          <a:ea typeface="Calibri"/>
                          <a:cs typeface="Times New Roman"/>
                        </a:rPr>
                        <a:t>$3,050.00</a:t>
                      </a:r>
                      <a:endParaRPr lang="es-MX" sz="1600" b="1" noProof="0" dirty="0">
                        <a:latin typeface="+mn-lt"/>
                        <a:ea typeface="Calibri"/>
                        <a:cs typeface="Times New Roman"/>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s-MX" sz="1600" b="0" noProof="0" dirty="0" smtClean="0">
                          <a:latin typeface="+mn-lt"/>
                          <a:ea typeface="Calibri"/>
                          <a:cs typeface="Times New Roman"/>
                        </a:rPr>
                        <a:t>ART. 185 Fracción</a:t>
                      </a:r>
                      <a:r>
                        <a:rPr lang="es-MX" sz="1600" b="0" baseline="0" noProof="0" dirty="0" smtClean="0">
                          <a:latin typeface="+mn-lt"/>
                          <a:ea typeface="Calibri"/>
                          <a:cs typeface="Times New Roman"/>
                        </a:rPr>
                        <a:t> </a:t>
                      </a:r>
                      <a:r>
                        <a:rPr lang="es-MX" sz="1600" b="0" noProof="0" dirty="0" smtClean="0">
                          <a:latin typeface="+mn-lt"/>
                          <a:ea typeface="Calibri"/>
                          <a:cs typeface="Times New Roman"/>
                        </a:rPr>
                        <a:t> VI</a:t>
                      </a:r>
                      <a:endParaRPr lang="es-MX" sz="1600" b="0" noProof="0" dirty="0">
                        <a:latin typeface="+mn-lt"/>
                        <a:ea typeface="Calibri"/>
                        <a:cs typeface="Times New Roman"/>
                      </a:endParaRPr>
                    </a:p>
                  </a:txBody>
                  <a:tcPr marL="68580" marR="68580" marT="0" marB="0">
                    <a:lnL w="19050" cap="flat" cmpd="sng" algn="ctr">
                      <a:solidFill>
                        <a:schemeClr val="tx1"/>
                      </a:solidFill>
                      <a:prstDash val="solid"/>
                      <a:round/>
                      <a:headEnd type="none" w="med" len="med"/>
                      <a:tailEnd type="none" w="med" len="med"/>
                    </a:lnL>
                    <a:lnR>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631096">
                <a:tc>
                  <a:txBody>
                    <a:bodyPr/>
                    <a:lstStyle/>
                    <a:p>
                      <a:pPr marL="0" marR="0" algn="l">
                        <a:lnSpc>
                          <a:spcPct val="115000"/>
                        </a:lnSpc>
                        <a:spcBef>
                          <a:spcPts val="0"/>
                        </a:spcBef>
                        <a:spcAft>
                          <a:spcPts val="1000"/>
                        </a:spcAft>
                      </a:pPr>
                      <a:r>
                        <a:rPr lang="es-MX" sz="1800" b="1" u="none" dirty="0" smtClean="0">
                          <a:solidFill>
                            <a:schemeClr val="bg1"/>
                          </a:solidFill>
                        </a:rPr>
                        <a:t>Presenten el pedimento sin la certificación del pago.</a:t>
                      </a:r>
                      <a:endParaRPr lang="es-MX" sz="1800" b="1" u="none" noProof="0" dirty="0">
                        <a:solidFill>
                          <a:schemeClr val="bg1"/>
                        </a:solidFill>
                        <a:latin typeface="+mn-lt"/>
                        <a:ea typeface="Calibri"/>
                        <a:cs typeface="Times New Roman"/>
                      </a:endParaRPr>
                    </a:p>
                  </a:txBody>
                  <a:tcPr marL="68580" marR="68580" marT="0" marB="0">
                    <a:lnL>
                      <a:noFill/>
                    </a:lnL>
                    <a:lnR>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4F81BD"/>
                    </a:solidFill>
                  </a:tcPr>
                </a:tc>
                <a:tc>
                  <a:txBody>
                    <a:bodyPr/>
                    <a:lstStyle/>
                    <a:p>
                      <a:pPr marL="0" marR="0" algn="r">
                        <a:lnSpc>
                          <a:spcPct val="115000"/>
                        </a:lnSpc>
                        <a:spcBef>
                          <a:spcPts val="0"/>
                        </a:spcBef>
                        <a:spcAft>
                          <a:spcPts val="1000"/>
                        </a:spcAft>
                      </a:pPr>
                      <a:r>
                        <a:rPr lang="es-MX" sz="1600" b="1" noProof="0" dirty="0" smtClean="0">
                          <a:latin typeface="+mn-lt"/>
                          <a:ea typeface="Calibri"/>
                          <a:cs typeface="Times New Roman"/>
                        </a:rPr>
                        <a:t>$1,419.00</a:t>
                      </a:r>
                      <a:endParaRPr lang="es-MX" sz="1600" b="1" noProof="0" dirty="0">
                        <a:latin typeface="+mn-lt"/>
                        <a:ea typeface="Calibri"/>
                        <a:cs typeface="Times New Roman"/>
                      </a:endParaRPr>
                    </a:p>
                  </a:txBody>
                  <a:tcPr marL="68580" marR="68580" marT="0" marB="0">
                    <a:lnL>
                      <a:noFill/>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D8D8D8"/>
                    </a:solidFill>
                  </a:tcPr>
                </a:tc>
                <a:tc>
                  <a:txBody>
                    <a:bodyPr/>
                    <a:lstStyle/>
                    <a:p>
                      <a:pPr marL="0" marR="0" algn="r">
                        <a:lnSpc>
                          <a:spcPct val="115000"/>
                        </a:lnSpc>
                        <a:spcBef>
                          <a:spcPts val="0"/>
                        </a:spcBef>
                        <a:spcAft>
                          <a:spcPts val="1000"/>
                        </a:spcAft>
                      </a:pPr>
                      <a:r>
                        <a:rPr lang="es-MX" sz="1600" b="1" noProof="0" dirty="0" smtClean="0">
                          <a:latin typeface="+mn-lt"/>
                          <a:ea typeface="Calibri"/>
                          <a:cs typeface="Times New Roman"/>
                        </a:rPr>
                        <a:t>$2030.00</a:t>
                      </a:r>
                      <a:endParaRPr lang="es-MX" sz="1600" b="1" noProof="0" dirty="0">
                        <a:latin typeface="+mn-lt"/>
                        <a:ea typeface="Calibri"/>
                        <a:cs typeface="Times New Roman"/>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D8D8D8"/>
                    </a:solidFill>
                  </a:tcPr>
                </a:tc>
                <a:tc>
                  <a:txBody>
                    <a:bodyPr/>
                    <a:lstStyle/>
                    <a:p>
                      <a:pPr marL="0" marR="0" algn="ctr">
                        <a:lnSpc>
                          <a:spcPct val="115000"/>
                        </a:lnSpc>
                        <a:spcBef>
                          <a:spcPts val="0"/>
                        </a:spcBef>
                        <a:spcAft>
                          <a:spcPts val="1000"/>
                        </a:spcAft>
                      </a:pPr>
                      <a:r>
                        <a:rPr lang="es-MX" sz="1600" b="0" noProof="0" dirty="0" smtClean="0">
                          <a:latin typeface="+mn-lt"/>
                          <a:ea typeface="Calibri"/>
                          <a:cs typeface="Times New Roman"/>
                        </a:rPr>
                        <a:t>ART. 185 Fracción</a:t>
                      </a:r>
                      <a:r>
                        <a:rPr lang="es-MX" sz="1600" b="0" baseline="0" noProof="0" dirty="0" smtClean="0">
                          <a:latin typeface="+mn-lt"/>
                          <a:ea typeface="Calibri"/>
                          <a:cs typeface="Times New Roman"/>
                        </a:rPr>
                        <a:t> X</a:t>
                      </a:r>
                      <a:endParaRPr lang="es-MX" sz="1600" b="0" noProof="0" dirty="0">
                        <a:latin typeface="+mn-lt"/>
                        <a:ea typeface="Calibri"/>
                        <a:cs typeface="Times New Roman"/>
                      </a:endParaRPr>
                    </a:p>
                  </a:txBody>
                  <a:tcPr marL="68580" marR="68580" marT="0" marB="0">
                    <a:lnL w="19050" cap="flat" cmpd="sng" algn="ctr">
                      <a:solidFill>
                        <a:schemeClr val="tx1"/>
                      </a:solidFill>
                      <a:prstDash val="solid"/>
                      <a:round/>
                      <a:headEnd type="none" w="med" len="med"/>
                      <a:tailEnd type="none" w="med" len="med"/>
                    </a:lnL>
                    <a:lnR>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D8D8D8"/>
                    </a:solidFill>
                  </a:tcPr>
                </a:tc>
              </a:tr>
            </a:tbl>
          </a:graphicData>
        </a:graphic>
      </p:graphicFrame>
      <p:sp>
        <p:nvSpPr>
          <p:cNvPr id="2" name="Rectangle 1"/>
          <p:cNvSpPr/>
          <p:nvPr/>
        </p:nvSpPr>
        <p:spPr>
          <a:xfrm>
            <a:off x="1668463" y="549275"/>
            <a:ext cx="5783262" cy="584200"/>
          </a:xfrm>
          <a:prstGeom prst="rect">
            <a:avLst/>
          </a:prstGeom>
        </p:spPr>
        <p:txBody>
          <a:bodyPr wrap="none">
            <a:spAutoFit/>
          </a:bodyPr>
          <a:lstStyle/>
          <a:p>
            <a:pPr>
              <a:defRPr/>
            </a:pPr>
            <a:r>
              <a:rPr lang="es-ES" sz="3200" b="1" dirty="0">
                <a:solidFill>
                  <a:schemeClr val="tx2">
                    <a:lumMod val="75000"/>
                  </a:schemeClr>
                </a:solidFill>
                <a:latin typeface="Century Gothic" pitchFamily="34" charset="0"/>
              </a:rPr>
              <a:t>ACTUALIZACION DE MULTAS </a:t>
            </a:r>
            <a:endParaRPr lang="en-US" sz="3200"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10 Conector recto"/>
          <p:cNvCxnSpPr/>
          <p:nvPr/>
        </p:nvCxnSpPr>
        <p:spPr>
          <a:xfrm rot="5400000">
            <a:off x="7786688" y="5572125"/>
            <a:ext cx="2571750"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3" name="12 Conector recto"/>
          <p:cNvCxnSpPr/>
          <p:nvPr/>
        </p:nvCxnSpPr>
        <p:spPr>
          <a:xfrm rot="5400000">
            <a:off x="7786687" y="5643563"/>
            <a:ext cx="24288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4" name="13 Conector recto"/>
          <p:cNvCxnSpPr/>
          <p:nvPr/>
        </p:nvCxnSpPr>
        <p:spPr>
          <a:xfrm rot="5400000">
            <a:off x="7858125" y="5786438"/>
            <a:ext cx="214312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5" name="14 Conector recto"/>
          <p:cNvCxnSpPr/>
          <p:nvPr/>
        </p:nvCxnSpPr>
        <p:spPr>
          <a:xfrm>
            <a:off x="5429250" y="6715125"/>
            <a:ext cx="3714750"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6" name="15 Conector recto"/>
          <p:cNvCxnSpPr/>
          <p:nvPr/>
        </p:nvCxnSpPr>
        <p:spPr>
          <a:xfrm>
            <a:off x="6143625" y="6643688"/>
            <a:ext cx="30003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7" name="16 Conector recto"/>
          <p:cNvCxnSpPr/>
          <p:nvPr/>
        </p:nvCxnSpPr>
        <p:spPr>
          <a:xfrm>
            <a:off x="6715125" y="6572250"/>
            <a:ext cx="24288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sp>
        <p:nvSpPr>
          <p:cNvPr id="19" name="Rectangle 2"/>
          <p:cNvSpPr txBox="1">
            <a:spLocks noChangeArrowheads="1"/>
          </p:cNvSpPr>
          <p:nvPr/>
        </p:nvSpPr>
        <p:spPr>
          <a:xfrm>
            <a:off x="0" y="0"/>
            <a:ext cx="9144000" cy="704850"/>
          </a:xfrm>
          <a:prstGeom prst="rect">
            <a:avLst/>
          </a:prstGeom>
        </p:spPr>
        <p:txBody>
          <a:bodyPr/>
          <a:lstStyle/>
          <a:p>
            <a:pPr algn="ctr" eaLnBrk="0" hangingPunct="0">
              <a:defRPr/>
            </a:pPr>
            <a:r>
              <a:rPr lang="es-MX" sz="2400" kern="0" dirty="0">
                <a:solidFill>
                  <a:srgbClr val="00478E"/>
                </a:solidFill>
                <a:effectLst>
                  <a:outerShdw blurRad="38100" dist="38100" dir="2700000" algn="tl">
                    <a:srgbClr val="C0C0C0"/>
                  </a:outerShdw>
                </a:effectLst>
                <a:latin typeface="Century Gothic" pitchFamily="34" charset="0"/>
                <a:cs typeface="+mn-cs"/>
              </a:rPr>
              <a:t>Almanza Villarreal Agencia Aduanal, S.C.</a:t>
            </a:r>
          </a:p>
          <a:p>
            <a:pPr algn="ctr" eaLnBrk="0" hangingPunct="0">
              <a:defRPr/>
            </a:pPr>
            <a:endParaRPr lang="es-MX" sz="2400" kern="0" dirty="0">
              <a:solidFill>
                <a:srgbClr val="00478E"/>
              </a:solidFill>
              <a:effectLst>
                <a:outerShdw blurRad="38100" dist="38100" dir="2700000" algn="tl">
                  <a:srgbClr val="C0C0C0"/>
                </a:outerShdw>
              </a:effectLst>
              <a:latin typeface="Century Gothic" pitchFamily="34" charset="0"/>
              <a:ea typeface="+mj-ea"/>
              <a:cs typeface="+mj-cs"/>
            </a:endParaRPr>
          </a:p>
          <a:p>
            <a:pPr algn="ctr" eaLnBrk="0" hangingPunct="0">
              <a:defRPr/>
            </a:pPr>
            <a:endParaRPr lang="es-MX" sz="2400" kern="0" dirty="0">
              <a:solidFill>
                <a:srgbClr val="00478E"/>
              </a:solidFill>
              <a:effectLst>
                <a:outerShdw blurRad="38100" dist="38100" dir="2700000" algn="tl">
                  <a:srgbClr val="C0C0C0"/>
                </a:outerShdw>
              </a:effectLst>
              <a:latin typeface="Century Gothic" pitchFamily="34" charset="0"/>
              <a:ea typeface="+mj-ea"/>
              <a:cs typeface="+mj-cs"/>
            </a:endParaRPr>
          </a:p>
        </p:txBody>
      </p:sp>
      <p:graphicFrame>
        <p:nvGraphicFramePr>
          <p:cNvPr id="20" name="19 Tabla"/>
          <p:cNvGraphicFramePr>
            <a:graphicFrameLocks noGrp="1"/>
          </p:cNvGraphicFramePr>
          <p:nvPr/>
        </p:nvGraphicFramePr>
        <p:xfrm>
          <a:off x="388938" y="2449513"/>
          <a:ext cx="8286750" cy="3167063"/>
        </p:xfrm>
        <a:graphic>
          <a:graphicData uri="http://schemas.openxmlformats.org/drawingml/2006/table">
            <a:tbl>
              <a:tblPr/>
              <a:tblGrid>
                <a:gridCol w="4357658"/>
                <a:gridCol w="1214466"/>
                <a:gridCol w="1214438"/>
                <a:gridCol w="1500188"/>
              </a:tblGrid>
              <a:tr h="642879">
                <a:tc>
                  <a:txBody>
                    <a:bodyPr/>
                    <a:lstStyle/>
                    <a:p>
                      <a:pPr marL="0" marR="0" algn="ctr">
                        <a:lnSpc>
                          <a:spcPct val="115000"/>
                        </a:lnSpc>
                        <a:spcBef>
                          <a:spcPts val="0"/>
                        </a:spcBef>
                        <a:spcAft>
                          <a:spcPts val="1000"/>
                        </a:spcAft>
                      </a:pPr>
                      <a:r>
                        <a:rPr lang="es-MX" sz="1800" b="1" noProof="0" dirty="0" smtClean="0">
                          <a:solidFill>
                            <a:srgbClr val="FFFFFF"/>
                          </a:solidFill>
                          <a:latin typeface="+mn-lt"/>
                          <a:ea typeface="Calibri"/>
                          <a:cs typeface="Times New Roman"/>
                        </a:rPr>
                        <a:t>CONCEPTO </a:t>
                      </a:r>
                      <a:endParaRPr lang="es-MX" sz="1800" noProof="0" dirty="0">
                        <a:latin typeface="+mn-lt"/>
                        <a:ea typeface="Calibri"/>
                        <a:cs typeface="Times New Roman"/>
                      </a:endParaRPr>
                    </a:p>
                  </a:txBody>
                  <a:tcPr marL="68580" marR="68580" marT="0" marB="0">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4F81BD"/>
                    </a:solidFill>
                  </a:tcPr>
                </a:tc>
                <a:tc>
                  <a:txBody>
                    <a:bodyPr/>
                    <a:lstStyle/>
                    <a:p>
                      <a:pPr marL="0" marR="0" algn="ctr">
                        <a:lnSpc>
                          <a:spcPct val="115000"/>
                        </a:lnSpc>
                        <a:spcBef>
                          <a:spcPts val="0"/>
                        </a:spcBef>
                        <a:spcAft>
                          <a:spcPts val="1000"/>
                        </a:spcAft>
                      </a:pPr>
                      <a:r>
                        <a:rPr lang="es-MX" sz="1800" b="1" noProof="0" dirty="0" smtClean="0">
                          <a:solidFill>
                            <a:srgbClr val="FFFFFF"/>
                          </a:solidFill>
                          <a:latin typeface="+mn-lt"/>
                          <a:ea typeface="Calibri"/>
                          <a:cs typeface="Times New Roman"/>
                        </a:rPr>
                        <a:t>MONTO ANTERIOR </a:t>
                      </a:r>
                      <a:endParaRPr lang="es-MX" sz="1800" noProof="0" dirty="0">
                        <a:latin typeface="+mn-lt"/>
                        <a:ea typeface="Calibri"/>
                        <a:cs typeface="Times New Roman"/>
                      </a:endParaRPr>
                    </a:p>
                  </a:txBody>
                  <a:tcPr marL="68580" marR="68580" marT="0" marB="0">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4F81BD"/>
                    </a:solidFill>
                  </a:tcPr>
                </a:tc>
                <a:tc>
                  <a:txBody>
                    <a:bodyPr/>
                    <a:lstStyle/>
                    <a:p>
                      <a:pPr marL="0" marR="0" algn="ctr">
                        <a:lnSpc>
                          <a:spcPct val="115000"/>
                        </a:lnSpc>
                        <a:spcBef>
                          <a:spcPts val="0"/>
                        </a:spcBef>
                        <a:spcAft>
                          <a:spcPts val="1000"/>
                        </a:spcAft>
                      </a:pPr>
                      <a:r>
                        <a:rPr lang="es-MX" sz="1800" b="1" noProof="0" dirty="0" smtClean="0">
                          <a:solidFill>
                            <a:srgbClr val="FFFFFF"/>
                          </a:solidFill>
                          <a:latin typeface="+mn-lt"/>
                          <a:ea typeface="Calibri"/>
                          <a:cs typeface="Times New Roman"/>
                        </a:rPr>
                        <a:t>MONTO ACTUAL  </a:t>
                      </a:r>
                      <a:endParaRPr lang="es-MX" sz="1800" noProof="0" dirty="0">
                        <a:latin typeface="+mn-lt"/>
                        <a:ea typeface="Calibri"/>
                        <a:cs typeface="Times New Roman"/>
                      </a:endParaRPr>
                    </a:p>
                  </a:txBody>
                  <a:tcPr marL="68580" marR="68580" marT="0" marB="0">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4F81BD"/>
                    </a:solidFill>
                  </a:tcPr>
                </a:tc>
                <a:tc>
                  <a:txBody>
                    <a:bodyPr/>
                    <a:lstStyle/>
                    <a:p>
                      <a:pPr marL="0" marR="0" algn="ctr">
                        <a:lnSpc>
                          <a:spcPct val="115000"/>
                        </a:lnSpc>
                        <a:spcBef>
                          <a:spcPts val="0"/>
                        </a:spcBef>
                        <a:spcAft>
                          <a:spcPts val="1000"/>
                        </a:spcAft>
                      </a:pPr>
                      <a:r>
                        <a:rPr lang="es-MX" sz="1800" b="1" noProof="0" dirty="0" smtClean="0">
                          <a:solidFill>
                            <a:srgbClr val="FFFFFF"/>
                          </a:solidFill>
                          <a:latin typeface="+mn-lt"/>
                          <a:ea typeface="Calibri"/>
                          <a:cs typeface="Times New Roman"/>
                        </a:rPr>
                        <a:t>BASE LEGAL </a:t>
                      </a:r>
                      <a:endParaRPr lang="es-MX" sz="1800" noProof="0" dirty="0">
                        <a:latin typeface="+mn-lt"/>
                        <a:ea typeface="Calibri"/>
                        <a:cs typeface="Times New Roman"/>
                      </a:endParaRPr>
                    </a:p>
                  </a:txBody>
                  <a:tcPr marL="68580" marR="68580" marT="0" marB="0">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4F81BD"/>
                    </a:solidFill>
                  </a:tcPr>
                </a:tc>
              </a:tr>
              <a:tr h="631046">
                <a:tc>
                  <a:txBody>
                    <a:bodyPr/>
                    <a:lstStyle/>
                    <a:p>
                      <a:pPr marL="0" marR="0">
                        <a:lnSpc>
                          <a:spcPct val="115000"/>
                        </a:lnSpc>
                        <a:spcBef>
                          <a:spcPts val="0"/>
                        </a:spcBef>
                        <a:spcAft>
                          <a:spcPts val="1000"/>
                        </a:spcAft>
                      </a:pPr>
                      <a:r>
                        <a:rPr lang="es-MX" sz="1800" b="1" noProof="0" dirty="0" smtClean="0">
                          <a:solidFill>
                            <a:srgbClr val="FFFFFF"/>
                          </a:solidFill>
                          <a:latin typeface="+mn-lt"/>
                          <a:ea typeface="Calibri"/>
                          <a:cs typeface="Times New Roman"/>
                        </a:rPr>
                        <a:t>Presente información estadística inexacta.</a:t>
                      </a:r>
                      <a:endParaRPr lang="es-MX" sz="1800" noProof="0" dirty="0">
                        <a:latin typeface="+mn-lt"/>
                        <a:ea typeface="Calibri"/>
                        <a:cs typeface="Times New Roman"/>
                      </a:endParaRPr>
                    </a:p>
                  </a:txBody>
                  <a:tcPr marL="68580" marR="68580" marT="0" marB="0">
                    <a:lnL>
                      <a:noFill/>
                    </a:lnL>
                    <a:lnR>
                      <a:noFill/>
                    </a:lnR>
                    <a:lnT w="28575" cap="flat" cmpd="sng" algn="ctr">
                      <a:solidFill>
                        <a:srgbClr val="000000"/>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4F81BD"/>
                    </a:solidFill>
                  </a:tcPr>
                </a:tc>
                <a:tc>
                  <a:txBody>
                    <a:bodyPr/>
                    <a:lstStyle/>
                    <a:p>
                      <a:pPr marL="0" marR="0" algn="r">
                        <a:lnSpc>
                          <a:spcPct val="115000"/>
                        </a:lnSpc>
                        <a:spcBef>
                          <a:spcPts val="0"/>
                        </a:spcBef>
                        <a:spcAft>
                          <a:spcPts val="1000"/>
                        </a:spcAft>
                      </a:pPr>
                      <a:r>
                        <a:rPr lang="es-MX" sz="1600" b="1" noProof="0" dirty="0" smtClean="0">
                          <a:latin typeface="+mn-lt"/>
                          <a:ea typeface="Calibri"/>
                          <a:cs typeface="Times New Roman"/>
                        </a:rPr>
                        <a:t>$2,290.00 </a:t>
                      </a:r>
                      <a:endParaRPr lang="es-MX" sz="1600" b="1" noProof="0" dirty="0">
                        <a:latin typeface="+mn-lt"/>
                        <a:ea typeface="Calibri"/>
                        <a:cs typeface="Times New Roman"/>
                      </a:endParaRPr>
                    </a:p>
                  </a:txBody>
                  <a:tcPr marL="68580" marR="68580" marT="0" marB="0">
                    <a:lnL>
                      <a:noFill/>
                    </a:lnL>
                    <a:lnR w="19050" cap="flat" cmpd="sng" algn="ctr">
                      <a:solidFill>
                        <a:schemeClr val="tx1"/>
                      </a:solidFill>
                      <a:prstDash val="solid"/>
                      <a:round/>
                      <a:headEnd type="none" w="med" len="med"/>
                      <a:tailEnd type="none" w="med" len="med"/>
                    </a:lnR>
                    <a:lnT w="28575"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algn="r">
                        <a:lnSpc>
                          <a:spcPct val="115000"/>
                        </a:lnSpc>
                        <a:spcBef>
                          <a:spcPts val="0"/>
                        </a:spcBef>
                        <a:spcAft>
                          <a:spcPts val="1000"/>
                        </a:spcAft>
                      </a:pPr>
                      <a:r>
                        <a:rPr lang="es-MX" sz="1600" b="1" noProof="0" dirty="0" smtClean="0">
                          <a:latin typeface="+mn-lt"/>
                          <a:ea typeface="Calibri"/>
                          <a:cs typeface="Times New Roman"/>
                        </a:rPr>
                        <a:t>$3,050.00</a:t>
                      </a:r>
                      <a:endParaRPr lang="es-MX" sz="1600" b="1" noProof="0" dirty="0">
                        <a:latin typeface="+mn-lt"/>
                        <a:ea typeface="Calibri"/>
                        <a:cs typeface="Times New Roman"/>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28575"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s-MX" sz="1600" noProof="0" dirty="0" smtClean="0">
                          <a:latin typeface="+mn-lt"/>
                          <a:ea typeface="Calibri"/>
                          <a:cs typeface="Times New Roman"/>
                        </a:rPr>
                        <a:t>Art. 185 fracción V </a:t>
                      </a:r>
                      <a:endParaRPr lang="es-MX" sz="1600" noProof="0" dirty="0">
                        <a:latin typeface="+mn-lt"/>
                        <a:ea typeface="Calibri"/>
                        <a:cs typeface="Times New Roman"/>
                      </a:endParaRPr>
                    </a:p>
                  </a:txBody>
                  <a:tcPr marL="68580" marR="68580" marT="0" marB="0">
                    <a:lnL w="19050" cap="flat" cmpd="sng" algn="ctr">
                      <a:solidFill>
                        <a:schemeClr val="tx1"/>
                      </a:solidFill>
                      <a:prstDash val="solid"/>
                      <a:round/>
                      <a:headEnd type="none" w="med" len="med"/>
                      <a:tailEnd type="none" w="med" len="med"/>
                    </a:lnL>
                    <a:lnR>
                      <a:noFill/>
                    </a:lnR>
                    <a:lnT w="28575"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946569">
                <a:tc>
                  <a:txBody>
                    <a:bodyPr/>
                    <a:lstStyle/>
                    <a:p>
                      <a:pPr marL="0" marR="0">
                        <a:lnSpc>
                          <a:spcPct val="115000"/>
                        </a:lnSpc>
                        <a:spcBef>
                          <a:spcPts val="0"/>
                        </a:spcBef>
                        <a:spcAft>
                          <a:spcPts val="1000"/>
                        </a:spcAft>
                      </a:pPr>
                      <a:r>
                        <a:rPr lang="es-MX" sz="1800" b="1" dirty="0" smtClean="0">
                          <a:solidFill>
                            <a:schemeClr val="bg1"/>
                          </a:solidFill>
                        </a:rPr>
                        <a:t>Exceder los plazos concedidos para el retorno de las mercancías de importación o internación.</a:t>
                      </a:r>
                      <a:endParaRPr lang="es-MX" sz="1800" b="1" noProof="0" dirty="0">
                        <a:solidFill>
                          <a:schemeClr val="bg1"/>
                        </a:solidFill>
                        <a:latin typeface="+mn-lt"/>
                        <a:ea typeface="Calibri"/>
                        <a:cs typeface="Times New Roman"/>
                      </a:endParaRPr>
                    </a:p>
                  </a:txBody>
                  <a:tcPr marL="68580" marR="68580" marT="0" marB="0">
                    <a:lnL>
                      <a:noFill/>
                    </a:lnL>
                    <a:lnR>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4F81BD"/>
                    </a:solidFill>
                  </a:tcPr>
                </a:tc>
                <a:tc>
                  <a:txBody>
                    <a:bodyPr/>
                    <a:lstStyle/>
                    <a:p>
                      <a:pPr marL="0" marR="0" algn="r">
                        <a:lnSpc>
                          <a:spcPct val="115000"/>
                        </a:lnSpc>
                        <a:spcBef>
                          <a:spcPts val="0"/>
                        </a:spcBef>
                        <a:spcAft>
                          <a:spcPts val="1000"/>
                        </a:spcAft>
                      </a:pPr>
                      <a:r>
                        <a:rPr lang="es-MX" sz="1600" b="1" noProof="0" dirty="0" smtClean="0">
                          <a:latin typeface="+mn-lt"/>
                          <a:ea typeface="Calibri"/>
                          <a:cs typeface="Times New Roman"/>
                        </a:rPr>
                        <a:t>$1,145.00</a:t>
                      </a:r>
                      <a:endParaRPr lang="es-MX" sz="1600" b="1" noProof="0" dirty="0">
                        <a:latin typeface="+mn-lt"/>
                        <a:ea typeface="Calibri"/>
                        <a:cs typeface="Times New Roman"/>
                      </a:endParaRPr>
                    </a:p>
                  </a:txBody>
                  <a:tcPr marL="68580" marR="68580" marT="0" marB="0">
                    <a:lnL>
                      <a:noFill/>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D8D8D8"/>
                    </a:solidFill>
                  </a:tcPr>
                </a:tc>
                <a:tc>
                  <a:txBody>
                    <a:bodyPr/>
                    <a:lstStyle/>
                    <a:p>
                      <a:pPr marL="0" marR="0" algn="r">
                        <a:lnSpc>
                          <a:spcPct val="115000"/>
                        </a:lnSpc>
                        <a:spcBef>
                          <a:spcPts val="0"/>
                        </a:spcBef>
                        <a:spcAft>
                          <a:spcPts val="1000"/>
                        </a:spcAft>
                      </a:pPr>
                      <a:r>
                        <a:rPr lang="es-MX" sz="1600" b="1" noProof="0" dirty="0" smtClean="0">
                          <a:latin typeface="+mn-lt"/>
                          <a:ea typeface="Calibri"/>
                          <a:cs typeface="Times New Roman"/>
                        </a:rPr>
                        <a:t>$1,640.00</a:t>
                      </a:r>
                      <a:endParaRPr lang="es-MX" sz="1600" b="1" noProof="0" dirty="0">
                        <a:latin typeface="+mn-lt"/>
                        <a:ea typeface="Calibri"/>
                        <a:cs typeface="Times New Roman"/>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D8D8D8"/>
                    </a:solidFill>
                  </a:tcPr>
                </a:tc>
                <a:tc>
                  <a:txBody>
                    <a:bodyPr/>
                    <a:lstStyle/>
                    <a:p>
                      <a:pPr marL="0" marR="0" algn="ctr">
                        <a:lnSpc>
                          <a:spcPct val="115000"/>
                        </a:lnSpc>
                        <a:spcBef>
                          <a:spcPts val="0"/>
                        </a:spcBef>
                        <a:spcAft>
                          <a:spcPts val="1000"/>
                        </a:spcAft>
                      </a:pPr>
                      <a:r>
                        <a:rPr lang="es-MX" sz="1600" noProof="0" dirty="0" smtClean="0">
                          <a:latin typeface="+mn-lt"/>
                          <a:ea typeface="Calibri"/>
                          <a:cs typeface="Times New Roman"/>
                        </a:rPr>
                        <a:t>Art.</a:t>
                      </a:r>
                      <a:r>
                        <a:rPr lang="es-MX" sz="1600" baseline="0" noProof="0" dirty="0" smtClean="0">
                          <a:latin typeface="+mn-lt"/>
                          <a:ea typeface="Calibri"/>
                          <a:cs typeface="Times New Roman"/>
                        </a:rPr>
                        <a:t> 183 Fracción II</a:t>
                      </a:r>
                      <a:endParaRPr lang="es-MX" sz="1600" noProof="0" dirty="0">
                        <a:latin typeface="+mn-lt"/>
                        <a:ea typeface="Calibri"/>
                        <a:cs typeface="Times New Roman"/>
                      </a:endParaRPr>
                    </a:p>
                  </a:txBody>
                  <a:tcPr marL="68580" marR="68580" marT="0" marB="0">
                    <a:lnL w="19050" cap="flat" cmpd="sng" algn="ctr">
                      <a:solidFill>
                        <a:schemeClr val="tx1"/>
                      </a:solidFill>
                      <a:prstDash val="solid"/>
                      <a:round/>
                      <a:headEnd type="none" w="med" len="med"/>
                      <a:tailEnd type="none" w="med" len="med"/>
                    </a:lnL>
                    <a:lnR>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D8D8D8"/>
                    </a:solidFill>
                  </a:tcPr>
                </a:tc>
              </a:tr>
              <a:tr h="946569">
                <a:tc>
                  <a:txBody>
                    <a:bodyPr/>
                    <a:lstStyle/>
                    <a:p>
                      <a:pPr marL="0" marR="0">
                        <a:lnSpc>
                          <a:spcPct val="115000"/>
                        </a:lnSpc>
                        <a:spcBef>
                          <a:spcPts val="0"/>
                        </a:spcBef>
                        <a:spcAft>
                          <a:spcPts val="1000"/>
                        </a:spcAft>
                      </a:pPr>
                      <a:r>
                        <a:rPr lang="es-MX" sz="1800" b="1" dirty="0" smtClean="0">
                          <a:solidFill>
                            <a:schemeClr val="bg1"/>
                          </a:solidFill>
                        </a:rPr>
                        <a:t>No cumplir con la obligación de llevar los sistemas de control de inventarios.</a:t>
                      </a:r>
                      <a:endParaRPr lang="es-MX" sz="1800" b="1" noProof="0" dirty="0">
                        <a:solidFill>
                          <a:schemeClr val="bg1"/>
                        </a:solidFill>
                        <a:latin typeface="+mn-lt"/>
                        <a:ea typeface="Calibri"/>
                        <a:cs typeface="Times New Roman"/>
                      </a:endParaRPr>
                    </a:p>
                  </a:txBody>
                  <a:tcPr marL="68580" marR="68580" marT="0" marB="0">
                    <a:lnL>
                      <a:noFill/>
                    </a:lnL>
                    <a:lnR>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4F81BD"/>
                    </a:solidFill>
                  </a:tcPr>
                </a:tc>
                <a:tc>
                  <a:txBody>
                    <a:bodyPr/>
                    <a:lstStyle/>
                    <a:p>
                      <a:pPr marL="0" marR="0" algn="r">
                        <a:lnSpc>
                          <a:spcPct val="115000"/>
                        </a:lnSpc>
                        <a:spcBef>
                          <a:spcPts val="0"/>
                        </a:spcBef>
                        <a:spcAft>
                          <a:spcPts val="1000"/>
                        </a:spcAft>
                      </a:pPr>
                      <a:r>
                        <a:rPr lang="es-MX" sz="1600" b="1" noProof="0" dirty="0" smtClean="0">
                          <a:latin typeface="+mn-lt"/>
                          <a:ea typeface="Calibri"/>
                          <a:cs typeface="Times New Roman"/>
                        </a:rPr>
                        <a:t>$10,243.00</a:t>
                      </a:r>
                      <a:endParaRPr lang="es-MX" sz="1600" b="1" noProof="0" dirty="0">
                        <a:latin typeface="+mn-lt"/>
                        <a:ea typeface="Calibri"/>
                        <a:cs typeface="Times New Roman"/>
                      </a:endParaRPr>
                    </a:p>
                  </a:txBody>
                  <a:tcPr marL="68580" marR="68580" marT="0" marB="0">
                    <a:lnL>
                      <a:noFill/>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algn="r">
                        <a:lnSpc>
                          <a:spcPct val="115000"/>
                        </a:lnSpc>
                        <a:spcBef>
                          <a:spcPts val="0"/>
                        </a:spcBef>
                        <a:spcAft>
                          <a:spcPts val="1000"/>
                        </a:spcAft>
                      </a:pPr>
                      <a:r>
                        <a:rPr lang="es-MX" sz="1600" b="1" noProof="0" dirty="0" smtClean="0">
                          <a:latin typeface="+mn-lt"/>
                          <a:ea typeface="Calibri"/>
                          <a:cs typeface="Times New Roman"/>
                        </a:rPr>
                        <a:t>$14,650.00</a:t>
                      </a:r>
                      <a:endParaRPr lang="es-MX" sz="1600" b="1" noProof="0" dirty="0">
                        <a:latin typeface="+mn-lt"/>
                        <a:ea typeface="Calibri"/>
                        <a:cs typeface="Times New Roman"/>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s-MX" sz="1600" noProof="0" dirty="0" smtClean="0">
                          <a:latin typeface="+mn-lt"/>
                          <a:ea typeface="Calibri"/>
                          <a:cs typeface="Times New Roman"/>
                        </a:rPr>
                        <a:t>Art. 185 B</a:t>
                      </a:r>
                      <a:endParaRPr lang="es-MX" sz="1600" noProof="0" dirty="0">
                        <a:latin typeface="+mn-lt"/>
                        <a:ea typeface="Calibri"/>
                        <a:cs typeface="Times New Roman"/>
                      </a:endParaRPr>
                    </a:p>
                  </a:txBody>
                  <a:tcPr marL="68580" marR="68580" marT="0" marB="0">
                    <a:lnL w="19050" cap="flat" cmpd="sng" algn="ctr">
                      <a:solidFill>
                        <a:schemeClr val="tx1"/>
                      </a:solidFill>
                      <a:prstDash val="solid"/>
                      <a:round/>
                      <a:headEnd type="none" w="med" len="med"/>
                      <a:tailEnd type="none" w="med" len="med"/>
                    </a:lnL>
                    <a:lnR>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bl>
          </a:graphicData>
        </a:graphic>
      </p:graphicFrame>
      <p:sp>
        <p:nvSpPr>
          <p:cNvPr id="10" name="Rectangle 9"/>
          <p:cNvSpPr/>
          <p:nvPr/>
        </p:nvSpPr>
        <p:spPr>
          <a:xfrm>
            <a:off x="1668463" y="549275"/>
            <a:ext cx="5783262" cy="584200"/>
          </a:xfrm>
          <a:prstGeom prst="rect">
            <a:avLst/>
          </a:prstGeom>
        </p:spPr>
        <p:txBody>
          <a:bodyPr wrap="none">
            <a:spAutoFit/>
          </a:bodyPr>
          <a:lstStyle/>
          <a:p>
            <a:pPr>
              <a:defRPr/>
            </a:pPr>
            <a:r>
              <a:rPr lang="es-ES" sz="3200" b="1" dirty="0">
                <a:solidFill>
                  <a:schemeClr val="tx2">
                    <a:lumMod val="75000"/>
                  </a:schemeClr>
                </a:solidFill>
                <a:latin typeface="Century Gothic" pitchFamily="34" charset="0"/>
              </a:rPr>
              <a:t>ACTUALIZACION DE MULTAS </a:t>
            </a:r>
            <a:endParaRPr lang="en-US" sz="3200"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11"/>
          <p:cNvSpPr txBox="1">
            <a:spLocks noChangeArrowheads="1"/>
          </p:cNvSpPr>
          <p:nvPr/>
        </p:nvSpPr>
        <p:spPr bwMode="auto">
          <a:xfrm>
            <a:off x="1403350" y="1341438"/>
            <a:ext cx="6192838" cy="366712"/>
          </a:xfrm>
          <a:prstGeom prst="rect">
            <a:avLst/>
          </a:prstGeom>
          <a:noFill/>
          <a:ln w="9525">
            <a:noFill/>
            <a:miter lim="800000"/>
            <a:headEnd/>
            <a:tailEnd/>
          </a:ln>
        </p:spPr>
        <p:txBody>
          <a:bodyPr>
            <a:spAutoFit/>
          </a:bodyPr>
          <a:lstStyle/>
          <a:p>
            <a:pPr eaLnBrk="0" hangingPunct="0">
              <a:spcBef>
                <a:spcPct val="50000"/>
              </a:spcBef>
            </a:pPr>
            <a:endParaRPr lang="en-US"/>
          </a:p>
        </p:txBody>
      </p:sp>
      <p:cxnSp>
        <p:nvCxnSpPr>
          <p:cNvPr id="11" name="10 Conector recto"/>
          <p:cNvCxnSpPr/>
          <p:nvPr/>
        </p:nvCxnSpPr>
        <p:spPr>
          <a:xfrm rot="5400000">
            <a:off x="7786688" y="5572125"/>
            <a:ext cx="2571750"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3" name="12 Conector recto"/>
          <p:cNvCxnSpPr/>
          <p:nvPr/>
        </p:nvCxnSpPr>
        <p:spPr>
          <a:xfrm rot="5400000">
            <a:off x="7786687" y="5643563"/>
            <a:ext cx="24288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4" name="13 Conector recto"/>
          <p:cNvCxnSpPr/>
          <p:nvPr/>
        </p:nvCxnSpPr>
        <p:spPr>
          <a:xfrm rot="5400000">
            <a:off x="7858125" y="5786438"/>
            <a:ext cx="214312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5" name="14 Conector recto"/>
          <p:cNvCxnSpPr/>
          <p:nvPr/>
        </p:nvCxnSpPr>
        <p:spPr>
          <a:xfrm>
            <a:off x="5429250" y="6715125"/>
            <a:ext cx="3714750"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6" name="15 Conector recto"/>
          <p:cNvCxnSpPr/>
          <p:nvPr/>
        </p:nvCxnSpPr>
        <p:spPr>
          <a:xfrm>
            <a:off x="6143625" y="6643688"/>
            <a:ext cx="30003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7" name="16 Conector recto"/>
          <p:cNvCxnSpPr/>
          <p:nvPr/>
        </p:nvCxnSpPr>
        <p:spPr>
          <a:xfrm>
            <a:off x="6715125" y="6572250"/>
            <a:ext cx="24288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pic>
        <p:nvPicPr>
          <p:cNvPr id="10249" name="Picture 2"/>
          <p:cNvPicPr>
            <a:picLocks noChangeAspect="1" noChangeArrowheads="1"/>
          </p:cNvPicPr>
          <p:nvPr/>
        </p:nvPicPr>
        <p:blipFill>
          <a:blip r:embed="rId2" cstate="print"/>
          <a:srcRect/>
          <a:stretch>
            <a:fillRect/>
          </a:stretch>
        </p:blipFill>
        <p:spPr bwMode="auto">
          <a:xfrm>
            <a:off x="1563688" y="6230938"/>
            <a:ext cx="631825" cy="557212"/>
          </a:xfrm>
          <a:prstGeom prst="rect">
            <a:avLst/>
          </a:prstGeom>
          <a:noFill/>
          <a:ln w="9525">
            <a:noFill/>
            <a:miter lim="800000"/>
            <a:headEnd/>
            <a:tailEnd/>
          </a:ln>
        </p:spPr>
      </p:pic>
      <p:pic>
        <p:nvPicPr>
          <p:cNvPr id="3074" name="Picture 2"/>
          <p:cNvPicPr>
            <a:picLocks noChangeAspect="1" noChangeArrowheads="1"/>
          </p:cNvPicPr>
          <p:nvPr/>
        </p:nvPicPr>
        <p:blipFill>
          <a:blip r:embed="rId3" cstate="print"/>
          <a:srcRect/>
          <a:stretch>
            <a:fillRect/>
          </a:stretch>
        </p:blipFill>
        <p:spPr bwMode="auto">
          <a:xfrm>
            <a:off x="214313" y="2571750"/>
            <a:ext cx="8628062" cy="3541713"/>
          </a:xfrm>
          <a:prstGeom prst="rect">
            <a:avLst/>
          </a:prstGeom>
          <a:noFill/>
          <a:ln w="9525">
            <a:noFill/>
            <a:miter lim="800000"/>
            <a:headEnd/>
            <a:tailEnd/>
          </a:ln>
        </p:spPr>
      </p:pic>
      <p:sp>
        <p:nvSpPr>
          <p:cNvPr id="12" name="Rectangle 2"/>
          <p:cNvSpPr txBox="1">
            <a:spLocks noChangeArrowheads="1"/>
          </p:cNvSpPr>
          <p:nvPr/>
        </p:nvSpPr>
        <p:spPr>
          <a:xfrm>
            <a:off x="142875" y="500063"/>
            <a:ext cx="8628063" cy="704850"/>
          </a:xfrm>
          <a:prstGeom prst="rect">
            <a:avLst/>
          </a:prstGeom>
        </p:spPr>
        <p:txBody>
          <a:bodyPr/>
          <a:lstStyle/>
          <a:p>
            <a:pPr algn="ctr" eaLnBrk="0" hangingPunct="0">
              <a:defRPr/>
            </a:pPr>
            <a:r>
              <a:rPr lang="es-MX" sz="3200" b="1" kern="0" dirty="0">
                <a:solidFill>
                  <a:srgbClr val="00478E"/>
                </a:solidFill>
                <a:latin typeface="Century Gothic" pitchFamily="34" charset="0"/>
                <a:cs typeface="+mn-cs"/>
              </a:rPr>
              <a:t>VENTANILLA ÚNICA</a:t>
            </a:r>
          </a:p>
          <a:p>
            <a:pPr algn="ctr" eaLnBrk="0" hangingPunct="0">
              <a:defRPr/>
            </a:pPr>
            <a:endParaRPr lang="es-MX" sz="3200" b="1" kern="0" dirty="0">
              <a:solidFill>
                <a:srgbClr val="00478E"/>
              </a:solidFill>
              <a:latin typeface="Century Gothic" pitchFamily="34" charset="0"/>
              <a:ea typeface="+mj-ea"/>
              <a:cs typeface="+mj-cs"/>
            </a:endParaRPr>
          </a:p>
        </p:txBody>
      </p:sp>
      <p:sp>
        <p:nvSpPr>
          <p:cNvPr id="18" name="17 CuadroTexto"/>
          <p:cNvSpPr txBox="1"/>
          <p:nvPr/>
        </p:nvSpPr>
        <p:spPr>
          <a:xfrm>
            <a:off x="1714500" y="1214438"/>
            <a:ext cx="5500688" cy="1200150"/>
          </a:xfrm>
          <a:prstGeom prst="rect">
            <a:avLst/>
          </a:prstGeom>
          <a:noFill/>
        </p:spPr>
        <p:txBody>
          <a:bodyPr>
            <a:spAutoFit/>
          </a:bodyPr>
          <a:lstStyle/>
          <a:p>
            <a:pPr algn="ctr" eaLnBrk="0" hangingPunct="0">
              <a:defRPr/>
            </a:pPr>
            <a:r>
              <a:rPr lang="es-MX" sz="2400" kern="0" dirty="0">
                <a:solidFill>
                  <a:srgbClr val="00478E"/>
                </a:solidFill>
                <a:latin typeface="Century Gothic" pitchFamily="34" charset="0"/>
                <a:cs typeface="+mn-cs"/>
              </a:rPr>
              <a:t>Acceso al sistema</a:t>
            </a:r>
          </a:p>
          <a:p>
            <a:pPr algn="ctr" eaLnBrk="0" hangingPunct="0">
              <a:defRPr/>
            </a:pPr>
            <a:r>
              <a:rPr lang="es-MX" sz="2400" u="sng" kern="0" dirty="0">
                <a:solidFill>
                  <a:srgbClr val="217BFF"/>
                </a:solidFill>
                <a:latin typeface="Century Gothic" pitchFamily="34" charset="0"/>
                <a:cs typeface="+mn-cs"/>
              </a:rPr>
              <a:t>www.ventanillaunica.gob.mx</a:t>
            </a:r>
          </a:p>
          <a:p>
            <a:pPr algn="ctr" eaLnBrk="0" hangingPunct="0">
              <a:defRPr/>
            </a:pPr>
            <a:endParaRPr lang="es-MX" sz="2400" dirty="0">
              <a:latin typeface="Arial" pitchFamily="34" charset="0"/>
              <a:cs typeface="+mn-cs"/>
            </a:endParaRPr>
          </a:p>
        </p:txBody>
      </p:sp>
      <p:sp>
        <p:nvSpPr>
          <p:cNvPr id="19" name="Rectangle 2"/>
          <p:cNvSpPr txBox="1">
            <a:spLocks noChangeArrowheads="1"/>
          </p:cNvSpPr>
          <p:nvPr/>
        </p:nvSpPr>
        <p:spPr>
          <a:xfrm>
            <a:off x="0" y="0"/>
            <a:ext cx="9144000" cy="704850"/>
          </a:xfrm>
          <a:prstGeom prst="rect">
            <a:avLst/>
          </a:prstGeom>
        </p:spPr>
        <p:txBody>
          <a:bodyPr/>
          <a:lstStyle/>
          <a:p>
            <a:pPr algn="ctr" eaLnBrk="0" hangingPunct="0">
              <a:defRPr/>
            </a:pPr>
            <a:r>
              <a:rPr lang="es-MX" sz="2400" kern="0" dirty="0">
                <a:solidFill>
                  <a:srgbClr val="00478E"/>
                </a:solidFill>
                <a:effectLst>
                  <a:outerShdw blurRad="38100" dist="38100" dir="2700000" algn="tl">
                    <a:srgbClr val="C0C0C0"/>
                  </a:outerShdw>
                </a:effectLst>
                <a:latin typeface="Century Gothic" pitchFamily="34" charset="0"/>
                <a:cs typeface="+mn-cs"/>
              </a:rPr>
              <a:t>Almanza Villarreal Agencia Aduanal, S.C.</a:t>
            </a:r>
          </a:p>
          <a:p>
            <a:pPr algn="ctr" eaLnBrk="0" hangingPunct="0">
              <a:defRPr/>
            </a:pPr>
            <a:endParaRPr lang="es-MX" sz="2400" kern="0" dirty="0">
              <a:solidFill>
                <a:srgbClr val="00478E"/>
              </a:solidFill>
              <a:effectLst>
                <a:outerShdw blurRad="38100" dist="38100" dir="2700000" algn="tl">
                  <a:srgbClr val="C0C0C0"/>
                </a:outerShdw>
              </a:effectLst>
              <a:latin typeface="Century Gothic" pitchFamily="34" charset="0"/>
              <a:ea typeface="+mj-ea"/>
              <a:cs typeface="+mj-cs"/>
            </a:endParaRPr>
          </a:p>
          <a:p>
            <a:pPr algn="ctr" eaLnBrk="0" hangingPunct="0">
              <a:defRPr/>
            </a:pPr>
            <a:endParaRPr lang="es-MX" sz="2400" kern="0" dirty="0">
              <a:solidFill>
                <a:srgbClr val="00478E"/>
              </a:solidFill>
              <a:effectLst>
                <a:outerShdw blurRad="38100" dist="38100" dir="2700000" algn="tl">
                  <a:srgbClr val="C0C0C0"/>
                </a:outerShdw>
              </a:effectLst>
              <a:latin typeface="Century Gothic" pitchFamily="34" charset="0"/>
              <a:ea typeface="+mj-ea"/>
              <a:cs typeface="+mj-cs"/>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3074"/>
                                        </p:tgtEl>
                                        <p:attrNameLst>
                                          <p:attrName>style.visibility</p:attrName>
                                        </p:attrNameLst>
                                      </p:cBhvr>
                                      <p:to>
                                        <p:strVal val="visible"/>
                                      </p:to>
                                    </p:set>
                                    <p:animEffect transition="in" filter="fade">
                                      <p:cBhvr>
                                        <p:cTn id="17" dur="1000"/>
                                        <p:tgtEl>
                                          <p:spTgt spid="3074"/>
                                        </p:tgtEl>
                                      </p:cBhvr>
                                    </p:animEffect>
                                    <p:anim calcmode="lin" valueType="num">
                                      <p:cBhvr>
                                        <p:cTn id="18" dur="1000" fill="hold"/>
                                        <p:tgtEl>
                                          <p:spTgt spid="3074"/>
                                        </p:tgtEl>
                                        <p:attrNameLst>
                                          <p:attrName>ppt_x</p:attrName>
                                        </p:attrNameLst>
                                      </p:cBhvr>
                                      <p:tavLst>
                                        <p:tav tm="0">
                                          <p:val>
                                            <p:strVal val="#ppt_x"/>
                                          </p:val>
                                        </p:tav>
                                        <p:tav tm="100000">
                                          <p:val>
                                            <p:strVal val="#ppt_x"/>
                                          </p:val>
                                        </p:tav>
                                      </p:tavLst>
                                    </p:anim>
                                    <p:anim calcmode="lin" valueType="num">
                                      <p:cBhvr>
                                        <p:cTn id="19"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10 Conector recto"/>
          <p:cNvCxnSpPr/>
          <p:nvPr/>
        </p:nvCxnSpPr>
        <p:spPr>
          <a:xfrm rot="5400000">
            <a:off x="7786688" y="5572125"/>
            <a:ext cx="2571750"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2" name="11 Conector recto"/>
          <p:cNvCxnSpPr/>
          <p:nvPr/>
        </p:nvCxnSpPr>
        <p:spPr>
          <a:xfrm rot="5400000">
            <a:off x="7786687" y="5643563"/>
            <a:ext cx="24288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3" name="12 Conector recto"/>
          <p:cNvCxnSpPr/>
          <p:nvPr/>
        </p:nvCxnSpPr>
        <p:spPr>
          <a:xfrm rot="5400000">
            <a:off x="7858125" y="5786438"/>
            <a:ext cx="214312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4" name="13 Conector recto"/>
          <p:cNvCxnSpPr/>
          <p:nvPr/>
        </p:nvCxnSpPr>
        <p:spPr>
          <a:xfrm>
            <a:off x="5429250" y="6715125"/>
            <a:ext cx="3714750"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5" name="14 Conector recto"/>
          <p:cNvCxnSpPr/>
          <p:nvPr/>
        </p:nvCxnSpPr>
        <p:spPr>
          <a:xfrm>
            <a:off x="6143625" y="6643688"/>
            <a:ext cx="30003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6" name="15 Conector recto"/>
          <p:cNvCxnSpPr/>
          <p:nvPr/>
        </p:nvCxnSpPr>
        <p:spPr>
          <a:xfrm>
            <a:off x="6715125" y="6572250"/>
            <a:ext cx="24288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sp>
        <p:nvSpPr>
          <p:cNvPr id="65544" name="1 Rectángulo"/>
          <p:cNvSpPr>
            <a:spLocks noChangeArrowheads="1"/>
          </p:cNvSpPr>
          <p:nvPr/>
        </p:nvSpPr>
        <p:spPr bwMode="auto">
          <a:xfrm>
            <a:off x="7108825" y="6019800"/>
            <a:ext cx="1520825" cy="369888"/>
          </a:xfrm>
          <a:prstGeom prst="rect">
            <a:avLst/>
          </a:prstGeom>
          <a:noFill/>
          <a:ln w="9525">
            <a:noFill/>
            <a:miter lim="800000"/>
            <a:headEnd/>
            <a:tailEnd/>
          </a:ln>
        </p:spPr>
        <p:txBody>
          <a:bodyPr wrap="none">
            <a:spAutoFit/>
          </a:bodyPr>
          <a:lstStyle/>
          <a:p>
            <a:pPr eaLnBrk="0" hangingPunct="0"/>
            <a:r>
              <a:rPr lang="es-MX" i="1">
                <a:solidFill>
                  <a:srgbClr val="003D7A"/>
                </a:solidFill>
                <a:latin typeface="Century Gothic" pitchFamily="34" charset="0"/>
              </a:rPr>
              <a:t>ENERO 2012</a:t>
            </a:r>
            <a:endParaRPr lang="en-US" i="1">
              <a:solidFill>
                <a:srgbClr val="003D7A"/>
              </a:solidFill>
              <a:latin typeface="Century Gothic" pitchFamily="34" charset="0"/>
            </a:endParaRPr>
          </a:p>
        </p:txBody>
      </p:sp>
      <p:pic>
        <p:nvPicPr>
          <p:cNvPr id="65545" name="Picture 2"/>
          <p:cNvPicPr>
            <a:picLocks noChangeAspect="1" noChangeArrowheads="1"/>
          </p:cNvPicPr>
          <p:nvPr/>
        </p:nvPicPr>
        <p:blipFill>
          <a:blip r:embed="rId3" cstate="print"/>
          <a:srcRect/>
          <a:stretch>
            <a:fillRect/>
          </a:stretch>
        </p:blipFill>
        <p:spPr bwMode="auto">
          <a:xfrm>
            <a:off x="15875" y="6165850"/>
            <a:ext cx="1603375" cy="695325"/>
          </a:xfrm>
          <a:prstGeom prst="rect">
            <a:avLst/>
          </a:prstGeom>
          <a:noFill/>
          <a:ln w="9525">
            <a:noFill/>
            <a:miter lim="800000"/>
            <a:headEnd/>
            <a:tailEnd/>
          </a:ln>
        </p:spPr>
      </p:pic>
      <p:sp>
        <p:nvSpPr>
          <p:cNvPr id="17" name="TextBox 10"/>
          <p:cNvSpPr txBox="1"/>
          <p:nvPr/>
        </p:nvSpPr>
        <p:spPr>
          <a:xfrm>
            <a:off x="-214313" y="2571750"/>
            <a:ext cx="6781801" cy="1446213"/>
          </a:xfrm>
          <a:prstGeom prst="rect">
            <a:avLst/>
          </a:prstGeom>
          <a:noFill/>
        </p:spPr>
        <p:txBody>
          <a:bodyPr>
            <a:spAutoFit/>
          </a:bodyPr>
          <a:lstStyle/>
          <a:p>
            <a:pPr algn="ctr" eaLnBrk="0" fontAlgn="auto" hangingPunct="0">
              <a:spcBef>
                <a:spcPts val="0"/>
              </a:spcBef>
              <a:spcAft>
                <a:spcPts val="0"/>
              </a:spcAft>
              <a:defRPr/>
            </a:pPr>
            <a:r>
              <a:rPr lang="es-ES" sz="4400" b="1" dirty="0">
                <a:solidFill>
                  <a:schemeClr val="tx2">
                    <a:lumMod val="75000"/>
                  </a:schemeClr>
                </a:solidFill>
                <a:effectLst>
                  <a:outerShdw blurRad="38100" dist="38100" dir="2700000" algn="tl">
                    <a:srgbClr val="000000">
                      <a:alpha val="43137"/>
                    </a:srgbClr>
                  </a:outerShdw>
                </a:effectLst>
                <a:latin typeface="Century Gothic" pitchFamily="34" charset="0"/>
                <a:cs typeface="+mn-cs"/>
              </a:rPr>
              <a:t>DERECHO </a:t>
            </a:r>
          </a:p>
          <a:p>
            <a:pPr algn="ctr" eaLnBrk="0" fontAlgn="auto" hangingPunct="0">
              <a:spcBef>
                <a:spcPts val="0"/>
              </a:spcBef>
              <a:spcAft>
                <a:spcPts val="0"/>
              </a:spcAft>
              <a:defRPr/>
            </a:pPr>
            <a:r>
              <a:rPr lang="es-ES" sz="4400" b="1" dirty="0">
                <a:solidFill>
                  <a:schemeClr val="tx2">
                    <a:lumMod val="75000"/>
                  </a:schemeClr>
                </a:solidFill>
                <a:effectLst>
                  <a:outerShdw blurRad="38100" dist="38100" dir="2700000" algn="tl">
                    <a:srgbClr val="000000">
                      <a:alpha val="43137"/>
                    </a:srgbClr>
                  </a:outerShdw>
                </a:effectLst>
                <a:latin typeface="Century Gothic" pitchFamily="34" charset="0"/>
                <a:cs typeface="+mn-cs"/>
              </a:rPr>
              <a:t>DE TRAMITE ADUANERO</a:t>
            </a:r>
          </a:p>
        </p:txBody>
      </p:sp>
      <p:pic>
        <p:nvPicPr>
          <p:cNvPr id="65547" name="Picture 1"/>
          <p:cNvPicPr>
            <a:picLocks noChangeAspect="1" noChangeArrowheads="1"/>
          </p:cNvPicPr>
          <p:nvPr/>
        </p:nvPicPr>
        <p:blipFill>
          <a:blip r:embed="rId4" cstate="print"/>
          <a:srcRect l="17647" t="22461" r="72426" b="67773"/>
          <a:stretch>
            <a:fillRect/>
          </a:stretch>
        </p:blipFill>
        <p:spPr bwMode="auto">
          <a:xfrm>
            <a:off x="0" y="0"/>
            <a:ext cx="1285875" cy="714375"/>
          </a:xfrm>
          <a:prstGeom prst="rect">
            <a:avLst/>
          </a:prstGeom>
          <a:noFill/>
          <a:ln w="9525">
            <a:noFill/>
            <a:miter lim="800000"/>
            <a:headEnd/>
            <a:tailEnd/>
          </a:ln>
        </p:spPr>
      </p:pic>
      <p:sp>
        <p:nvSpPr>
          <p:cNvPr id="19" name="Rectangle 2"/>
          <p:cNvSpPr txBox="1">
            <a:spLocks noChangeArrowheads="1"/>
          </p:cNvSpPr>
          <p:nvPr/>
        </p:nvSpPr>
        <p:spPr>
          <a:xfrm>
            <a:off x="-142875" y="0"/>
            <a:ext cx="9144000" cy="704850"/>
          </a:xfrm>
          <a:prstGeom prst="rect">
            <a:avLst/>
          </a:prstGeom>
        </p:spPr>
        <p:txBody>
          <a:bodyPr/>
          <a:lstStyle/>
          <a:p>
            <a:pPr algn="ctr" eaLnBrk="0" hangingPunct="0">
              <a:defRPr/>
            </a:pPr>
            <a:r>
              <a:rPr lang="es-MX" sz="2400" kern="0" dirty="0">
                <a:solidFill>
                  <a:srgbClr val="00478E"/>
                </a:solidFill>
                <a:effectLst>
                  <a:outerShdw blurRad="38100" dist="38100" dir="2700000" algn="tl">
                    <a:srgbClr val="C0C0C0"/>
                  </a:outerShdw>
                </a:effectLst>
                <a:latin typeface="Century Gothic" pitchFamily="34" charset="0"/>
                <a:cs typeface="+mn-cs"/>
              </a:rPr>
              <a:t>Almanza Villarreal Agencia Aduanal, S.C.</a:t>
            </a:r>
          </a:p>
          <a:p>
            <a:pPr algn="ctr" eaLnBrk="0" hangingPunct="0">
              <a:defRPr/>
            </a:pPr>
            <a:endParaRPr lang="es-MX" sz="2400" kern="0" dirty="0">
              <a:solidFill>
                <a:srgbClr val="00478E"/>
              </a:solidFill>
              <a:effectLst>
                <a:outerShdw blurRad="38100" dist="38100" dir="2700000" algn="tl">
                  <a:srgbClr val="C0C0C0"/>
                </a:outerShdw>
              </a:effectLst>
              <a:latin typeface="Century Gothic" pitchFamily="34" charset="0"/>
              <a:ea typeface="+mj-ea"/>
              <a:cs typeface="+mj-cs"/>
            </a:endParaRPr>
          </a:p>
          <a:p>
            <a:pPr algn="ctr" eaLnBrk="0" hangingPunct="0">
              <a:defRPr/>
            </a:pPr>
            <a:endParaRPr lang="es-MX" sz="2400" kern="0" dirty="0">
              <a:solidFill>
                <a:srgbClr val="00478E"/>
              </a:solidFill>
              <a:effectLst>
                <a:outerShdw blurRad="38100" dist="38100" dir="2700000" algn="tl">
                  <a:srgbClr val="C0C0C0"/>
                </a:outerShdw>
              </a:effectLst>
              <a:latin typeface="Century Gothic" pitchFamily="34" charset="0"/>
              <a:ea typeface="+mj-ea"/>
              <a:cs typeface="+mj-cs"/>
            </a:endParaRPr>
          </a:p>
        </p:txBody>
      </p:sp>
      <p:pic>
        <p:nvPicPr>
          <p:cNvPr id="65549" name="Picture 2"/>
          <p:cNvPicPr>
            <a:picLocks noChangeAspect="1" noChangeArrowheads="1"/>
          </p:cNvPicPr>
          <p:nvPr/>
        </p:nvPicPr>
        <p:blipFill>
          <a:blip r:embed="rId5" cstate="print"/>
          <a:srcRect/>
          <a:stretch>
            <a:fillRect/>
          </a:stretch>
        </p:blipFill>
        <p:spPr bwMode="auto">
          <a:xfrm>
            <a:off x="7429500" y="-71438"/>
            <a:ext cx="1714500" cy="809626"/>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ext Box 11"/>
          <p:cNvSpPr txBox="1">
            <a:spLocks noChangeArrowheads="1"/>
          </p:cNvSpPr>
          <p:nvPr/>
        </p:nvSpPr>
        <p:spPr bwMode="auto">
          <a:xfrm>
            <a:off x="1403350" y="1341438"/>
            <a:ext cx="6192838" cy="366712"/>
          </a:xfrm>
          <a:prstGeom prst="rect">
            <a:avLst/>
          </a:prstGeom>
          <a:noFill/>
          <a:ln w="9525">
            <a:noFill/>
            <a:miter lim="800000"/>
            <a:headEnd/>
            <a:tailEnd/>
          </a:ln>
        </p:spPr>
        <p:txBody>
          <a:bodyPr>
            <a:spAutoFit/>
          </a:bodyPr>
          <a:lstStyle/>
          <a:p>
            <a:pPr eaLnBrk="0" hangingPunct="0">
              <a:spcBef>
                <a:spcPct val="50000"/>
              </a:spcBef>
            </a:pPr>
            <a:endParaRPr lang="en-US">
              <a:solidFill>
                <a:srgbClr val="003D7A"/>
              </a:solidFill>
            </a:endParaRPr>
          </a:p>
        </p:txBody>
      </p:sp>
      <p:sp>
        <p:nvSpPr>
          <p:cNvPr id="12" name="Rectangle 2"/>
          <p:cNvSpPr txBox="1">
            <a:spLocks noChangeArrowheads="1"/>
          </p:cNvSpPr>
          <p:nvPr/>
        </p:nvSpPr>
        <p:spPr>
          <a:xfrm>
            <a:off x="1490663" y="347663"/>
            <a:ext cx="6321425" cy="704850"/>
          </a:xfrm>
          <a:prstGeom prst="rect">
            <a:avLst/>
          </a:prstGeom>
        </p:spPr>
        <p:txBody>
          <a:bodyPr/>
          <a:lstStyle/>
          <a:p>
            <a:pPr algn="ctr" eaLnBrk="0" hangingPunct="0">
              <a:defRPr/>
            </a:pPr>
            <a:endParaRPr lang="es-ES" sz="3800" kern="0" dirty="0">
              <a:solidFill>
                <a:srgbClr val="003D7A"/>
              </a:solidFill>
              <a:effectLst>
                <a:outerShdw blurRad="38100" dist="38100" dir="2700000" algn="tl">
                  <a:srgbClr val="C0C0C0"/>
                </a:outerShdw>
              </a:effectLst>
              <a:latin typeface="Century Gothic" pitchFamily="34" charset="0"/>
              <a:ea typeface="+mj-ea"/>
              <a:cs typeface="+mj-cs"/>
            </a:endParaRPr>
          </a:p>
        </p:txBody>
      </p:sp>
      <p:cxnSp>
        <p:nvCxnSpPr>
          <p:cNvPr id="11" name="10 Conector recto"/>
          <p:cNvCxnSpPr/>
          <p:nvPr/>
        </p:nvCxnSpPr>
        <p:spPr>
          <a:xfrm rot="5400000">
            <a:off x="7786688" y="5572125"/>
            <a:ext cx="2571750"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3" name="12 Conector recto"/>
          <p:cNvCxnSpPr/>
          <p:nvPr/>
        </p:nvCxnSpPr>
        <p:spPr>
          <a:xfrm rot="5400000">
            <a:off x="7786687" y="5643563"/>
            <a:ext cx="24288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4" name="13 Conector recto"/>
          <p:cNvCxnSpPr/>
          <p:nvPr/>
        </p:nvCxnSpPr>
        <p:spPr>
          <a:xfrm rot="5400000">
            <a:off x="7858125" y="5786438"/>
            <a:ext cx="214312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5" name="14 Conector recto"/>
          <p:cNvCxnSpPr/>
          <p:nvPr/>
        </p:nvCxnSpPr>
        <p:spPr>
          <a:xfrm>
            <a:off x="5429250" y="6715125"/>
            <a:ext cx="3714750"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6" name="15 Conector recto"/>
          <p:cNvCxnSpPr/>
          <p:nvPr/>
        </p:nvCxnSpPr>
        <p:spPr>
          <a:xfrm>
            <a:off x="6143625" y="6643688"/>
            <a:ext cx="30003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7" name="16 Conector recto"/>
          <p:cNvCxnSpPr/>
          <p:nvPr/>
        </p:nvCxnSpPr>
        <p:spPr>
          <a:xfrm>
            <a:off x="6715125" y="6572250"/>
            <a:ext cx="24288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sp>
        <p:nvSpPr>
          <p:cNvPr id="2" name="1 Rectángulo"/>
          <p:cNvSpPr/>
          <p:nvPr/>
        </p:nvSpPr>
        <p:spPr>
          <a:xfrm>
            <a:off x="179388" y="1628775"/>
            <a:ext cx="8750300" cy="415925"/>
          </a:xfrm>
          <a:prstGeom prst="rect">
            <a:avLst/>
          </a:prstGeom>
        </p:spPr>
        <p:txBody>
          <a:bodyPr>
            <a:spAutoFit/>
          </a:bodyPr>
          <a:lstStyle/>
          <a:p>
            <a:pPr algn="ctr" eaLnBrk="0" hangingPunct="0">
              <a:defRPr/>
            </a:pPr>
            <a:r>
              <a:rPr lang="es-MX" b="1" dirty="0">
                <a:solidFill>
                  <a:srgbClr val="003D7A"/>
                </a:solidFill>
                <a:cs typeface="+mn-cs"/>
              </a:rPr>
              <a:t>		</a:t>
            </a:r>
            <a:endParaRPr lang="es-MX" sz="2100" kern="0" dirty="0">
              <a:solidFill>
                <a:srgbClr val="003D7A"/>
              </a:solidFill>
              <a:effectLst>
                <a:outerShdw blurRad="38100" dist="38100" dir="2700000" algn="tl">
                  <a:srgbClr val="C0C0C0"/>
                </a:outerShdw>
              </a:effectLst>
              <a:latin typeface="Century Gothic" pitchFamily="34" charset="0"/>
              <a:ea typeface="+mj-ea"/>
              <a:cs typeface="+mj-cs"/>
            </a:endParaRPr>
          </a:p>
        </p:txBody>
      </p:sp>
      <p:sp>
        <p:nvSpPr>
          <p:cNvPr id="18" name="Rectangle 2"/>
          <p:cNvSpPr txBox="1">
            <a:spLocks noChangeArrowheads="1"/>
          </p:cNvSpPr>
          <p:nvPr/>
        </p:nvSpPr>
        <p:spPr>
          <a:xfrm>
            <a:off x="0" y="0"/>
            <a:ext cx="9144000" cy="704850"/>
          </a:xfrm>
          <a:prstGeom prst="rect">
            <a:avLst/>
          </a:prstGeom>
        </p:spPr>
        <p:txBody>
          <a:bodyPr/>
          <a:lstStyle/>
          <a:p>
            <a:pPr algn="ctr" eaLnBrk="0" hangingPunct="0">
              <a:defRPr/>
            </a:pPr>
            <a:r>
              <a:rPr lang="es-MX" sz="2400" kern="0" dirty="0">
                <a:solidFill>
                  <a:srgbClr val="00478E"/>
                </a:solidFill>
                <a:effectLst>
                  <a:outerShdw blurRad="38100" dist="38100" dir="2700000" algn="tl">
                    <a:srgbClr val="C0C0C0"/>
                  </a:outerShdw>
                </a:effectLst>
                <a:latin typeface="Century Gothic" pitchFamily="34" charset="0"/>
                <a:cs typeface="+mn-cs"/>
              </a:rPr>
              <a:t>Almanza Villarreal Agencia Aduanal, S.C.</a:t>
            </a:r>
          </a:p>
          <a:p>
            <a:pPr algn="ctr" eaLnBrk="0" hangingPunct="0">
              <a:defRPr/>
            </a:pPr>
            <a:endParaRPr lang="es-MX" sz="2400" kern="0" dirty="0">
              <a:solidFill>
                <a:srgbClr val="00478E"/>
              </a:solidFill>
              <a:effectLst>
                <a:outerShdw blurRad="38100" dist="38100" dir="2700000" algn="tl">
                  <a:srgbClr val="C0C0C0"/>
                </a:outerShdw>
              </a:effectLst>
              <a:latin typeface="Century Gothic" pitchFamily="34" charset="0"/>
              <a:ea typeface="+mj-ea"/>
              <a:cs typeface="+mj-cs"/>
            </a:endParaRPr>
          </a:p>
          <a:p>
            <a:pPr algn="ctr" eaLnBrk="0" hangingPunct="0">
              <a:defRPr/>
            </a:pPr>
            <a:endParaRPr lang="es-MX" sz="2400" kern="0" dirty="0">
              <a:solidFill>
                <a:srgbClr val="00478E"/>
              </a:solidFill>
              <a:effectLst>
                <a:outerShdw blurRad="38100" dist="38100" dir="2700000" algn="tl">
                  <a:srgbClr val="C0C0C0"/>
                </a:outerShdw>
              </a:effectLst>
              <a:latin typeface="Century Gothic" pitchFamily="34" charset="0"/>
              <a:ea typeface="+mj-ea"/>
              <a:cs typeface="+mj-cs"/>
            </a:endParaRPr>
          </a:p>
        </p:txBody>
      </p:sp>
      <p:sp>
        <p:nvSpPr>
          <p:cNvPr id="22" name="TextBox 10"/>
          <p:cNvSpPr txBox="1"/>
          <p:nvPr/>
        </p:nvSpPr>
        <p:spPr>
          <a:xfrm>
            <a:off x="1285875" y="1127125"/>
            <a:ext cx="6781800" cy="1077913"/>
          </a:xfrm>
          <a:prstGeom prst="rect">
            <a:avLst/>
          </a:prstGeom>
          <a:noFill/>
        </p:spPr>
        <p:txBody>
          <a:bodyPr>
            <a:spAutoFit/>
          </a:bodyPr>
          <a:lstStyle/>
          <a:p>
            <a:pPr algn="ctr" eaLnBrk="0" fontAlgn="auto" hangingPunct="0">
              <a:spcBef>
                <a:spcPts val="0"/>
              </a:spcBef>
              <a:spcAft>
                <a:spcPts val="0"/>
              </a:spcAft>
              <a:defRPr/>
            </a:pPr>
            <a:r>
              <a:rPr lang="es-ES" sz="3200" b="1" dirty="0">
                <a:solidFill>
                  <a:schemeClr val="tx2">
                    <a:lumMod val="75000"/>
                  </a:schemeClr>
                </a:solidFill>
                <a:latin typeface="Century Gothic" pitchFamily="34" charset="0"/>
                <a:cs typeface="+mn-cs"/>
              </a:rPr>
              <a:t>DERECHO </a:t>
            </a:r>
          </a:p>
          <a:p>
            <a:pPr algn="ctr" eaLnBrk="0" fontAlgn="auto" hangingPunct="0">
              <a:spcBef>
                <a:spcPts val="0"/>
              </a:spcBef>
              <a:spcAft>
                <a:spcPts val="0"/>
              </a:spcAft>
              <a:defRPr/>
            </a:pPr>
            <a:r>
              <a:rPr lang="es-ES" sz="3200" b="1" dirty="0">
                <a:solidFill>
                  <a:schemeClr val="tx2">
                    <a:lumMod val="75000"/>
                  </a:schemeClr>
                </a:solidFill>
                <a:latin typeface="Century Gothic" pitchFamily="34" charset="0"/>
                <a:cs typeface="+mn-cs"/>
              </a:rPr>
              <a:t> DE TRAMITE ADUANERO</a:t>
            </a:r>
          </a:p>
        </p:txBody>
      </p:sp>
      <p:sp>
        <p:nvSpPr>
          <p:cNvPr id="23" name="TextBox 10"/>
          <p:cNvSpPr txBox="1"/>
          <p:nvPr/>
        </p:nvSpPr>
        <p:spPr>
          <a:xfrm>
            <a:off x="5676900" y="6053138"/>
            <a:ext cx="4799013" cy="400050"/>
          </a:xfrm>
          <a:prstGeom prst="rect">
            <a:avLst/>
          </a:prstGeom>
          <a:noFill/>
        </p:spPr>
        <p:txBody>
          <a:bodyPr>
            <a:spAutoFit/>
          </a:bodyPr>
          <a:lstStyle/>
          <a:p>
            <a:pPr algn="ctr" eaLnBrk="0" fontAlgn="auto" hangingPunct="0">
              <a:spcBef>
                <a:spcPts val="0"/>
              </a:spcBef>
              <a:spcAft>
                <a:spcPts val="0"/>
              </a:spcAft>
              <a:defRPr/>
            </a:pPr>
            <a:r>
              <a:rPr lang="es-ES" sz="2000" dirty="0">
                <a:solidFill>
                  <a:schemeClr val="tx2">
                    <a:lumMod val="75000"/>
                  </a:schemeClr>
                </a:solidFill>
                <a:latin typeface="Century Gothic" pitchFamily="34" charset="0"/>
                <a:cs typeface="+mn-cs"/>
              </a:rPr>
              <a:t>Art. 49 LFD</a:t>
            </a:r>
          </a:p>
        </p:txBody>
      </p:sp>
      <p:graphicFrame>
        <p:nvGraphicFramePr>
          <p:cNvPr id="4" name="Table 3"/>
          <p:cNvGraphicFramePr>
            <a:graphicFrameLocks noGrp="1"/>
          </p:cNvGraphicFramePr>
          <p:nvPr/>
        </p:nvGraphicFramePr>
        <p:xfrm>
          <a:off x="971550" y="2543175"/>
          <a:ext cx="7488238" cy="2417763"/>
        </p:xfrm>
        <a:graphic>
          <a:graphicData uri="http://schemas.openxmlformats.org/drawingml/2006/table">
            <a:tbl>
              <a:tblPr/>
              <a:tblGrid>
                <a:gridCol w="4680149"/>
                <a:gridCol w="1440046"/>
                <a:gridCol w="1368043"/>
              </a:tblGrid>
              <a:tr h="609619">
                <a:tc>
                  <a:txBody>
                    <a:bodyPr/>
                    <a:lstStyle/>
                    <a:p>
                      <a:pPr marL="0" marR="0" algn="ctr">
                        <a:spcBef>
                          <a:spcPts val="0"/>
                        </a:spcBef>
                        <a:spcAft>
                          <a:spcPts val="0"/>
                        </a:spcAft>
                      </a:pPr>
                      <a:r>
                        <a:rPr lang="en-US" sz="2000" b="1" dirty="0">
                          <a:solidFill>
                            <a:srgbClr val="FFFFFF"/>
                          </a:solidFill>
                          <a:effectLst/>
                          <a:latin typeface="+mn-lt"/>
                        </a:rPr>
                        <a:t>SUPUESTO</a:t>
                      </a:r>
                      <a:endParaRPr lang="es-ES" sz="2000" b="1" dirty="0">
                        <a:effectLst/>
                        <a:latin typeface="+mn-lt"/>
                      </a:endParaRPr>
                    </a:p>
                  </a:txBody>
                  <a:tcPr marL="68575" marR="68575" marT="0" marB="0">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4F81BD"/>
                    </a:solidFill>
                  </a:tcPr>
                </a:tc>
                <a:tc>
                  <a:txBody>
                    <a:bodyPr/>
                    <a:lstStyle/>
                    <a:p>
                      <a:pPr marL="0" marR="0" algn="ctr">
                        <a:spcBef>
                          <a:spcPts val="0"/>
                        </a:spcBef>
                        <a:spcAft>
                          <a:spcPts val="0"/>
                        </a:spcAft>
                      </a:pPr>
                      <a:r>
                        <a:rPr lang="en-US" sz="2000" b="1">
                          <a:solidFill>
                            <a:srgbClr val="FFFFFF"/>
                          </a:solidFill>
                          <a:effectLst/>
                          <a:latin typeface="+mn-lt"/>
                        </a:rPr>
                        <a:t>PAGO ANTERIOR</a:t>
                      </a:r>
                      <a:endParaRPr lang="es-ES" sz="2000" b="1">
                        <a:effectLst/>
                        <a:latin typeface="+mn-lt"/>
                      </a:endParaRPr>
                    </a:p>
                  </a:txBody>
                  <a:tcPr marL="68575" marR="68575" marT="0" marB="0">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4F81BD"/>
                    </a:solidFill>
                  </a:tcPr>
                </a:tc>
                <a:tc>
                  <a:txBody>
                    <a:bodyPr/>
                    <a:lstStyle/>
                    <a:p>
                      <a:pPr marL="0" marR="0" algn="ctr">
                        <a:spcBef>
                          <a:spcPts val="0"/>
                        </a:spcBef>
                        <a:spcAft>
                          <a:spcPts val="0"/>
                        </a:spcAft>
                      </a:pPr>
                      <a:r>
                        <a:rPr lang="en-US" sz="2000" b="1">
                          <a:solidFill>
                            <a:srgbClr val="FFFFFF"/>
                          </a:solidFill>
                          <a:effectLst/>
                          <a:latin typeface="+mn-lt"/>
                        </a:rPr>
                        <a:t>PAGO ACTUAL</a:t>
                      </a:r>
                      <a:endParaRPr lang="es-ES" sz="2000" b="1">
                        <a:effectLst/>
                        <a:latin typeface="+mn-lt"/>
                      </a:endParaRPr>
                    </a:p>
                  </a:txBody>
                  <a:tcPr marL="68575" marR="68575" marT="0" marB="0">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4F81BD"/>
                    </a:solidFill>
                  </a:tcPr>
                </a:tc>
              </a:tr>
              <a:tr h="646059">
                <a:tc>
                  <a:txBody>
                    <a:bodyPr/>
                    <a:lstStyle/>
                    <a:p>
                      <a:pPr marL="0" marR="0">
                        <a:spcBef>
                          <a:spcPts val="0"/>
                        </a:spcBef>
                        <a:spcAft>
                          <a:spcPts val="0"/>
                        </a:spcAft>
                      </a:pPr>
                      <a:r>
                        <a:rPr lang="es-ES" sz="2000" b="1" dirty="0" smtClean="0">
                          <a:solidFill>
                            <a:srgbClr val="FFFFFF"/>
                          </a:solidFill>
                          <a:effectLst/>
                          <a:latin typeface="+mn-lt"/>
                        </a:rPr>
                        <a:t>Importación</a:t>
                      </a:r>
                      <a:r>
                        <a:rPr lang="es-MX" sz="2000" b="1" noProof="0" dirty="0" smtClean="0">
                          <a:solidFill>
                            <a:srgbClr val="FFFFFF"/>
                          </a:solidFill>
                          <a:latin typeface="+mn-lt"/>
                          <a:ea typeface="Calibri"/>
                          <a:cs typeface="Times New Roman"/>
                        </a:rPr>
                        <a:t>ó</a:t>
                      </a:r>
                      <a:r>
                        <a:rPr lang="es-ES" sz="2000" b="1" dirty="0" smtClean="0">
                          <a:solidFill>
                            <a:srgbClr val="FFFFFF"/>
                          </a:solidFill>
                          <a:effectLst/>
                          <a:latin typeface="+mn-lt"/>
                        </a:rPr>
                        <a:t>n </a:t>
                      </a:r>
                      <a:r>
                        <a:rPr lang="es-ES" sz="2000" b="1" dirty="0">
                          <a:solidFill>
                            <a:srgbClr val="FFFFFF"/>
                          </a:solidFill>
                          <a:effectLst/>
                          <a:latin typeface="+mn-lt"/>
                        </a:rPr>
                        <a:t>Temporal de materia prima por remesa. (IN)</a:t>
                      </a:r>
                      <a:endParaRPr lang="es-ES" sz="2000" b="1" dirty="0">
                        <a:effectLst/>
                        <a:latin typeface="+mn-lt"/>
                      </a:endParaRPr>
                    </a:p>
                  </a:txBody>
                  <a:tcPr marL="68575" marR="68575" marT="0" marB="0">
                    <a:lnL>
                      <a:noFill/>
                    </a:lnL>
                    <a:lnR>
                      <a:noFill/>
                    </a:lnR>
                    <a:lnT w="28575" cap="flat" cmpd="sng" algn="ctr">
                      <a:solidFill>
                        <a:srgbClr val="000000"/>
                      </a:solidFill>
                      <a:prstDash val="solid"/>
                      <a:round/>
                      <a:headEnd type="none" w="med" len="med"/>
                      <a:tailEnd type="none" w="med" len="med"/>
                    </a:lnT>
                    <a:lnB>
                      <a:noFill/>
                    </a:lnB>
                    <a:solidFill>
                      <a:srgbClr val="4F81BD"/>
                    </a:solidFill>
                  </a:tcPr>
                </a:tc>
                <a:tc>
                  <a:txBody>
                    <a:bodyPr/>
                    <a:lstStyle/>
                    <a:p>
                      <a:pPr marL="0" marR="0" algn="ctr">
                        <a:spcBef>
                          <a:spcPts val="0"/>
                        </a:spcBef>
                        <a:spcAft>
                          <a:spcPts val="0"/>
                        </a:spcAft>
                      </a:pPr>
                      <a:r>
                        <a:rPr lang="en-US" sz="2000" b="1" dirty="0">
                          <a:solidFill>
                            <a:srgbClr val="000000"/>
                          </a:solidFill>
                          <a:effectLst/>
                          <a:latin typeface="+mn-lt"/>
                        </a:rPr>
                        <a:t>$223.00 </a:t>
                      </a:r>
                      <a:endParaRPr lang="es-ES" sz="2000" b="1" dirty="0">
                        <a:effectLst/>
                        <a:latin typeface="+mn-lt"/>
                      </a:endParaRPr>
                    </a:p>
                  </a:txBody>
                  <a:tcPr marL="68575" marR="68575" marT="0" marB="0">
                    <a:lnL>
                      <a:noFill/>
                    </a:lnL>
                    <a:lnR>
                      <a:noFill/>
                    </a:lnR>
                    <a:lnT w="28575" cap="flat" cmpd="sng" algn="ctr">
                      <a:solidFill>
                        <a:srgbClr val="000000"/>
                      </a:solidFill>
                      <a:prstDash val="solid"/>
                      <a:round/>
                      <a:headEnd type="none" w="med" len="med"/>
                      <a:tailEnd type="none" w="med" len="med"/>
                    </a:lnT>
                    <a:lnB>
                      <a:noFill/>
                    </a:lnB>
                    <a:solidFill>
                      <a:srgbClr val="D8D8D8"/>
                    </a:solidFill>
                  </a:tcPr>
                </a:tc>
                <a:tc>
                  <a:txBody>
                    <a:bodyPr/>
                    <a:lstStyle/>
                    <a:p>
                      <a:pPr marL="0" marR="0" algn="ctr">
                        <a:spcBef>
                          <a:spcPts val="0"/>
                        </a:spcBef>
                        <a:spcAft>
                          <a:spcPts val="0"/>
                        </a:spcAft>
                      </a:pPr>
                      <a:r>
                        <a:rPr lang="en-US" sz="2000" b="1">
                          <a:solidFill>
                            <a:srgbClr val="000000"/>
                          </a:solidFill>
                          <a:effectLst/>
                          <a:latin typeface="+mn-lt"/>
                        </a:rPr>
                        <a:t>$250.00 </a:t>
                      </a:r>
                      <a:endParaRPr lang="es-ES" sz="2000" b="1">
                        <a:effectLst/>
                        <a:latin typeface="+mn-lt"/>
                      </a:endParaRPr>
                    </a:p>
                  </a:txBody>
                  <a:tcPr marL="68575" marR="68575" marT="0" marB="0">
                    <a:lnL>
                      <a:noFill/>
                    </a:lnL>
                    <a:lnR>
                      <a:noFill/>
                    </a:lnR>
                    <a:lnT w="28575" cap="flat" cmpd="sng" algn="ctr">
                      <a:solidFill>
                        <a:srgbClr val="000000"/>
                      </a:solidFill>
                      <a:prstDash val="solid"/>
                      <a:round/>
                      <a:headEnd type="none" w="med" len="med"/>
                      <a:tailEnd type="none" w="med" len="med"/>
                    </a:lnT>
                    <a:lnB>
                      <a:noFill/>
                    </a:lnB>
                    <a:solidFill>
                      <a:srgbClr val="D8D8D8"/>
                    </a:solidFill>
                  </a:tcPr>
                </a:tc>
              </a:tr>
              <a:tr h="552467">
                <a:tc>
                  <a:txBody>
                    <a:bodyPr/>
                    <a:lstStyle/>
                    <a:p>
                      <a:pPr marL="0" marR="0" algn="l">
                        <a:spcBef>
                          <a:spcPts val="0"/>
                        </a:spcBef>
                        <a:spcAft>
                          <a:spcPts val="0"/>
                        </a:spcAft>
                      </a:pPr>
                      <a:r>
                        <a:rPr lang="en-US" sz="2000" b="1" dirty="0" err="1">
                          <a:solidFill>
                            <a:schemeClr val="bg1"/>
                          </a:solidFill>
                          <a:effectLst/>
                          <a:latin typeface="+mn-lt"/>
                        </a:rPr>
                        <a:t>Exportacion</a:t>
                      </a:r>
                      <a:r>
                        <a:rPr lang="en-US" sz="2000" b="1" dirty="0">
                          <a:solidFill>
                            <a:schemeClr val="bg1"/>
                          </a:solidFill>
                          <a:effectLst/>
                          <a:latin typeface="+mn-lt"/>
                        </a:rPr>
                        <a:t> </a:t>
                      </a:r>
                      <a:r>
                        <a:rPr lang="en-US" sz="2000" b="1" dirty="0" err="1">
                          <a:solidFill>
                            <a:schemeClr val="bg1"/>
                          </a:solidFill>
                          <a:effectLst/>
                          <a:latin typeface="+mn-lt"/>
                        </a:rPr>
                        <a:t>Definitiva</a:t>
                      </a:r>
                      <a:r>
                        <a:rPr lang="en-US" sz="2000" b="1" dirty="0">
                          <a:solidFill>
                            <a:schemeClr val="bg1"/>
                          </a:solidFill>
                          <a:effectLst/>
                          <a:latin typeface="+mn-lt"/>
                        </a:rPr>
                        <a:t>.</a:t>
                      </a:r>
                      <a:endParaRPr lang="es-ES" sz="2000" b="1" dirty="0">
                        <a:solidFill>
                          <a:schemeClr val="bg1"/>
                        </a:solidFill>
                        <a:effectLst/>
                        <a:latin typeface="+mn-lt"/>
                      </a:endParaRPr>
                    </a:p>
                  </a:txBody>
                  <a:tcPr marL="68575" marR="68575" marT="0" marB="0">
                    <a:lnL>
                      <a:noFill/>
                    </a:lnL>
                    <a:lnR>
                      <a:noFill/>
                    </a:lnR>
                    <a:lnT>
                      <a:noFill/>
                    </a:lnT>
                    <a:lnB>
                      <a:noFill/>
                    </a:lnB>
                    <a:solidFill>
                      <a:srgbClr val="4F81BD"/>
                    </a:solidFill>
                  </a:tcPr>
                </a:tc>
                <a:tc>
                  <a:txBody>
                    <a:bodyPr/>
                    <a:lstStyle/>
                    <a:p>
                      <a:pPr marL="0" marR="0" algn="ctr">
                        <a:spcBef>
                          <a:spcPts val="0"/>
                        </a:spcBef>
                        <a:spcAft>
                          <a:spcPts val="0"/>
                        </a:spcAft>
                      </a:pPr>
                      <a:r>
                        <a:rPr lang="en-US" sz="2000" b="1">
                          <a:solidFill>
                            <a:srgbClr val="000000"/>
                          </a:solidFill>
                          <a:effectLst/>
                          <a:latin typeface="+mn-lt"/>
                        </a:rPr>
                        <a:t>$224.00 </a:t>
                      </a:r>
                      <a:endParaRPr lang="es-ES" sz="2000" b="1">
                        <a:effectLst/>
                        <a:latin typeface="+mn-lt"/>
                      </a:endParaRPr>
                    </a:p>
                  </a:txBody>
                  <a:tcPr marL="68575" marR="68575" marT="0" marB="0">
                    <a:lnL>
                      <a:noFill/>
                    </a:lnL>
                    <a:lnR>
                      <a:noFill/>
                    </a:lnR>
                    <a:lnT>
                      <a:noFill/>
                    </a:lnT>
                    <a:lnB>
                      <a:noFill/>
                    </a:lnB>
                  </a:tcPr>
                </a:tc>
                <a:tc>
                  <a:txBody>
                    <a:bodyPr/>
                    <a:lstStyle/>
                    <a:p>
                      <a:pPr marL="0" marR="0" algn="ctr">
                        <a:spcBef>
                          <a:spcPts val="0"/>
                        </a:spcBef>
                        <a:spcAft>
                          <a:spcPts val="0"/>
                        </a:spcAft>
                      </a:pPr>
                      <a:r>
                        <a:rPr lang="en-US" sz="2000" b="1">
                          <a:solidFill>
                            <a:srgbClr val="000000"/>
                          </a:solidFill>
                          <a:effectLst/>
                          <a:latin typeface="+mn-lt"/>
                        </a:rPr>
                        <a:t>$251.00 </a:t>
                      </a:r>
                      <a:endParaRPr lang="es-ES" sz="2000" b="1">
                        <a:effectLst/>
                        <a:latin typeface="+mn-lt"/>
                      </a:endParaRPr>
                    </a:p>
                  </a:txBody>
                  <a:tcPr marL="68575" marR="68575" marT="0" marB="0">
                    <a:lnL>
                      <a:noFill/>
                    </a:lnL>
                    <a:lnR>
                      <a:noFill/>
                    </a:lnR>
                    <a:lnT>
                      <a:noFill/>
                    </a:lnT>
                    <a:lnB>
                      <a:noFill/>
                    </a:lnB>
                  </a:tcPr>
                </a:tc>
              </a:tr>
              <a:tr h="304809">
                <a:tc>
                  <a:txBody>
                    <a:bodyPr/>
                    <a:lstStyle/>
                    <a:p>
                      <a:pPr marL="0" marR="0" algn="l">
                        <a:spcBef>
                          <a:spcPts val="0"/>
                        </a:spcBef>
                        <a:spcAft>
                          <a:spcPts val="0"/>
                        </a:spcAft>
                      </a:pPr>
                      <a:r>
                        <a:rPr lang="en-US" sz="2000" b="1" dirty="0" err="1" smtClean="0">
                          <a:solidFill>
                            <a:schemeClr val="bg1"/>
                          </a:solidFill>
                          <a:effectLst/>
                          <a:latin typeface="+mn-lt"/>
                        </a:rPr>
                        <a:t>Rectificaci</a:t>
                      </a:r>
                      <a:r>
                        <a:rPr lang="es-MX" sz="2000" b="1" noProof="0" dirty="0" smtClean="0">
                          <a:solidFill>
                            <a:srgbClr val="FFFFFF"/>
                          </a:solidFill>
                          <a:latin typeface="+mn-lt"/>
                          <a:ea typeface="Calibri"/>
                          <a:cs typeface="Times New Roman"/>
                        </a:rPr>
                        <a:t>ó</a:t>
                      </a:r>
                      <a:r>
                        <a:rPr lang="en-US" sz="2000" b="1" dirty="0" smtClean="0">
                          <a:solidFill>
                            <a:schemeClr val="bg1"/>
                          </a:solidFill>
                          <a:effectLst/>
                          <a:latin typeface="+mn-lt"/>
                        </a:rPr>
                        <a:t>n </a:t>
                      </a:r>
                      <a:endParaRPr lang="es-ES" sz="2000" b="1" dirty="0">
                        <a:solidFill>
                          <a:schemeClr val="bg1"/>
                        </a:solidFill>
                        <a:effectLst/>
                        <a:latin typeface="+mn-lt"/>
                      </a:endParaRPr>
                    </a:p>
                  </a:txBody>
                  <a:tcPr marL="68575" marR="68575" marT="0" marB="0">
                    <a:lnL>
                      <a:noFill/>
                    </a:lnL>
                    <a:lnR>
                      <a:noFill/>
                    </a:lnR>
                    <a:lnT>
                      <a:noFill/>
                    </a:lnT>
                    <a:lnB>
                      <a:noFill/>
                    </a:lnB>
                    <a:solidFill>
                      <a:srgbClr val="4F81BD"/>
                    </a:solidFill>
                  </a:tcPr>
                </a:tc>
                <a:tc>
                  <a:txBody>
                    <a:bodyPr/>
                    <a:lstStyle/>
                    <a:p>
                      <a:pPr marL="0" marR="0" algn="ctr">
                        <a:spcBef>
                          <a:spcPts val="0"/>
                        </a:spcBef>
                        <a:spcAft>
                          <a:spcPts val="0"/>
                        </a:spcAft>
                      </a:pPr>
                      <a:r>
                        <a:rPr lang="en-US" sz="2000" b="1" dirty="0" smtClean="0">
                          <a:solidFill>
                            <a:srgbClr val="000000"/>
                          </a:solidFill>
                          <a:effectLst/>
                          <a:latin typeface="+mn-lt"/>
                        </a:rPr>
                        <a:t>$223.00</a:t>
                      </a:r>
                      <a:endParaRPr lang="es-ES" sz="2000" b="1" dirty="0">
                        <a:effectLst/>
                        <a:latin typeface="+mn-lt"/>
                      </a:endParaRPr>
                    </a:p>
                  </a:txBody>
                  <a:tcPr marL="68575" marR="68575" marT="0" marB="0">
                    <a:lnL>
                      <a:noFill/>
                    </a:lnL>
                    <a:lnR>
                      <a:noFill/>
                    </a:lnR>
                    <a:lnT>
                      <a:noFill/>
                    </a:lnT>
                    <a:lnB>
                      <a:noFill/>
                    </a:lnB>
                    <a:solidFill>
                      <a:srgbClr val="D8D8D8"/>
                    </a:solidFill>
                  </a:tcPr>
                </a:tc>
                <a:tc>
                  <a:txBody>
                    <a:bodyPr/>
                    <a:lstStyle/>
                    <a:p>
                      <a:pPr marL="0" marR="0" algn="ctr">
                        <a:spcBef>
                          <a:spcPts val="0"/>
                        </a:spcBef>
                        <a:spcAft>
                          <a:spcPts val="0"/>
                        </a:spcAft>
                      </a:pPr>
                      <a:r>
                        <a:rPr lang="en-US" sz="2000" b="1" dirty="0" smtClean="0">
                          <a:solidFill>
                            <a:srgbClr val="000000"/>
                          </a:solidFill>
                          <a:effectLst/>
                          <a:latin typeface="+mn-lt"/>
                        </a:rPr>
                        <a:t>$241.00</a:t>
                      </a:r>
                      <a:endParaRPr lang="es-ES" sz="2000" b="1" dirty="0">
                        <a:effectLst/>
                        <a:latin typeface="+mn-lt"/>
                      </a:endParaRPr>
                    </a:p>
                  </a:txBody>
                  <a:tcPr marL="68575" marR="68575" marT="0" marB="0">
                    <a:lnL>
                      <a:noFill/>
                    </a:lnL>
                    <a:lnR>
                      <a:noFill/>
                    </a:lnR>
                    <a:lnT>
                      <a:noFill/>
                    </a:lnT>
                    <a:lnB>
                      <a:noFill/>
                    </a:lnB>
                    <a:solidFill>
                      <a:srgbClr val="D8D8D8"/>
                    </a:solidFill>
                  </a:tcPr>
                </a:tc>
              </a:tr>
              <a:tr h="304809">
                <a:tc>
                  <a:txBody>
                    <a:bodyPr/>
                    <a:lstStyle/>
                    <a:p>
                      <a:pPr marL="0" marR="0" algn="l">
                        <a:spcBef>
                          <a:spcPts val="0"/>
                        </a:spcBef>
                        <a:spcAft>
                          <a:spcPts val="0"/>
                        </a:spcAft>
                      </a:pPr>
                      <a:r>
                        <a:rPr lang="en-US" sz="2000" b="1" dirty="0" err="1" smtClean="0">
                          <a:solidFill>
                            <a:schemeClr val="bg1"/>
                          </a:solidFill>
                          <a:effectLst/>
                          <a:latin typeface="+mn-lt"/>
                        </a:rPr>
                        <a:t>Cuota</a:t>
                      </a:r>
                      <a:r>
                        <a:rPr lang="en-US" sz="2000" b="1" dirty="0" smtClean="0">
                          <a:solidFill>
                            <a:schemeClr val="bg1"/>
                          </a:solidFill>
                          <a:effectLst/>
                          <a:latin typeface="+mn-lt"/>
                        </a:rPr>
                        <a:t> </a:t>
                      </a:r>
                      <a:r>
                        <a:rPr lang="en-US" sz="2000" b="1" dirty="0">
                          <a:solidFill>
                            <a:schemeClr val="bg1"/>
                          </a:solidFill>
                          <a:effectLst/>
                          <a:latin typeface="+mn-lt"/>
                        </a:rPr>
                        <a:t>minima</a:t>
                      </a:r>
                      <a:endParaRPr lang="es-ES" sz="2000" b="1" dirty="0">
                        <a:solidFill>
                          <a:schemeClr val="bg1"/>
                        </a:solidFill>
                        <a:effectLst/>
                        <a:latin typeface="+mn-lt"/>
                      </a:endParaRPr>
                    </a:p>
                  </a:txBody>
                  <a:tcPr marL="68575" marR="68575" marT="0" marB="0">
                    <a:lnL>
                      <a:noFill/>
                    </a:lnL>
                    <a:lnR>
                      <a:noFill/>
                    </a:lnR>
                    <a:lnT>
                      <a:noFill/>
                    </a:lnT>
                    <a:lnB w="28575" cap="flat" cmpd="sng" algn="ctr">
                      <a:solidFill>
                        <a:srgbClr val="000000"/>
                      </a:solidFill>
                      <a:prstDash val="solid"/>
                      <a:round/>
                      <a:headEnd type="none" w="med" len="med"/>
                      <a:tailEnd type="none" w="med" len="med"/>
                    </a:lnB>
                    <a:solidFill>
                      <a:srgbClr val="4F81BD"/>
                    </a:solidFill>
                  </a:tcPr>
                </a:tc>
                <a:tc>
                  <a:txBody>
                    <a:bodyPr/>
                    <a:lstStyle/>
                    <a:p>
                      <a:pPr marL="0" marR="0" algn="ctr">
                        <a:spcBef>
                          <a:spcPts val="0"/>
                        </a:spcBef>
                        <a:spcAft>
                          <a:spcPts val="0"/>
                        </a:spcAft>
                      </a:pPr>
                      <a:r>
                        <a:rPr lang="en-US" sz="2000" b="1" dirty="0" smtClean="0">
                          <a:solidFill>
                            <a:srgbClr val="000000"/>
                          </a:solidFill>
                          <a:effectLst/>
                          <a:latin typeface="+mn-lt"/>
                        </a:rPr>
                        <a:t>$223.00</a:t>
                      </a:r>
                      <a:endParaRPr lang="es-ES" sz="2000" b="1" dirty="0">
                        <a:effectLst/>
                        <a:latin typeface="+mn-lt"/>
                      </a:endParaRPr>
                    </a:p>
                  </a:txBody>
                  <a:tcPr marL="68575" marR="68575" marT="0" marB="0">
                    <a:lnL>
                      <a:noFill/>
                    </a:lnL>
                    <a:lnR>
                      <a:noFill/>
                    </a:lnR>
                    <a:lnT>
                      <a:noFill/>
                    </a:lnT>
                    <a:lnB w="28575"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dirty="0" smtClean="0">
                          <a:solidFill>
                            <a:srgbClr val="000000"/>
                          </a:solidFill>
                          <a:effectLst/>
                          <a:latin typeface="+mn-lt"/>
                        </a:rPr>
                        <a:t>$250.00</a:t>
                      </a:r>
                      <a:endParaRPr lang="es-ES" sz="2000" b="1" dirty="0">
                        <a:effectLst/>
                        <a:latin typeface="+mn-lt"/>
                      </a:endParaRPr>
                    </a:p>
                  </a:txBody>
                  <a:tcPr marL="68575" marR="68575" marT="0" marB="0">
                    <a:lnL>
                      <a:noFill/>
                    </a:lnL>
                    <a:lnR>
                      <a:noFill/>
                    </a:lnR>
                    <a:lnT>
                      <a:noFill/>
                    </a:lnT>
                    <a:lnB w="28575" cap="flat" cmpd="sng" algn="ctr">
                      <a:solidFill>
                        <a:srgbClr val="000000"/>
                      </a:solidFill>
                      <a:prstDash val="solid"/>
                      <a:round/>
                      <a:headEnd type="none" w="med" len="med"/>
                      <a:tailEnd type="none" w="med" len="med"/>
                    </a:lnB>
                  </a:tcPr>
                </a:tc>
              </a:tr>
            </a:tbl>
          </a:graphicData>
        </a:graphic>
      </p:graphicFrame>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1000"/>
                                        <p:tgtEl>
                                          <p:spTgt spid="23"/>
                                        </p:tgtEl>
                                      </p:cBhvr>
                                    </p:animEffect>
                                    <p:anim calcmode="lin" valueType="num">
                                      <p:cBhvr>
                                        <p:cTn id="18" dur="1000" fill="hold"/>
                                        <p:tgtEl>
                                          <p:spTgt spid="23"/>
                                        </p:tgtEl>
                                        <p:attrNameLst>
                                          <p:attrName>ppt_x</p:attrName>
                                        </p:attrNameLst>
                                      </p:cBhvr>
                                      <p:tavLst>
                                        <p:tav tm="0">
                                          <p:val>
                                            <p:strVal val="#ppt_x"/>
                                          </p:val>
                                        </p:tav>
                                        <p:tav tm="100000">
                                          <p:val>
                                            <p:strVal val="#ppt_x"/>
                                          </p:val>
                                        </p:tav>
                                      </p:tavLst>
                                    </p:anim>
                                    <p:anim calcmode="lin" valueType="num">
                                      <p:cBhvr>
                                        <p:cTn id="1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10 Conector recto"/>
          <p:cNvCxnSpPr/>
          <p:nvPr/>
        </p:nvCxnSpPr>
        <p:spPr>
          <a:xfrm rot="5400000">
            <a:off x="7786688" y="5572125"/>
            <a:ext cx="2571750"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2" name="11 Conector recto"/>
          <p:cNvCxnSpPr/>
          <p:nvPr/>
        </p:nvCxnSpPr>
        <p:spPr>
          <a:xfrm rot="5400000">
            <a:off x="7786687" y="5643563"/>
            <a:ext cx="24288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3" name="12 Conector recto"/>
          <p:cNvCxnSpPr/>
          <p:nvPr/>
        </p:nvCxnSpPr>
        <p:spPr>
          <a:xfrm rot="5400000">
            <a:off x="7858125" y="5786438"/>
            <a:ext cx="214312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4" name="13 Conector recto"/>
          <p:cNvCxnSpPr/>
          <p:nvPr/>
        </p:nvCxnSpPr>
        <p:spPr>
          <a:xfrm>
            <a:off x="5429250" y="6715125"/>
            <a:ext cx="3714750"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5" name="14 Conector recto"/>
          <p:cNvCxnSpPr/>
          <p:nvPr/>
        </p:nvCxnSpPr>
        <p:spPr>
          <a:xfrm>
            <a:off x="6143625" y="6643688"/>
            <a:ext cx="30003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6" name="15 Conector recto"/>
          <p:cNvCxnSpPr/>
          <p:nvPr/>
        </p:nvCxnSpPr>
        <p:spPr>
          <a:xfrm>
            <a:off x="6715125" y="6572250"/>
            <a:ext cx="24288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sp>
        <p:nvSpPr>
          <p:cNvPr id="67592" name="1 Rectángulo"/>
          <p:cNvSpPr>
            <a:spLocks noChangeArrowheads="1"/>
          </p:cNvSpPr>
          <p:nvPr/>
        </p:nvSpPr>
        <p:spPr bwMode="auto">
          <a:xfrm>
            <a:off x="7108825" y="6019800"/>
            <a:ext cx="1520825" cy="369888"/>
          </a:xfrm>
          <a:prstGeom prst="rect">
            <a:avLst/>
          </a:prstGeom>
          <a:noFill/>
          <a:ln w="9525">
            <a:noFill/>
            <a:miter lim="800000"/>
            <a:headEnd/>
            <a:tailEnd/>
          </a:ln>
        </p:spPr>
        <p:txBody>
          <a:bodyPr wrap="none">
            <a:spAutoFit/>
          </a:bodyPr>
          <a:lstStyle/>
          <a:p>
            <a:pPr eaLnBrk="0" hangingPunct="0"/>
            <a:r>
              <a:rPr lang="es-MX" i="1">
                <a:solidFill>
                  <a:srgbClr val="003D7A"/>
                </a:solidFill>
                <a:latin typeface="Century Gothic" pitchFamily="34" charset="0"/>
              </a:rPr>
              <a:t>ENERO 2012</a:t>
            </a:r>
            <a:endParaRPr lang="en-US" i="1">
              <a:solidFill>
                <a:srgbClr val="003D7A"/>
              </a:solidFill>
              <a:latin typeface="Century Gothic" pitchFamily="34" charset="0"/>
            </a:endParaRPr>
          </a:p>
        </p:txBody>
      </p:sp>
      <p:pic>
        <p:nvPicPr>
          <p:cNvPr id="67593" name="Picture 2"/>
          <p:cNvPicPr>
            <a:picLocks noChangeAspect="1" noChangeArrowheads="1"/>
          </p:cNvPicPr>
          <p:nvPr/>
        </p:nvPicPr>
        <p:blipFill>
          <a:blip r:embed="rId3" cstate="print"/>
          <a:srcRect/>
          <a:stretch>
            <a:fillRect/>
          </a:stretch>
        </p:blipFill>
        <p:spPr bwMode="auto">
          <a:xfrm>
            <a:off x="15875" y="6165850"/>
            <a:ext cx="1603375" cy="695325"/>
          </a:xfrm>
          <a:prstGeom prst="rect">
            <a:avLst/>
          </a:prstGeom>
          <a:noFill/>
          <a:ln w="9525">
            <a:noFill/>
            <a:miter lim="800000"/>
            <a:headEnd/>
            <a:tailEnd/>
          </a:ln>
        </p:spPr>
      </p:pic>
      <p:sp>
        <p:nvSpPr>
          <p:cNvPr id="17" name="TextBox 10"/>
          <p:cNvSpPr txBox="1"/>
          <p:nvPr/>
        </p:nvSpPr>
        <p:spPr>
          <a:xfrm>
            <a:off x="-214313" y="2714625"/>
            <a:ext cx="6781801" cy="769938"/>
          </a:xfrm>
          <a:prstGeom prst="rect">
            <a:avLst/>
          </a:prstGeom>
          <a:noFill/>
        </p:spPr>
        <p:txBody>
          <a:bodyPr>
            <a:spAutoFit/>
          </a:bodyPr>
          <a:lstStyle/>
          <a:p>
            <a:pPr algn="ctr" eaLnBrk="0" fontAlgn="auto" hangingPunct="0">
              <a:spcBef>
                <a:spcPts val="0"/>
              </a:spcBef>
              <a:spcAft>
                <a:spcPts val="0"/>
              </a:spcAft>
              <a:defRPr/>
            </a:pPr>
            <a:r>
              <a:rPr lang="es-ES" sz="4400" b="1" dirty="0">
                <a:solidFill>
                  <a:schemeClr val="tx2">
                    <a:lumMod val="75000"/>
                  </a:schemeClr>
                </a:solidFill>
                <a:effectLst>
                  <a:outerShdw blurRad="38100" dist="38100" dir="2700000" algn="tl">
                    <a:srgbClr val="000000">
                      <a:alpha val="43137"/>
                    </a:srgbClr>
                  </a:outerShdw>
                </a:effectLst>
                <a:latin typeface="Century Gothic" pitchFamily="34" charset="0"/>
                <a:cs typeface="+mn-cs"/>
              </a:rPr>
              <a:t>PREVALIDACIÓN.</a:t>
            </a:r>
          </a:p>
        </p:txBody>
      </p:sp>
      <p:pic>
        <p:nvPicPr>
          <p:cNvPr id="67595" name="Picture 1"/>
          <p:cNvPicPr>
            <a:picLocks noChangeAspect="1" noChangeArrowheads="1"/>
          </p:cNvPicPr>
          <p:nvPr/>
        </p:nvPicPr>
        <p:blipFill>
          <a:blip r:embed="rId4" cstate="print"/>
          <a:srcRect l="17647" t="22461" r="72426" b="67773"/>
          <a:stretch>
            <a:fillRect/>
          </a:stretch>
        </p:blipFill>
        <p:spPr bwMode="auto">
          <a:xfrm>
            <a:off x="0" y="0"/>
            <a:ext cx="1285875" cy="714375"/>
          </a:xfrm>
          <a:prstGeom prst="rect">
            <a:avLst/>
          </a:prstGeom>
          <a:noFill/>
          <a:ln w="9525">
            <a:noFill/>
            <a:miter lim="800000"/>
            <a:headEnd/>
            <a:tailEnd/>
          </a:ln>
        </p:spPr>
      </p:pic>
      <p:sp>
        <p:nvSpPr>
          <p:cNvPr id="19" name="Rectangle 2"/>
          <p:cNvSpPr txBox="1">
            <a:spLocks noChangeArrowheads="1"/>
          </p:cNvSpPr>
          <p:nvPr/>
        </p:nvSpPr>
        <p:spPr>
          <a:xfrm>
            <a:off x="-142875" y="0"/>
            <a:ext cx="9144000" cy="704850"/>
          </a:xfrm>
          <a:prstGeom prst="rect">
            <a:avLst/>
          </a:prstGeom>
        </p:spPr>
        <p:txBody>
          <a:bodyPr/>
          <a:lstStyle/>
          <a:p>
            <a:pPr algn="ctr" eaLnBrk="0" hangingPunct="0">
              <a:defRPr/>
            </a:pPr>
            <a:r>
              <a:rPr lang="es-MX" sz="2400" kern="0" dirty="0">
                <a:solidFill>
                  <a:srgbClr val="00478E"/>
                </a:solidFill>
                <a:effectLst>
                  <a:outerShdw blurRad="38100" dist="38100" dir="2700000" algn="tl">
                    <a:srgbClr val="C0C0C0"/>
                  </a:outerShdw>
                </a:effectLst>
                <a:latin typeface="Century Gothic" pitchFamily="34" charset="0"/>
                <a:cs typeface="+mn-cs"/>
              </a:rPr>
              <a:t>Almanza Villarreal Agencia Aduanal, S.C.</a:t>
            </a:r>
          </a:p>
          <a:p>
            <a:pPr algn="ctr" eaLnBrk="0" hangingPunct="0">
              <a:defRPr/>
            </a:pPr>
            <a:endParaRPr lang="es-MX" sz="2400" kern="0" dirty="0">
              <a:solidFill>
                <a:srgbClr val="00478E"/>
              </a:solidFill>
              <a:effectLst>
                <a:outerShdw blurRad="38100" dist="38100" dir="2700000" algn="tl">
                  <a:srgbClr val="C0C0C0"/>
                </a:outerShdw>
              </a:effectLst>
              <a:latin typeface="Century Gothic" pitchFamily="34" charset="0"/>
              <a:ea typeface="+mj-ea"/>
              <a:cs typeface="+mj-cs"/>
            </a:endParaRPr>
          </a:p>
          <a:p>
            <a:pPr algn="ctr" eaLnBrk="0" hangingPunct="0">
              <a:defRPr/>
            </a:pPr>
            <a:endParaRPr lang="es-MX" sz="2400" kern="0" dirty="0">
              <a:solidFill>
                <a:srgbClr val="00478E"/>
              </a:solidFill>
              <a:effectLst>
                <a:outerShdw blurRad="38100" dist="38100" dir="2700000" algn="tl">
                  <a:srgbClr val="C0C0C0"/>
                </a:outerShdw>
              </a:effectLst>
              <a:latin typeface="Century Gothic" pitchFamily="34" charset="0"/>
              <a:ea typeface="+mj-ea"/>
              <a:cs typeface="+mj-cs"/>
            </a:endParaRPr>
          </a:p>
        </p:txBody>
      </p:sp>
      <p:pic>
        <p:nvPicPr>
          <p:cNvPr id="67597" name="Picture 2"/>
          <p:cNvPicPr>
            <a:picLocks noChangeAspect="1" noChangeArrowheads="1"/>
          </p:cNvPicPr>
          <p:nvPr/>
        </p:nvPicPr>
        <p:blipFill>
          <a:blip r:embed="rId5" cstate="print"/>
          <a:srcRect/>
          <a:stretch>
            <a:fillRect/>
          </a:stretch>
        </p:blipFill>
        <p:spPr bwMode="auto">
          <a:xfrm>
            <a:off x="7429500" y="-71438"/>
            <a:ext cx="1714500" cy="809626"/>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p:cNvSpPr txBox="1">
            <a:spLocks noChangeArrowheads="1"/>
          </p:cNvSpPr>
          <p:nvPr/>
        </p:nvSpPr>
        <p:spPr>
          <a:xfrm>
            <a:off x="1490663" y="347663"/>
            <a:ext cx="6321425" cy="704850"/>
          </a:xfrm>
          <a:prstGeom prst="rect">
            <a:avLst/>
          </a:prstGeom>
        </p:spPr>
        <p:txBody>
          <a:bodyPr/>
          <a:lstStyle/>
          <a:p>
            <a:pPr algn="ctr" eaLnBrk="0" hangingPunct="0">
              <a:defRPr/>
            </a:pPr>
            <a:endParaRPr lang="es-ES" sz="3800" kern="0" dirty="0">
              <a:solidFill>
                <a:srgbClr val="00478E"/>
              </a:solidFill>
              <a:effectLst>
                <a:outerShdw blurRad="38100" dist="38100" dir="2700000" algn="tl">
                  <a:srgbClr val="C0C0C0"/>
                </a:outerShdw>
              </a:effectLst>
              <a:latin typeface="Century Gothic" pitchFamily="34" charset="0"/>
              <a:ea typeface="+mj-ea"/>
              <a:cs typeface="+mj-cs"/>
            </a:endParaRPr>
          </a:p>
        </p:txBody>
      </p:sp>
      <p:cxnSp>
        <p:nvCxnSpPr>
          <p:cNvPr id="11" name="10 Conector recto"/>
          <p:cNvCxnSpPr/>
          <p:nvPr/>
        </p:nvCxnSpPr>
        <p:spPr>
          <a:xfrm rot="5400000">
            <a:off x="7786688" y="5572125"/>
            <a:ext cx="2571750"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3" name="12 Conector recto"/>
          <p:cNvCxnSpPr/>
          <p:nvPr/>
        </p:nvCxnSpPr>
        <p:spPr>
          <a:xfrm rot="5400000">
            <a:off x="7786687" y="5643563"/>
            <a:ext cx="24288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4" name="13 Conector recto"/>
          <p:cNvCxnSpPr/>
          <p:nvPr/>
        </p:nvCxnSpPr>
        <p:spPr>
          <a:xfrm rot="5400000">
            <a:off x="7858125" y="5786438"/>
            <a:ext cx="214312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5" name="14 Conector recto"/>
          <p:cNvCxnSpPr/>
          <p:nvPr/>
        </p:nvCxnSpPr>
        <p:spPr>
          <a:xfrm>
            <a:off x="5429250" y="6715125"/>
            <a:ext cx="3714750"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6" name="15 Conector recto"/>
          <p:cNvCxnSpPr/>
          <p:nvPr/>
        </p:nvCxnSpPr>
        <p:spPr>
          <a:xfrm>
            <a:off x="6143625" y="6643688"/>
            <a:ext cx="30003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7" name="16 Conector recto"/>
          <p:cNvCxnSpPr/>
          <p:nvPr/>
        </p:nvCxnSpPr>
        <p:spPr>
          <a:xfrm>
            <a:off x="6715125" y="6572250"/>
            <a:ext cx="24288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sp>
        <p:nvSpPr>
          <p:cNvPr id="18" name="Rectangle 2"/>
          <p:cNvSpPr txBox="1">
            <a:spLocks noChangeArrowheads="1"/>
          </p:cNvSpPr>
          <p:nvPr/>
        </p:nvSpPr>
        <p:spPr>
          <a:xfrm>
            <a:off x="0" y="0"/>
            <a:ext cx="9144000" cy="704850"/>
          </a:xfrm>
          <a:prstGeom prst="rect">
            <a:avLst/>
          </a:prstGeom>
        </p:spPr>
        <p:txBody>
          <a:bodyPr/>
          <a:lstStyle/>
          <a:p>
            <a:pPr algn="ctr" eaLnBrk="0" hangingPunct="0">
              <a:defRPr/>
            </a:pPr>
            <a:r>
              <a:rPr lang="es-MX" sz="2400" kern="0" dirty="0">
                <a:solidFill>
                  <a:srgbClr val="00478E"/>
                </a:solidFill>
                <a:effectLst>
                  <a:outerShdw blurRad="38100" dist="38100" dir="2700000" algn="tl">
                    <a:srgbClr val="C0C0C0"/>
                  </a:outerShdw>
                </a:effectLst>
                <a:latin typeface="Century Gothic" pitchFamily="34" charset="0"/>
                <a:cs typeface="+mn-cs"/>
              </a:rPr>
              <a:t>Almanza Villarreal Agencia Aduanal, S.C.</a:t>
            </a:r>
          </a:p>
          <a:p>
            <a:pPr algn="ctr" eaLnBrk="0" hangingPunct="0">
              <a:defRPr/>
            </a:pPr>
            <a:endParaRPr lang="es-MX" sz="2400" kern="0" dirty="0">
              <a:solidFill>
                <a:srgbClr val="00478E"/>
              </a:solidFill>
              <a:effectLst>
                <a:outerShdw blurRad="38100" dist="38100" dir="2700000" algn="tl">
                  <a:srgbClr val="C0C0C0"/>
                </a:outerShdw>
              </a:effectLst>
              <a:latin typeface="Century Gothic" pitchFamily="34" charset="0"/>
              <a:ea typeface="+mj-ea"/>
              <a:cs typeface="+mj-cs"/>
            </a:endParaRPr>
          </a:p>
          <a:p>
            <a:pPr algn="ctr" eaLnBrk="0" hangingPunct="0">
              <a:defRPr/>
            </a:pPr>
            <a:endParaRPr lang="es-MX" sz="2400" kern="0" dirty="0">
              <a:solidFill>
                <a:srgbClr val="00478E"/>
              </a:solidFill>
              <a:effectLst>
                <a:outerShdw blurRad="38100" dist="38100" dir="2700000" algn="tl">
                  <a:srgbClr val="C0C0C0"/>
                </a:outerShdw>
              </a:effectLst>
              <a:latin typeface="Century Gothic" pitchFamily="34" charset="0"/>
              <a:ea typeface="+mj-ea"/>
              <a:cs typeface="+mj-cs"/>
            </a:endParaRPr>
          </a:p>
        </p:txBody>
      </p:sp>
      <p:graphicFrame>
        <p:nvGraphicFramePr>
          <p:cNvPr id="2" name="Table 1"/>
          <p:cNvGraphicFramePr>
            <a:graphicFrameLocks noGrp="1"/>
          </p:cNvGraphicFramePr>
          <p:nvPr/>
        </p:nvGraphicFramePr>
        <p:xfrm>
          <a:off x="755650" y="2887663"/>
          <a:ext cx="7561263" cy="1262062"/>
        </p:xfrm>
        <a:graphic>
          <a:graphicData uri="http://schemas.openxmlformats.org/drawingml/2006/table">
            <a:tbl>
              <a:tblPr firstRow="1" firstCol="1" bandRow="1">
                <a:tableStyleId>{5C22544A-7EE6-4342-B048-85BDC9FD1C3A}</a:tableStyleId>
              </a:tblPr>
              <a:tblGrid>
                <a:gridCol w="3312553"/>
                <a:gridCol w="2304385"/>
                <a:gridCol w="1944325"/>
              </a:tblGrid>
              <a:tr h="841375">
                <a:tc>
                  <a:txBody>
                    <a:bodyPr/>
                    <a:lstStyle/>
                    <a:p>
                      <a:pPr marL="0" marR="0">
                        <a:lnSpc>
                          <a:spcPct val="115000"/>
                        </a:lnSpc>
                        <a:spcBef>
                          <a:spcPts val="0"/>
                        </a:spcBef>
                        <a:spcAft>
                          <a:spcPts val="0"/>
                        </a:spcAft>
                      </a:pPr>
                      <a:r>
                        <a:rPr lang="en-US" sz="2400" dirty="0">
                          <a:effectLst/>
                        </a:rPr>
                        <a:t>CONCEPTO</a:t>
                      </a:r>
                      <a:endParaRPr lang="en-US" sz="2400" dirty="0">
                        <a:effectLst/>
                        <a:latin typeface="Calibri"/>
                        <a:ea typeface="Calibri"/>
                        <a:cs typeface="Times New Roman"/>
                      </a:endParaRPr>
                    </a:p>
                  </a:txBody>
                  <a:tcPr marL="68584" marR="68584" marT="0" marB="0"/>
                </a:tc>
                <a:tc>
                  <a:txBody>
                    <a:bodyPr/>
                    <a:lstStyle/>
                    <a:p>
                      <a:pPr marL="0" marR="0">
                        <a:lnSpc>
                          <a:spcPct val="115000"/>
                        </a:lnSpc>
                        <a:spcBef>
                          <a:spcPts val="0"/>
                        </a:spcBef>
                        <a:spcAft>
                          <a:spcPts val="0"/>
                        </a:spcAft>
                      </a:pPr>
                      <a:r>
                        <a:rPr lang="en-US" sz="2400" dirty="0">
                          <a:effectLst/>
                        </a:rPr>
                        <a:t>PAGO ANTERIOR</a:t>
                      </a:r>
                      <a:endParaRPr lang="en-US" sz="2400" dirty="0">
                        <a:effectLst/>
                        <a:latin typeface="Calibri"/>
                        <a:ea typeface="Calibri"/>
                        <a:cs typeface="Times New Roman"/>
                      </a:endParaRPr>
                    </a:p>
                  </a:txBody>
                  <a:tcPr marL="68584" marR="68584" marT="0" marB="0"/>
                </a:tc>
                <a:tc>
                  <a:txBody>
                    <a:bodyPr/>
                    <a:lstStyle/>
                    <a:p>
                      <a:pPr marL="0" marR="0">
                        <a:lnSpc>
                          <a:spcPct val="115000"/>
                        </a:lnSpc>
                        <a:spcBef>
                          <a:spcPts val="0"/>
                        </a:spcBef>
                        <a:spcAft>
                          <a:spcPts val="0"/>
                        </a:spcAft>
                      </a:pPr>
                      <a:r>
                        <a:rPr lang="en-US" sz="2400" dirty="0">
                          <a:effectLst/>
                        </a:rPr>
                        <a:t>PAGO ACTUAL</a:t>
                      </a:r>
                      <a:endParaRPr lang="en-US" sz="2400" dirty="0">
                        <a:effectLst/>
                        <a:latin typeface="Calibri"/>
                        <a:ea typeface="Calibri"/>
                        <a:cs typeface="Times New Roman"/>
                      </a:endParaRPr>
                    </a:p>
                  </a:txBody>
                  <a:tcPr marL="68584" marR="68584" marT="0" marB="0"/>
                </a:tc>
              </a:tr>
              <a:tr h="420687">
                <a:tc>
                  <a:txBody>
                    <a:bodyPr/>
                    <a:lstStyle/>
                    <a:p>
                      <a:pPr marL="0" marR="0">
                        <a:lnSpc>
                          <a:spcPct val="115000"/>
                        </a:lnSpc>
                        <a:spcBef>
                          <a:spcPts val="0"/>
                        </a:spcBef>
                        <a:spcAft>
                          <a:spcPts val="0"/>
                        </a:spcAft>
                      </a:pPr>
                      <a:r>
                        <a:rPr lang="en-US" sz="2400" dirty="0" err="1" smtClean="0">
                          <a:effectLst/>
                        </a:rPr>
                        <a:t>Prevalidación</a:t>
                      </a:r>
                      <a:endParaRPr lang="en-US" sz="2400" dirty="0">
                        <a:effectLst/>
                        <a:latin typeface="Calibri"/>
                        <a:ea typeface="Calibri"/>
                        <a:cs typeface="Times New Roman"/>
                      </a:endParaRPr>
                    </a:p>
                  </a:txBody>
                  <a:tcPr marL="68584" marR="68584" marT="0" marB="0"/>
                </a:tc>
                <a:tc>
                  <a:txBody>
                    <a:bodyPr/>
                    <a:lstStyle/>
                    <a:p>
                      <a:pPr marL="0" marR="0">
                        <a:lnSpc>
                          <a:spcPct val="115000"/>
                        </a:lnSpc>
                        <a:spcBef>
                          <a:spcPts val="0"/>
                        </a:spcBef>
                        <a:spcAft>
                          <a:spcPts val="0"/>
                        </a:spcAft>
                      </a:pPr>
                      <a:r>
                        <a:rPr lang="en-US" sz="2400" dirty="0">
                          <a:effectLst/>
                        </a:rPr>
                        <a:t> </a:t>
                      </a:r>
                      <a:r>
                        <a:rPr lang="en-US" sz="2400" dirty="0" smtClean="0">
                          <a:effectLst/>
                        </a:rPr>
                        <a:t>$162.00</a:t>
                      </a:r>
                      <a:endParaRPr lang="en-US" sz="2400" dirty="0">
                        <a:effectLst/>
                        <a:latin typeface="Calibri"/>
                        <a:ea typeface="Calibri"/>
                        <a:cs typeface="Times New Roman"/>
                      </a:endParaRPr>
                    </a:p>
                  </a:txBody>
                  <a:tcPr marL="68584" marR="68584" marT="0" marB="0"/>
                </a:tc>
                <a:tc>
                  <a:txBody>
                    <a:bodyPr/>
                    <a:lstStyle/>
                    <a:p>
                      <a:pPr marL="0" marR="0">
                        <a:lnSpc>
                          <a:spcPct val="115000"/>
                        </a:lnSpc>
                        <a:spcBef>
                          <a:spcPts val="0"/>
                        </a:spcBef>
                        <a:spcAft>
                          <a:spcPts val="0"/>
                        </a:spcAft>
                      </a:pPr>
                      <a:r>
                        <a:rPr lang="en-US" sz="2400" dirty="0">
                          <a:effectLst/>
                        </a:rPr>
                        <a:t> </a:t>
                      </a:r>
                      <a:r>
                        <a:rPr lang="en-US" sz="2400" dirty="0" smtClean="0">
                          <a:effectLst/>
                        </a:rPr>
                        <a:t>$238.00 </a:t>
                      </a:r>
                      <a:endParaRPr lang="en-US" sz="2400" dirty="0">
                        <a:effectLst/>
                        <a:latin typeface="Calibri"/>
                        <a:ea typeface="Calibri"/>
                        <a:cs typeface="Times New Roman"/>
                      </a:endParaRPr>
                    </a:p>
                  </a:txBody>
                  <a:tcPr marL="68584" marR="68584" marT="0" marB="0"/>
                </a:tc>
              </a:tr>
            </a:tbl>
          </a:graphicData>
        </a:graphic>
      </p:graphicFrame>
      <p:sp>
        <p:nvSpPr>
          <p:cNvPr id="20" name="TextBox 10"/>
          <p:cNvSpPr txBox="1"/>
          <p:nvPr/>
        </p:nvSpPr>
        <p:spPr>
          <a:xfrm>
            <a:off x="884238" y="1547813"/>
            <a:ext cx="6781800" cy="585787"/>
          </a:xfrm>
          <a:prstGeom prst="rect">
            <a:avLst/>
          </a:prstGeom>
          <a:noFill/>
        </p:spPr>
        <p:txBody>
          <a:bodyPr>
            <a:spAutoFit/>
          </a:bodyPr>
          <a:lstStyle/>
          <a:p>
            <a:pPr algn="ctr" eaLnBrk="0" fontAlgn="auto" hangingPunct="0">
              <a:spcBef>
                <a:spcPts val="0"/>
              </a:spcBef>
              <a:spcAft>
                <a:spcPts val="0"/>
              </a:spcAft>
              <a:defRPr/>
            </a:pPr>
            <a:r>
              <a:rPr lang="es-ES" sz="3200" b="1" dirty="0">
                <a:solidFill>
                  <a:schemeClr val="tx2">
                    <a:lumMod val="75000"/>
                  </a:schemeClr>
                </a:solidFill>
                <a:latin typeface="Century Gothic" pitchFamily="34" charset="0"/>
                <a:cs typeface="+mn-cs"/>
              </a:rPr>
              <a:t>PREVALIDACIÓN.</a:t>
            </a:r>
          </a:p>
        </p:txBody>
      </p:sp>
      <p:sp>
        <p:nvSpPr>
          <p:cNvPr id="3" name="TextBox 2"/>
          <p:cNvSpPr txBox="1"/>
          <p:nvPr/>
        </p:nvSpPr>
        <p:spPr>
          <a:xfrm>
            <a:off x="6875463" y="5876925"/>
            <a:ext cx="2462212" cy="646113"/>
          </a:xfrm>
          <a:prstGeom prst="rect">
            <a:avLst/>
          </a:prstGeom>
          <a:noFill/>
        </p:spPr>
        <p:txBody>
          <a:bodyPr>
            <a:spAutoFit/>
          </a:bodyPr>
          <a:lstStyle/>
          <a:p>
            <a:pPr algn="ctr">
              <a:defRPr/>
            </a:pPr>
            <a:r>
              <a:rPr lang="es-MX" dirty="0">
                <a:solidFill>
                  <a:schemeClr val="tx2"/>
                </a:solidFill>
                <a:latin typeface="+mn-lt"/>
              </a:rPr>
              <a:t>Art. 16-A LA</a:t>
            </a:r>
          </a:p>
          <a:p>
            <a:pPr algn="ctr">
              <a:defRPr/>
            </a:pPr>
            <a:r>
              <a:rPr lang="es-MX" dirty="0">
                <a:solidFill>
                  <a:schemeClr val="tx2"/>
                </a:solidFill>
                <a:latin typeface="+mn-lt"/>
              </a:rPr>
              <a:t>Regla 1.8.3</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3"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ext Box 11"/>
          <p:cNvSpPr txBox="1">
            <a:spLocks noChangeArrowheads="1"/>
          </p:cNvSpPr>
          <p:nvPr/>
        </p:nvSpPr>
        <p:spPr bwMode="auto">
          <a:xfrm>
            <a:off x="1403350" y="1341438"/>
            <a:ext cx="6192838" cy="366712"/>
          </a:xfrm>
          <a:prstGeom prst="rect">
            <a:avLst/>
          </a:prstGeom>
          <a:noFill/>
          <a:ln w="9525">
            <a:noFill/>
            <a:miter lim="800000"/>
            <a:headEnd/>
            <a:tailEnd/>
          </a:ln>
        </p:spPr>
        <p:txBody>
          <a:bodyPr>
            <a:spAutoFit/>
          </a:bodyPr>
          <a:lstStyle/>
          <a:p>
            <a:pPr eaLnBrk="0" hangingPunct="0">
              <a:spcBef>
                <a:spcPct val="50000"/>
              </a:spcBef>
            </a:pPr>
            <a:endParaRPr lang="en-US"/>
          </a:p>
        </p:txBody>
      </p:sp>
      <p:cxnSp>
        <p:nvCxnSpPr>
          <p:cNvPr id="11" name="10 Conector recto"/>
          <p:cNvCxnSpPr/>
          <p:nvPr/>
        </p:nvCxnSpPr>
        <p:spPr>
          <a:xfrm rot="5400000">
            <a:off x="7786688" y="5572125"/>
            <a:ext cx="2571750"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2" name="11 Conector recto"/>
          <p:cNvCxnSpPr/>
          <p:nvPr/>
        </p:nvCxnSpPr>
        <p:spPr>
          <a:xfrm rot="5400000">
            <a:off x="7786687" y="5643563"/>
            <a:ext cx="24288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3" name="12 Conector recto"/>
          <p:cNvCxnSpPr/>
          <p:nvPr/>
        </p:nvCxnSpPr>
        <p:spPr>
          <a:xfrm rot="5400000">
            <a:off x="7858125" y="5786438"/>
            <a:ext cx="214312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4" name="13 Conector recto"/>
          <p:cNvCxnSpPr/>
          <p:nvPr/>
        </p:nvCxnSpPr>
        <p:spPr>
          <a:xfrm>
            <a:off x="5429250" y="6715125"/>
            <a:ext cx="3714750"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5" name="14 Conector recto"/>
          <p:cNvCxnSpPr/>
          <p:nvPr/>
        </p:nvCxnSpPr>
        <p:spPr>
          <a:xfrm>
            <a:off x="6143625" y="6643688"/>
            <a:ext cx="30003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6" name="15 Conector recto"/>
          <p:cNvCxnSpPr/>
          <p:nvPr/>
        </p:nvCxnSpPr>
        <p:spPr>
          <a:xfrm>
            <a:off x="6715125" y="6572250"/>
            <a:ext cx="24288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sp>
        <p:nvSpPr>
          <p:cNvPr id="69641" name="1 Rectángulo"/>
          <p:cNvSpPr>
            <a:spLocks noChangeArrowheads="1"/>
          </p:cNvSpPr>
          <p:nvPr/>
        </p:nvSpPr>
        <p:spPr bwMode="auto">
          <a:xfrm>
            <a:off x="7108825" y="6019800"/>
            <a:ext cx="1520825" cy="369888"/>
          </a:xfrm>
          <a:prstGeom prst="rect">
            <a:avLst/>
          </a:prstGeom>
          <a:noFill/>
          <a:ln w="9525">
            <a:noFill/>
            <a:miter lim="800000"/>
            <a:headEnd/>
            <a:tailEnd/>
          </a:ln>
        </p:spPr>
        <p:txBody>
          <a:bodyPr wrap="none">
            <a:spAutoFit/>
          </a:bodyPr>
          <a:lstStyle/>
          <a:p>
            <a:pPr eaLnBrk="0" hangingPunct="0"/>
            <a:r>
              <a:rPr lang="es-MX" i="1">
                <a:solidFill>
                  <a:srgbClr val="003D7A"/>
                </a:solidFill>
                <a:latin typeface="Century Gothic" pitchFamily="34" charset="0"/>
              </a:rPr>
              <a:t>ENERO 2012</a:t>
            </a:r>
            <a:endParaRPr lang="en-US" i="1">
              <a:solidFill>
                <a:srgbClr val="003D7A"/>
              </a:solidFill>
              <a:latin typeface="Century Gothic" pitchFamily="34" charset="0"/>
            </a:endParaRPr>
          </a:p>
        </p:txBody>
      </p:sp>
      <p:pic>
        <p:nvPicPr>
          <p:cNvPr id="69642" name="Picture 2"/>
          <p:cNvPicPr>
            <a:picLocks noChangeAspect="1" noChangeArrowheads="1"/>
          </p:cNvPicPr>
          <p:nvPr/>
        </p:nvPicPr>
        <p:blipFill>
          <a:blip r:embed="rId2" cstate="print"/>
          <a:srcRect/>
          <a:stretch>
            <a:fillRect/>
          </a:stretch>
        </p:blipFill>
        <p:spPr bwMode="auto">
          <a:xfrm>
            <a:off x="15875" y="6165850"/>
            <a:ext cx="1603375" cy="695325"/>
          </a:xfrm>
          <a:prstGeom prst="rect">
            <a:avLst/>
          </a:prstGeom>
          <a:noFill/>
          <a:ln w="9525">
            <a:noFill/>
            <a:miter lim="800000"/>
            <a:headEnd/>
            <a:tailEnd/>
          </a:ln>
        </p:spPr>
      </p:pic>
      <p:sp>
        <p:nvSpPr>
          <p:cNvPr id="17" name="TextBox 10"/>
          <p:cNvSpPr txBox="1"/>
          <p:nvPr/>
        </p:nvSpPr>
        <p:spPr>
          <a:xfrm>
            <a:off x="-357188" y="2319338"/>
            <a:ext cx="6781801" cy="1323975"/>
          </a:xfrm>
          <a:prstGeom prst="rect">
            <a:avLst/>
          </a:prstGeom>
          <a:noFill/>
        </p:spPr>
        <p:txBody>
          <a:bodyPr>
            <a:spAutoFit/>
          </a:bodyPr>
          <a:lstStyle/>
          <a:p>
            <a:pPr algn="ctr" eaLnBrk="0" fontAlgn="auto" hangingPunct="0">
              <a:spcBef>
                <a:spcPts val="0"/>
              </a:spcBef>
              <a:spcAft>
                <a:spcPts val="0"/>
              </a:spcAft>
              <a:defRPr/>
            </a:pPr>
            <a:r>
              <a:rPr lang="es-ES" sz="4000" b="1" dirty="0">
                <a:solidFill>
                  <a:schemeClr val="tx2">
                    <a:lumMod val="75000"/>
                  </a:schemeClr>
                </a:solidFill>
                <a:effectLst>
                  <a:outerShdw blurRad="38100" dist="38100" dir="2700000" algn="tl">
                    <a:srgbClr val="000000">
                      <a:alpha val="43137"/>
                    </a:srgbClr>
                  </a:outerShdw>
                </a:effectLst>
                <a:latin typeface="Century Gothic" pitchFamily="34" charset="0"/>
                <a:cs typeface="+mn-cs"/>
              </a:rPr>
              <a:t>MODIFICACIONES A LA</a:t>
            </a:r>
          </a:p>
          <a:p>
            <a:pPr algn="ctr" eaLnBrk="0" fontAlgn="auto" hangingPunct="0">
              <a:spcBef>
                <a:spcPts val="0"/>
              </a:spcBef>
              <a:spcAft>
                <a:spcPts val="0"/>
              </a:spcAft>
              <a:defRPr/>
            </a:pPr>
            <a:r>
              <a:rPr lang="es-ES" sz="4000" b="1" dirty="0">
                <a:solidFill>
                  <a:schemeClr val="tx2">
                    <a:lumMod val="75000"/>
                  </a:schemeClr>
                </a:solidFill>
                <a:effectLst>
                  <a:outerShdw blurRad="38100" dist="38100" dir="2700000" algn="tl">
                    <a:srgbClr val="000000">
                      <a:alpha val="43137"/>
                    </a:srgbClr>
                  </a:outerShdw>
                </a:effectLst>
                <a:latin typeface="Century Gothic" pitchFamily="34" charset="0"/>
                <a:cs typeface="+mn-cs"/>
              </a:rPr>
              <a:t> TIGIE</a:t>
            </a:r>
          </a:p>
        </p:txBody>
      </p:sp>
      <p:pic>
        <p:nvPicPr>
          <p:cNvPr id="69644" name="Picture 1"/>
          <p:cNvPicPr>
            <a:picLocks noChangeAspect="1" noChangeArrowheads="1"/>
          </p:cNvPicPr>
          <p:nvPr/>
        </p:nvPicPr>
        <p:blipFill>
          <a:blip r:embed="rId3" cstate="print"/>
          <a:srcRect l="17647" t="22461" r="72426" b="67773"/>
          <a:stretch>
            <a:fillRect/>
          </a:stretch>
        </p:blipFill>
        <p:spPr bwMode="auto">
          <a:xfrm>
            <a:off x="0" y="0"/>
            <a:ext cx="1285875" cy="714375"/>
          </a:xfrm>
          <a:prstGeom prst="rect">
            <a:avLst/>
          </a:prstGeom>
          <a:noFill/>
          <a:ln w="9525">
            <a:noFill/>
            <a:miter lim="800000"/>
            <a:headEnd/>
            <a:tailEnd/>
          </a:ln>
        </p:spPr>
      </p:pic>
      <p:sp>
        <p:nvSpPr>
          <p:cNvPr id="19" name="Rectangle 2"/>
          <p:cNvSpPr txBox="1">
            <a:spLocks noChangeArrowheads="1"/>
          </p:cNvSpPr>
          <p:nvPr/>
        </p:nvSpPr>
        <p:spPr>
          <a:xfrm>
            <a:off x="-142875" y="0"/>
            <a:ext cx="9144000" cy="704850"/>
          </a:xfrm>
          <a:prstGeom prst="rect">
            <a:avLst/>
          </a:prstGeom>
        </p:spPr>
        <p:txBody>
          <a:bodyPr/>
          <a:lstStyle/>
          <a:p>
            <a:pPr algn="ctr" eaLnBrk="0" hangingPunct="0">
              <a:defRPr/>
            </a:pPr>
            <a:r>
              <a:rPr lang="es-MX" sz="2400" kern="0" dirty="0">
                <a:solidFill>
                  <a:srgbClr val="00478E"/>
                </a:solidFill>
                <a:effectLst>
                  <a:outerShdw blurRad="38100" dist="38100" dir="2700000" algn="tl">
                    <a:srgbClr val="C0C0C0"/>
                  </a:outerShdw>
                </a:effectLst>
                <a:latin typeface="Century Gothic" pitchFamily="34" charset="0"/>
                <a:cs typeface="+mn-cs"/>
              </a:rPr>
              <a:t>Almanza Villarreal Agencia Aduanal, S.C.</a:t>
            </a:r>
          </a:p>
          <a:p>
            <a:pPr algn="ctr" eaLnBrk="0" hangingPunct="0">
              <a:defRPr/>
            </a:pPr>
            <a:endParaRPr lang="es-MX" sz="2400" kern="0" dirty="0">
              <a:solidFill>
                <a:srgbClr val="00478E"/>
              </a:solidFill>
              <a:effectLst>
                <a:outerShdw blurRad="38100" dist="38100" dir="2700000" algn="tl">
                  <a:srgbClr val="C0C0C0"/>
                </a:outerShdw>
              </a:effectLst>
              <a:latin typeface="Century Gothic" pitchFamily="34" charset="0"/>
              <a:ea typeface="+mj-ea"/>
              <a:cs typeface="+mj-cs"/>
            </a:endParaRPr>
          </a:p>
          <a:p>
            <a:pPr algn="ctr" eaLnBrk="0" hangingPunct="0">
              <a:defRPr/>
            </a:pPr>
            <a:endParaRPr lang="es-MX" sz="2400" kern="0" dirty="0">
              <a:solidFill>
                <a:srgbClr val="00478E"/>
              </a:solidFill>
              <a:effectLst>
                <a:outerShdw blurRad="38100" dist="38100" dir="2700000" algn="tl">
                  <a:srgbClr val="C0C0C0"/>
                </a:outerShdw>
              </a:effectLst>
              <a:latin typeface="Century Gothic" pitchFamily="34" charset="0"/>
              <a:ea typeface="+mj-ea"/>
              <a:cs typeface="+mj-cs"/>
            </a:endParaRPr>
          </a:p>
        </p:txBody>
      </p:sp>
      <p:pic>
        <p:nvPicPr>
          <p:cNvPr id="69646" name="Picture 2"/>
          <p:cNvPicPr>
            <a:picLocks noChangeAspect="1" noChangeArrowheads="1"/>
          </p:cNvPicPr>
          <p:nvPr/>
        </p:nvPicPr>
        <p:blipFill>
          <a:blip r:embed="rId4" cstate="print"/>
          <a:srcRect/>
          <a:stretch>
            <a:fillRect/>
          </a:stretch>
        </p:blipFill>
        <p:spPr bwMode="auto">
          <a:xfrm>
            <a:off x="7429500" y="-71438"/>
            <a:ext cx="1714500" cy="809626"/>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4 Conector recto"/>
          <p:cNvCxnSpPr/>
          <p:nvPr/>
        </p:nvCxnSpPr>
        <p:spPr>
          <a:xfrm rot="5400000">
            <a:off x="7786688" y="5572125"/>
            <a:ext cx="2571750"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6" name="5 Conector recto"/>
          <p:cNvCxnSpPr/>
          <p:nvPr/>
        </p:nvCxnSpPr>
        <p:spPr>
          <a:xfrm rot="5400000">
            <a:off x="7786687" y="5643563"/>
            <a:ext cx="24288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7" name="6 Conector recto"/>
          <p:cNvCxnSpPr/>
          <p:nvPr/>
        </p:nvCxnSpPr>
        <p:spPr>
          <a:xfrm rot="5400000">
            <a:off x="7858125" y="5786438"/>
            <a:ext cx="214312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8" name="7 Conector recto"/>
          <p:cNvCxnSpPr/>
          <p:nvPr/>
        </p:nvCxnSpPr>
        <p:spPr>
          <a:xfrm>
            <a:off x="5429250" y="6715125"/>
            <a:ext cx="3714750"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9" name="8 Conector recto"/>
          <p:cNvCxnSpPr/>
          <p:nvPr/>
        </p:nvCxnSpPr>
        <p:spPr>
          <a:xfrm>
            <a:off x="6143625" y="6643688"/>
            <a:ext cx="30003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0" name="9 Conector recto"/>
          <p:cNvCxnSpPr/>
          <p:nvPr/>
        </p:nvCxnSpPr>
        <p:spPr>
          <a:xfrm>
            <a:off x="6715125" y="6572250"/>
            <a:ext cx="24288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sp>
        <p:nvSpPr>
          <p:cNvPr id="12" name="Rectangle 2"/>
          <p:cNvSpPr txBox="1">
            <a:spLocks noChangeArrowheads="1"/>
          </p:cNvSpPr>
          <p:nvPr/>
        </p:nvSpPr>
        <p:spPr>
          <a:xfrm>
            <a:off x="0" y="0"/>
            <a:ext cx="9144000" cy="704850"/>
          </a:xfrm>
          <a:prstGeom prst="rect">
            <a:avLst/>
          </a:prstGeom>
        </p:spPr>
        <p:txBody>
          <a:bodyPr/>
          <a:lstStyle/>
          <a:p>
            <a:pPr algn="ctr" eaLnBrk="0" hangingPunct="0">
              <a:defRPr/>
            </a:pPr>
            <a:r>
              <a:rPr lang="es-MX" sz="2400" kern="0" dirty="0">
                <a:solidFill>
                  <a:srgbClr val="00478E"/>
                </a:solidFill>
                <a:effectLst>
                  <a:outerShdw blurRad="38100" dist="38100" dir="2700000" algn="tl">
                    <a:srgbClr val="C0C0C0"/>
                  </a:outerShdw>
                </a:effectLst>
                <a:latin typeface="Century Gothic" pitchFamily="34" charset="0"/>
                <a:cs typeface="+mn-cs"/>
              </a:rPr>
              <a:t>Almanza Villarreal Agencia Aduanal, S.C.</a:t>
            </a:r>
          </a:p>
          <a:p>
            <a:pPr algn="ctr" eaLnBrk="0" hangingPunct="0">
              <a:defRPr/>
            </a:pPr>
            <a:endParaRPr lang="es-MX" sz="2400" kern="0" dirty="0">
              <a:solidFill>
                <a:srgbClr val="00478E"/>
              </a:solidFill>
              <a:effectLst>
                <a:outerShdw blurRad="38100" dist="38100" dir="2700000" algn="tl">
                  <a:srgbClr val="C0C0C0"/>
                </a:outerShdw>
              </a:effectLst>
              <a:latin typeface="Century Gothic" pitchFamily="34" charset="0"/>
              <a:ea typeface="+mj-ea"/>
              <a:cs typeface="+mj-cs"/>
            </a:endParaRPr>
          </a:p>
          <a:p>
            <a:pPr algn="ctr" eaLnBrk="0" hangingPunct="0">
              <a:defRPr/>
            </a:pPr>
            <a:endParaRPr lang="es-MX" sz="2400" kern="0" dirty="0">
              <a:solidFill>
                <a:srgbClr val="00478E"/>
              </a:solidFill>
              <a:effectLst>
                <a:outerShdw blurRad="38100" dist="38100" dir="2700000" algn="tl">
                  <a:srgbClr val="C0C0C0"/>
                </a:outerShdw>
              </a:effectLst>
              <a:latin typeface="Century Gothic" pitchFamily="34" charset="0"/>
              <a:ea typeface="+mj-ea"/>
              <a:cs typeface="+mj-cs"/>
            </a:endParaRPr>
          </a:p>
        </p:txBody>
      </p:sp>
      <p:sp>
        <p:nvSpPr>
          <p:cNvPr id="2" name="TextBox 1"/>
          <p:cNvSpPr txBox="1"/>
          <p:nvPr/>
        </p:nvSpPr>
        <p:spPr>
          <a:xfrm>
            <a:off x="1979613" y="620713"/>
            <a:ext cx="5184775" cy="954087"/>
          </a:xfrm>
          <a:prstGeom prst="rect">
            <a:avLst/>
          </a:prstGeom>
          <a:noFill/>
        </p:spPr>
        <p:txBody>
          <a:bodyPr>
            <a:spAutoFit/>
          </a:bodyPr>
          <a:lstStyle/>
          <a:p>
            <a:pPr algn="ctr">
              <a:defRPr/>
            </a:pPr>
            <a:r>
              <a:rPr lang="es-MX" sz="2800" b="1" dirty="0">
                <a:solidFill>
                  <a:schemeClr val="tx2"/>
                </a:solidFill>
                <a:latin typeface="+mn-lt"/>
              </a:rPr>
              <a:t>MODIFICACIONES A LA</a:t>
            </a:r>
          </a:p>
          <a:p>
            <a:pPr algn="ctr">
              <a:defRPr/>
            </a:pPr>
            <a:r>
              <a:rPr lang="es-MX" sz="2800" b="1" dirty="0">
                <a:solidFill>
                  <a:schemeClr val="tx2"/>
                </a:solidFill>
                <a:latin typeface="+mn-lt"/>
              </a:rPr>
              <a:t>TIGIE 2012</a:t>
            </a:r>
          </a:p>
        </p:txBody>
      </p:sp>
      <p:graphicFrame>
        <p:nvGraphicFramePr>
          <p:cNvPr id="13" name="Table 12"/>
          <p:cNvGraphicFramePr>
            <a:graphicFrameLocks noGrp="1"/>
          </p:cNvGraphicFramePr>
          <p:nvPr/>
        </p:nvGraphicFramePr>
        <p:xfrm>
          <a:off x="1476375" y="1649413"/>
          <a:ext cx="6192838" cy="2748059"/>
        </p:xfrm>
        <a:graphic>
          <a:graphicData uri="http://schemas.openxmlformats.org/drawingml/2006/table">
            <a:tbl>
              <a:tblPr/>
              <a:tblGrid>
                <a:gridCol w="1800244"/>
                <a:gridCol w="2232302"/>
                <a:gridCol w="2160292"/>
              </a:tblGrid>
              <a:tr h="609561">
                <a:tc>
                  <a:txBody>
                    <a:bodyPr/>
                    <a:lstStyle/>
                    <a:p>
                      <a:pPr marL="0" marR="0">
                        <a:spcBef>
                          <a:spcPts val="0"/>
                        </a:spcBef>
                        <a:spcAft>
                          <a:spcPts val="0"/>
                        </a:spcAft>
                      </a:pPr>
                      <a:r>
                        <a:rPr lang="es-ES" sz="2400" b="1" dirty="0">
                          <a:solidFill>
                            <a:srgbClr val="FFFFFF"/>
                          </a:solidFill>
                          <a:effectLst/>
                          <a:latin typeface="+mn-lt"/>
                        </a:rPr>
                        <a:t> </a:t>
                      </a:r>
                      <a:endParaRPr lang="es-ES" sz="2400" dirty="0">
                        <a:effectLst/>
                        <a:latin typeface="+mn-lt"/>
                      </a:endParaRPr>
                    </a:p>
                  </a:txBody>
                  <a:tcPr marL="68582" marR="68582" marT="0" marB="0">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4F81BD"/>
                    </a:solidFill>
                  </a:tcPr>
                </a:tc>
                <a:tc>
                  <a:txBody>
                    <a:bodyPr/>
                    <a:lstStyle/>
                    <a:p>
                      <a:pPr marL="0" marR="0" algn="ctr">
                        <a:spcBef>
                          <a:spcPts val="0"/>
                        </a:spcBef>
                        <a:spcAft>
                          <a:spcPts val="0"/>
                        </a:spcAft>
                      </a:pPr>
                      <a:r>
                        <a:rPr lang="es-ES" sz="2000" b="1" dirty="0">
                          <a:solidFill>
                            <a:srgbClr val="FFFFFF"/>
                          </a:solidFill>
                          <a:effectLst/>
                          <a:latin typeface="+mn-lt"/>
                        </a:rPr>
                        <a:t> </a:t>
                      </a:r>
                      <a:r>
                        <a:rPr lang="es-ES" sz="2000" b="1" dirty="0" smtClean="0">
                          <a:solidFill>
                            <a:srgbClr val="FFFFFF"/>
                          </a:solidFill>
                          <a:effectLst/>
                          <a:latin typeface="+mn-lt"/>
                        </a:rPr>
                        <a:t>CANTIDAD DE FRACCIONES</a:t>
                      </a:r>
                      <a:endParaRPr lang="es-ES" sz="2000" dirty="0">
                        <a:effectLst/>
                        <a:latin typeface="+mn-lt"/>
                      </a:endParaRPr>
                    </a:p>
                  </a:txBody>
                  <a:tcPr marL="68582" marR="68582" marT="0" marB="0">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4F81BD"/>
                    </a:solidFill>
                  </a:tcPr>
                </a:tc>
                <a:tc>
                  <a:txBody>
                    <a:bodyPr/>
                    <a:lstStyle/>
                    <a:p>
                      <a:pPr marL="0" marR="0" algn="ctr">
                        <a:spcBef>
                          <a:spcPts val="0"/>
                        </a:spcBef>
                        <a:spcAft>
                          <a:spcPts val="0"/>
                        </a:spcAft>
                      </a:pPr>
                      <a:r>
                        <a:rPr lang="es-ES" sz="2000" b="1" dirty="0">
                          <a:solidFill>
                            <a:srgbClr val="FFFFFF"/>
                          </a:solidFill>
                          <a:effectLst/>
                          <a:latin typeface="+mn-lt"/>
                        </a:rPr>
                        <a:t> </a:t>
                      </a:r>
                      <a:r>
                        <a:rPr lang="es-ES" sz="2000" b="1" dirty="0" smtClean="0">
                          <a:solidFill>
                            <a:srgbClr val="FFFFFF"/>
                          </a:solidFill>
                          <a:effectLst/>
                          <a:latin typeface="+mn-lt"/>
                        </a:rPr>
                        <a:t>PORCENTAJE</a:t>
                      </a:r>
                      <a:endParaRPr lang="es-ES" sz="2000" dirty="0">
                        <a:effectLst/>
                        <a:latin typeface="+mn-lt"/>
                      </a:endParaRPr>
                    </a:p>
                  </a:txBody>
                  <a:tcPr marL="68582" marR="68582" marT="0" marB="0">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4F81BD"/>
                    </a:solidFill>
                  </a:tcPr>
                </a:tc>
              </a:tr>
              <a:tr h="914342">
                <a:tc>
                  <a:txBody>
                    <a:bodyPr/>
                    <a:lstStyle/>
                    <a:p>
                      <a:pPr marL="0" marR="0" algn="ctr">
                        <a:spcBef>
                          <a:spcPts val="0"/>
                        </a:spcBef>
                        <a:spcAft>
                          <a:spcPts val="0"/>
                        </a:spcAft>
                      </a:pPr>
                      <a:r>
                        <a:rPr lang="es-ES" sz="2000" b="1" dirty="0">
                          <a:solidFill>
                            <a:srgbClr val="FFFFFF"/>
                          </a:solidFill>
                          <a:effectLst/>
                          <a:latin typeface="+mn-lt"/>
                        </a:rPr>
                        <a:t>DOF </a:t>
                      </a:r>
                      <a:r>
                        <a:rPr lang="es-ES" sz="2000" b="1" dirty="0" smtClean="0">
                          <a:solidFill>
                            <a:srgbClr val="FFFFFF"/>
                          </a:solidFill>
                          <a:effectLst/>
                          <a:latin typeface="+mn-lt"/>
                        </a:rPr>
                        <a:t>24 DE DICIEMBRE DEL 2008 </a:t>
                      </a:r>
                      <a:endParaRPr lang="es-ES" sz="2000" dirty="0">
                        <a:effectLst/>
                        <a:latin typeface="+mn-lt"/>
                      </a:endParaRPr>
                    </a:p>
                  </a:txBody>
                  <a:tcPr marL="68582" marR="68582" marT="0" marB="0">
                    <a:lnL>
                      <a:noFill/>
                    </a:lnL>
                    <a:lnR>
                      <a:noFill/>
                    </a:lnR>
                    <a:lnT w="28575" cap="flat" cmpd="sng" algn="ctr">
                      <a:solidFill>
                        <a:srgbClr val="000000"/>
                      </a:solidFill>
                      <a:prstDash val="solid"/>
                      <a:round/>
                      <a:headEnd type="none" w="med" len="med"/>
                      <a:tailEnd type="none" w="med" len="med"/>
                    </a:lnT>
                    <a:lnB>
                      <a:noFill/>
                    </a:lnB>
                    <a:solidFill>
                      <a:srgbClr val="4F81BD"/>
                    </a:solidFill>
                  </a:tcPr>
                </a:tc>
                <a:tc>
                  <a:txBody>
                    <a:bodyPr/>
                    <a:lstStyle/>
                    <a:p>
                      <a:pPr marL="0" marR="0" algn="ctr">
                        <a:spcBef>
                          <a:spcPts val="0"/>
                        </a:spcBef>
                        <a:spcAft>
                          <a:spcPts val="0"/>
                        </a:spcAft>
                      </a:pPr>
                      <a:r>
                        <a:rPr lang="es-ES" sz="2400" b="1" dirty="0">
                          <a:effectLst/>
                          <a:latin typeface="+mn-lt"/>
                        </a:rPr>
                        <a:t>2</a:t>
                      </a:r>
                    </a:p>
                  </a:txBody>
                  <a:tcPr marL="68582" marR="68582" marT="0" marB="0">
                    <a:lnL>
                      <a:noFill/>
                    </a:lnL>
                    <a:lnR>
                      <a:noFill/>
                    </a:lnR>
                    <a:lnT w="28575" cap="flat" cmpd="sng" algn="ctr">
                      <a:solidFill>
                        <a:srgbClr val="000000"/>
                      </a:solidFill>
                      <a:prstDash val="solid"/>
                      <a:round/>
                      <a:headEnd type="none" w="med" len="med"/>
                      <a:tailEnd type="none" w="med" len="med"/>
                    </a:lnT>
                    <a:lnB>
                      <a:noFill/>
                    </a:lnB>
                    <a:solidFill>
                      <a:srgbClr val="D8D8D8"/>
                    </a:solidFill>
                  </a:tcPr>
                </a:tc>
                <a:tc>
                  <a:txBody>
                    <a:bodyPr/>
                    <a:lstStyle/>
                    <a:p>
                      <a:pPr marL="0" marR="0" algn="ctr">
                        <a:spcBef>
                          <a:spcPts val="0"/>
                        </a:spcBef>
                        <a:spcAft>
                          <a:spcPts val="0"/>
                        </a:spcAft>
                      </a:pPr>
                      <a:r>
                        <a:rPr lang="es-ES" sz="2400" b="1" dirty="0">
                          <a:effectLst/>
                          <a:latin typeface="+mn-lt"/>
                        </a:rPr>
                        <a:t>5%</a:t>
                      </a:r>
                    </a:p>
                  </a:txBody>
                  <a:tcPr marL="68582" marR="68582" marT="0" marB="0">
                    <a:lnL>
                      <a:noFill/>
                    </a:lnL>
                    <a:lnR>
                      <a:noFill/>
                    </a:lnR>
                    <a:lnT w="28575" cap="flat" cmpd="sng" algn="ctr">
                      <a:solidFill>
                        <a:srgbClr val="000000"/>
                      </a:solidFill>
                      <a:prstDash val="solid"/>
                      <a:round/>
                      <a:headEnd type="none" w="med" len="med"/>
                      <a:tailEnd type="none" w="med" len="med"/>
                    </a:lnT>
                    <a:lnB>
                      <a:noFill/>
                    </a:lnB>
                    <a:solidFill>
                      <a:srgbClr val="D8D8D8"/>
                    </a:solidFill>
                  </a:tcPr>
                </a:tc>
              </a:tr>
              <a:tr h="370736">
                <a:tc>
                  <a:txBody>
                    <a:bodyPr/>
                    <a:lstStyle/>
                    <a:p>
                      <a:pPr marL="0" marR="0">
                        <a:spcBef>
                          <a:spcPts val="0"/>
                        </a:spcBef>
                        <a:spcAft>
                          <a:spcPts val="0"/>
                        </a:spcAft>
                      </a:pPr>
                      <a:r>
                        <a:rPr lang="es-ES" sz="2400" b="1" dirty="0" smtClean="0">
                          <a:solidFill>
                            <a:srgbClr val="FFFFFF"/>
                          </a:solidFill>
                          <a:effectLst/>
                          <a:latin typeface="+mn-lt"/>
                        </a:rPr>
                        <a:t>  </a:t>
                      </a:r>
                      <a:endParaRPr lang="es-ES" sz="2400" dirty="0">
                        <a:effectLst/>
                        <a:latin typeface="+mn-lt"/>
                      </a:endParaRPr>
                    </a:p>
                  </a:txBody>
                  <a:tcPr marL="68582" marR="68582" marT="0" marB="0">
                    <a:lnL>
                      <a:noFill/>
                    </a:lnL>
                    <a:lnR>
                      <a:noFill/>
                    </a:lnR>
                    <a:lnT>
                      <a:noFill/>
                    </a:lnT>
                    <a:lnB>
                      <a:noFill/>
                    </a:lnB>
                    <a:solidFill>
                      <a:srgbClr val="4F81BD"/>
                    </a:solidFill>
                  </a:tcPr>
                </a:tc>
                <a:tc>
                  <a:txBody>
                    <a:bodyPr/>
                    <a:lstStyle/>
                    <a:p>
                      <a:pPr marL="0" marR="0" algn="ctr">
                        <a:spcBef>
                          <a:spcPts val="0"/>
                        </a:spcBef>
                        <a:spcAft>
                          <a:spcPts val="0"/>
                        </a:spcAft>
                      </a:pPr>
                      <a:r>
                        <a:rPr lang="es-ES" sz="2400" b="1">
                          <a:effectLst/>
                          <a:latin typeface="+mn-lt"/>
                        </a:rPr>
                        <a:t>9</a:t>
                      </a:r>
                    </a:p>
                  </a:txBody>
                  <a:tcPr marL="68582" marR="68582" marT="0" marB="0">
                    <a:lnL>
                      <a:noFill/>
                    </a:lnL>
                    <a:lnR>
                      <a:noFill/>
                    </a:lnR>
                    <a:lnT>
                      <a:noFill/>
                    </a:lnT>
                    <a:lnB>
                      <a:noFill/>
                    </a:lnB>
                  </a:tcPr>
                </a:tc>
                <a:tc>
                  <a:txBody>
                    <a:bodyPr/>
                    <a:lstStyle/>
                    <a:p>
                      <a:pPr marL="0" marR="0" algn="ctr">
                        <a:spcBef>
                          <a:spcPts val="0"/>
                        </a:spcBef>
                        <a:spcAft>
                          <a:spcPts val="0"/>
                        </a:spcAft>
                      </a:pPr>
                      <a:r>
                        <a:rPr lang="es-ES" sz="2400" b="1">
                          <a:effectLst/>
                          <a:latin typeface="+mn-lt"/>
                        </a:rPr>
                        <a:t>10%</a:t>
                      </a:r>
                    </a:p>
                  </a:txBody>
                  <a:tcPr marL="68582" marR="68582" marT="0" marB="0">
                    <a:lnL>
                      <a:noFill/>
                    </a:lnL>
                    <a:lnR>
                      <a:noFill/>
                    </a:lnR>
                    <a:lnT>
                      <a:noFill/>
                    </a:lnT>
                    <a:lnB>
                      <a:noFill/>
                    </a:lnB>
                  </a:tcPr>
                </a:tc>
              </a:tr>
              <a:tr h="370736">
                <a:tc>
                  <a:txBody>
                    <a:bodyPr/>
                    <a:lstStyle/>
                    <a:p>
                      <a:pPr marL="0" marR="0">
                        <a:spcBef>
                          <a:spcPts val="0"/>
                        </a:spcBef>
                        <a:spcAft>
                          <a:spcPts val="0"/>
                        </a:spcAft>
                      </a:pPr>
                      <a:r>
                        <a:rPr lang="es-ES" sz="2400" b="1" dirty="0">
                          <a:solidFill>
                            <a:srgbClr val="FFFFFF"/>
                          </a:solidFill>
                          <a:effectLst/>
                          <a:latin typeface="+mn-lt"/>
                        </a:rPr>
                        <a:t>  </a:t>
                      </a:r>
                      <a:endParaRPr lang="es-ES" sz="2400" dirty="0">
                        <a:effectLst/>
                        <a:latin typeface="+mn-lt"/>
                      </a:endParaRPr>
                    </a:p>
                  </a:txBody>
                  <a:tcPr marL="68582" marR="68582" marT="0" marB="0">
                    <a:lnL>
                      <a:noFill/>
                    </a:lnL>
                    <a:lnR>
                      <a:noFill/>
                    </a:lnR>
                    <a:lnT>
                      <a:noFill/>
                    </a:lnT>
                    <a:lnB>
                      <a:noFill/>
                    </a:lnB>
                    <a:solidFill>
                      <a:srgbClr val="4F81BD"/>
                    </a:solidFill>
                  </a:tcPr>
                </a:tc>
                <a:tc>
                  <a:txBody>
                    <a:bodyPr/>
                    <a:lstStyle/>
                    <a:p>
                      <a:pPr marL="0" marR="0" algn="ctr">
                        <a:spcBef>
                          <a:spcPts val="0"/>
                        </a:spcBef>
                        <a:spcAft>
                          <a:spcPts val="0"/>
                        </a:spcAft>
                      </a:pPr>
                      <a:r>
                        <a:rPr lang="es-ES" sz="2400" b="1">
                          <a:effectLst/>
                          <a:latin typeface="+mn-lt"/>
                        </a:rPr>
                        <a:t>347</a:t>
                      </a:r>
                    </a:p>
                  </a:txBody>
                  <a:tcPr marL="68582" marR="68582" marT="0" marB="0">
                    <a:lnL>
                      <a:noFill/>
                    </a:lnL>
                    <a:lnR>
                      <a:noFill/>
                    </a:lnR>
                    <a:lnT>
                      <a:noFill/>
                    </a:lnT>
                    <a:lnB>
                      <a:noFill/>
                    </a:lnB>
                    <a:solidFill>
                      <a:srgbClr val="D8D8D8"/>
                    </a:solidFill>
                  </a:tcPr>
                </a:tc>
                <a:tc>
                  <a:txBody>
                    <a:bodyPr/>
                    <a:lstStyle/>
                    <a:p>
                      <a:pPr marL="0" marR="0" algn="ctr">
                        <a:spcBef>
                          <a:spcPts val="0"/>
                        </a:spcBef>
                        <a:spcAft>
                          <a:spcPts val="0"/>
                        </a:spcAft>
                      </a:pPr>
                      <a:r>
                        <a:rPr lang="es-ES" sz="2400" b="1">
                          <a:effectLst/>
                          <a:latin typeface="+mn-lt"/>
                        </a:rPr>
                        <a:t>20%</a:t>
                      </a:r>
                    </a:p>
                  </a:txBody>
                  <a:tcPr marL="68582" marR="68582" marT="0" marB="0">
                    <a:lnL>
                      <a:noFill/>
                    </a:lnL>
                    <a:lnR>
                      <a:noFill/>
                    </a:lnR>
                    <a:lnT>
                      <a:noFill/>
                    </a:lnT>
                    <a:lnB>
                      <a:noFill/>
                    </a:lnB>
                    <a:solidFill>
                      <a:srgbClr val="D8D8D8"/>
                    </a:solidFill>
                  </a:tcPr>
                </a:tc>
              </a:tr>
              <a:tr h="482587">
                <a:tc>
                  <a:txBody>
                    <a:bodyPr/>
                    <a:lstStyle/>
                    <a:p>
                      <a:pPr marL="0" marR="0">
                        <a:spcBef>
                          <a:spcPts val="0"/>
                        </a:spcBef>
                        <a:spcAft>
                          <a:spcPts val="0"/>
                        </a:spcAft>
                      </a:pPr>
                      <a:r>
                        <a:rPr lang="es-ES" sz="2400" b="1" dirty="0">
                          <a:solidFill>
                            <a:srgbClr val="FFFFFF"/>
                          </a:solidFill>
                          <a:effectLst/>
                          <a:latin typeface="+mn-lt"/>
                        </a:rPr>
                        <a:t>  </a:t>
                      </a:r>
                      <a:endParaRPr lang="es-ES" sz="2400" dirty="0">
                        <a:effectLst/>
                        <a:latin typeface="+mn-lt"/>
                      </a:endParaRPr>
                    </a:p>
                  </a:txBody>
                  <a:tcPr marL="68582" marR="68582" marT="0" marB="0">
                    <a:lnL>
                      <a:noFill/>
                    </a:lnL>
                    <a:lnR>
                      <a:noFill/>
                    </a:lnR>
                    <a:lnT>
                      <a:noFill/>
                    </a:lnT>
                    <a:lnB w="3175" cap="flat" cmpd="sng" algn="ctr">
                      <a:solidFill>
                        <a:schemeClr val="tx1"/>
                      </a:solidFill>
                      <a:prstDash val="solid"/>
                      <a:round/>
                      <a:headEnd type="none" w="med" len="med"/>
                      <a:tailEnd type="none" w="med" len="med"/>
                    </a:lnB>
                    <a:solidFill>
                      <a:srgbClr val="4F81BD"/>
                    </a:solidFill>
                  </a:tcPr>
                </a:tc>
                <a:tc>
                  <a:txBody>
                    <a:bodyPr/>
                    <a:lstStyle/>
                    <a:p>
                      <a:pPr marL="0" marR="0" algn="ctr">
                        <a:spcBef>
                          <a:spcPts val="0"/>
                        </a:spcBef>
                        <a:spcAft>
                          <a:spcPts val="0"/>
                        </a:spcAft>
                      </a:pPr>
                      <a:r>
                        <a:rPr lang="es-ES" sz="2400" b="1" dirty="0">
                          <a:effectLst/>
                          <a:latin typeface="+mn-lt"/>
                        </a:rPr>
                        <a:t>120</a:t>
                      </a:r>
                    </a:p>
                  </a:txBody>
                  <a:tcPr marL="68582" marR="68582" marT="0" marB="0">
                    <a:lnL>
                      <a:noFill/>
                    </a:lnL>
                    <a:lnR>
                      <a:noFill/>
                    </a:lnR>
                    <a:lnT>
                      <a:noFill/>
                    </a:lnT>
                    <a:lnB w="3175"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s-ES" sz="2400" b="1" dirty="0">
                          <a:effectLst/>
                          <a:latin typeface="+mn-lt"/>
                        </a:rPr>
                        <a:t>25%</a:t>
                      </a:r>
                    </a:p>
                  </a:txBody>
                  <a:tcPr marL="68582" marR="68582" marT="0" marB="0">
                    <a:lnL>
                      <a:noFill/>
                    </a:lnL>
                    <a:lnR>
                      <a:noFill/>
                    </a:lnR>
                    <a:lnT>
                      <a:noFill/>
                    </a:lnT>
                    <a:lnB w="3175" cap="flat" cmpd="sng" algn="ctr">
                      <a:solidFill>
                        <a:schemeClr val="tx1"/>
                      </a:solidFill>
                      <a:prstDash val="solid"/>
                      <a:round/>
                      <a:headEnd type="none" w="med" len="med"/>
                      <a:tailEnd type="none" w="med" len="med"/>
                    </a:lnB>
                  </a:tcPr>
                </a:tc>
              </a:tr>
            </a:tbl>
          </a:graphicData>
        </a:graphic>
      </p:graphicFrame>
      <p:graphicFrame>
        <p:nvGraphicFramePr>
          <p:cNvPr id="14" name="Table 13"/>
          <p:cNvGraphicFramePr>
            <a:graphicFrameLocks noGrp="1"/>
          </p:cNvGraphicFramePr>
          <p:nvPr/>
        </p:nvGraphicFramePr>
        <p:xfrm>
          <a:off x="1476375" y="4365625"/>
          <a:ext cx="6264275" cy="914400"/>
        </p:xfrm>
        <a:graphic>
          <a:graphicData uri="http://schemas.openxmlformats.org/drawingml/2006/table">
            <a:tbl>
              <a:tblPr/>
              <a:tblGrid>
                <a:gridCol w="1800079"/>
                <a:gridCol w="2304101"/>
                <a:gridCol w="2160095"/>
              </a:tblGrid>
              <a:tr h="576064">
                <a:tc>
                  <a:txBody>
                    <a:bodyPr/>
                    <a:lstStyle/>
                    <a:p>
                      <a:pPr marL="0" marR="0" algn="ctr">
                        <a:spcBef>
                          <a:spcPts val="0"/>
                        </a:spcBef>
                        <a:spcAft>
                          <a:spcPts val="0"/>
                        </a:spcAft>
                      </a:pPr>
                      <a:r>
                        <a:rPr lang="es-ES" sz="2000" b="1" dirty="0" smtClean="0">
                          <a:solidFill>
                            <a:srgbClr val="FFFFFF"/>
                          </a:solidFill>
                          <a:effectLst/>
                          <a:latin typeface="+mn-lt"/>
                        </a:rPr>
                        <a:t>DOF 09 DE FEBRERO DEL </a:t>
                      </a:r>
                      <a:r>
                        <a:rPr lang="es-ES" sz="2000" b="1" dirty="0">
                          <a:solidFill>
                            <a:srgbClr val="FFFFFF"/>
                          </a:solidFill>
                          <a:effectLst/>
                          <a:latin typeface="+mn-lt"/>
                        </a:rPr>
                        <a:t>2010 </a:t>
                      </a:r>
                      <a:endParaRPr lang="es-ES" sz="2000" dirty="0">
                        <a:effectLst/>
                        <a:latin typeface="+mn-lt"/>
                      </a:endParaRPr>
                    </a:p>
                  </a:txBody>
                  <a:tcPr marL="68575" marR="68575" marT="0" marB="0">
                    <a:lnL>
                      <a:noFill/>
                    </a:lnL>
                    <a:lnR>
                      <a:noFill/>
                    </a:lnR>
                    <a:lnT w="28575" cap="flat" cmpd="sng" algn="ctr">
                      <a:solidFill>
                        <a:schemeClr val="tx1"/>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4F81BD"/>
                    </a:solidFill>
                  </a:tcPr>
                </a:tc>
                <a:tc>
                  <a:txBody>
                    <a:bodyPr/>
                    <a:lstStyle/>
                    <a:p>
                      <a:pPr marL="0" marR="0" algn="ctr">
                        <a:spcBef>
                          <a:spcPts val="0"/>
                        </a:spcBef>
                        <a:spcAft>
                          <a:spcPts val="0"/>
                        </a:spcAft>
                      </a:pPr>
                      <a:endParaRPr lang="es-ES" sz="2400" b="1" dirty="0" smtClean="0">
                        <a:effectLst/>
                        <a:latin typeface="+mn-lt"/>
                      </a:endParaRPr>
                    </a:p>
                    <a:p>
                      <a:pPr marL="0" marR="0" algn="ctr">
                        <a:spcBef>
                          <a:spcPts val="0"/>
                        </a:spcBef>
                        <a:spcAft>
                          <a:spcPts val="0"/>
                        </a:spcAft>
                      </a:pPr>
                      <a:r>
                        <a:rPr lang="es-ES" sz="2400" b="1" dirty="0" smtClean="0">
                          <a:effectLst/>
                          <a:latin typeface="+mn-lt"/>
                        </a:rPr>
                        <a:t>131</a:t>
                      </a:r>
                      <a:endParaRPr lang="es-ES" sz="2400" b="1" dirty="0">
                        <a:effectLst/>
                        <a:latin typeface="+mn-lt"/>
                      </a:endParaRPr>
                    </a:p>
                  </a:txBody>
                  <a:tcPr marL="68575" marR="68575" marT="0" marB="0">
                    <a:lnL>
                      <a:noFill/>
                    </a:lnL>
                    <a:lnR>
                      <a:noFill/>
                    </a:lnR>
                    <a:lnT w="28575" cap="flat" cmpd="sng" algn="ctr">
                      <a:solidFill>
                        <a:schemeClr val="tx1"/>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D8D8D8"/>
                    </a:solidFill>
                  </a:tcPr>
                </a:tc>
                <a:tc>
                  <a:txBody>
                    <a:bodyPr/>
                    <a:lstStyle/>
                    <a:p>
                      <a:pPr marL="0" marR="0" algn="ctr">
                        <a:spcBef>
                          <a:spcPts val="0"/>
                        </a:spcBef>
                        <a:spcAft>
                          <a:spcPts val="0"/>
                        </a:spcAft>
                      </a:pPr>
                      <a:endParaRPr lang="es-ES" sz="2400" b="1" dirty="0" smtClean="0">
                        <a:effectLst/>
                        <a:latin typeface="+mn-lt"/>
                      </a:endParaRPr>
                    </a:p>
                    <a:p>
                      <a:pPr marL="0" marR="0" algn="ctr">
                        <a:spcBef>
                          <a:spcPts val="0"/>
                        </a:spcBef>
                        <a:spcAft>
                          <a:spcPts val="0"/>
                        </a:spcAft>
                      </a:pPr>
                      <a:r>
                        <a:rPr lang="es-ES" sz="2400" b="1" dirty="0" smtClean="0">
                          <a:effectLst/>
                          <a:latin typeface="+mn-lt"/>
                        </a:rPr>
                        <a:t>0</a:t>
                      </a:r>
                      <a:r>
                        <a:rPr lang="es-ES" sz="2400" b="1" dirty="0">
                          <a:effectLst/>
                          <a:latin typeface="+mn-lt"/>
                        </a:rPr>
                        <a:t>%</a:t>
                      </a:r>
                    </a:p>
                  </a:txBody>
                  <a:tcPr marL="68575" marR="68575" marT="0" marB="0">
                    <a:lnL>
                      <a:noFill/>
                    </a:lnL>
                    <a:lnR>
                      <a:noFill/>
                    </a:lnR>
                    <a:lnT w="28575" cap="flat" cmpd="sng" algn="ctr">
                      <a:solidFill>
                        <a:schemeClr val="tx1"/>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D8D8D8"/>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anim calcmode="lin" valueType="num">
                                      <p:cBhvr>
                                        <p:cTn id="18" dur="1000" fill="hold"/>
                                        <p:tgtEl>
                                          <p:spTgt spid="14"/>
                                        </p:tgtEl>
                                        <p:attrNameLst>
                                          <p:attrName>ppt_x</p:attrName>
                                        </p:attrNameLst>
                                      </p:cBhvr>
                                      <p:tavLst>
                                        <p:tav tm="0">
                                          <p:val>
                                            <p:strVal val="#ppt_x"/>
                                          </p:val>
                                        </p:tav>
                                        <p:tav tm="100000">
                                          <p:val>
                                            <p:strVal val="#ppt_x"/>
                                          </p:val>
                                        </p:tav>
                                      </p:tavLst>
                                    </p:anim>
                                    <p:anim calcmode="lin" valueType="num">
                                      <p:cBhvr>
                                        <p:cTn id="1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4 Conector recto"/>
          <p:cNvCxnSpPr/>
          <p:nvPr/>
        </p:nvCxnSpPr>
        <p:spPr>
          <a:xfrm rot="5400000">
            <a:off x="7786688" y="5572125"/>
            <a:ext cx="2571750"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6" name="5 Conector recto"/>
          <p:cNvCxnSpPr/>
          <p:nvPr/>
        </p:nvCxnSpPr>
        <p:spPr>
          <a:xfrm rot="5400000">
            <a:off x="7786687" y="5643563"/>
            <a:ext cx="24288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7" name="6 Conector recto"/>
          <p:cNvCxnSpPr/>
          <p:nvPr/>
        </p:nvCxnSpPr>
        <p:spPr>
          <a:xfrm rot="5400000">
            <a:off x="7858125" y="5786438"/>
            <a:ext cx="214312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8" name="7 Conector recto"/>
          <p:cNvCxnSpPr/>
          <p:nvPr/>
        </p:nvCxnSpPr>
        <p:spPr>
          <a:xfrm>
            <a:off x="5429250" y="6715125"/>
            <a:ext cx="3714750"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9" name="8 Conector recto"/>
          <p:cNvCxnSpPr/>
          <p:nvPr/>
        </p:nvCxnSpPr>
        <p:spPr>
          <a:xfrm>
            <a:off x="6143625" y="6643688"/>
            <a:ext cx="30003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0" name="9 Conector recto"/>
          <p:cNvCxnSpPr/>
          <p:nvPr/>
        </p:nvCxnSpPr>
        <p:spPr>
          <a:xfrm>
            <a:off x="6715125" y="6572250"/>
            <a:ext cx="24288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sp>
        <p:nvSpPr>
          <p:cNvPr id="12" name="Rectangle 2"/>
          <p:cNvSpPr txBox="1">
            <a:spLocks noChangeArrowheads="1"/>
          </p:cNvSpPr>
          <p:nvPr/>
        </p:nvSpPr>
        <p:spPr>
          <a:xfrm>
            <a:off x="0" y="0"/>
            <a:ext cx="9144000" cy="704850"/>
          </a:xfrm>
          <a:prstGeom prst="rect">
            <a:avLst/>
          </a:prstGeom>
        </p:spPr>
        <p:txBody>
          <a:bodyPr/>
          <a:lstStyle/>
          <a:p>
            <a:pPr algn="ctr" eaLnBrk="0" hangingPunct="0">
              <a:defRPr/>
            </a:pPr>
            <a:r>
              <a:rPr lang="es-MX" sz="2400" kern="0" dirty="0">
                <a:solidFill>
                  <a:srgbClr val="00478E"/>
                </a:solidFill>
                <a:effectLst>
                  <a:outerShdw blurRad="38100" dist="38100" dir="2700000" algn="tl">
                    <a:srgbClr val="C0C0C0"/>
                  </a:outerShdw>
                </a:effectLst>
                <a:latin typeface="Century Gothic" pitchFamily="34" charset="0"/>
                <a:cs typeface="+mn-cs"/>
              </a:rPr>
              <a:t>Almanza Villarreal Agencia Aduanal, S.C.</a:t>
            </a:r>
          </a:p>
          <a:p>
            <a:pPr algn="ctr" eaLnBrk="0" hangingPunct="0">
              <a:defRPr/>
            </a:pPr>
            <a:endParaRPr lang="es-MX" sz="2400" kern="0" dirty="0">
              <a:solidFill>
                <a:srgbClr val="00478E"/>
              </a:solidFill>
              <a:effectLst>
                <a:outerShdw blurRad="38100" dist="38100" dir="2700000" algn="tl">
                  <a:srgbClr val="C0C0C0"/>
                </a:outerShdw>
              </a:effectLst>
              <a:latin typeface="Century Gothic" pitchFamily="34" charset="0"/>
              <a:ea typeface="+mj-ea"/>
              <a:cs typeface="+mj-cs"/>
            </a:endParaRPr>
          </a:p>
          <a:p>
            <a:pPr algn="ctr" eaLnBrk="0" hangingPunct="0">
              <a:defRPr/>
            </a:pPr>
            <a:endParaRPr lang="es-MX" sz="2400" kern="0" dirty="0">
              <a:solidFill>
                <a:srgbClr val="00478E"/>
              </a:solidFill>
              <a:effectLst>
                <a:outerShdw blurRad="38100" dist="38100" dir="2700000" algn="tl">
                  <a:srgbClr val="C0C0C0"/>
                </a:outerShdw>
              </a:effectLst>
              <a:latin typeface="Century Gothic" pitchFamily="34" charset="0"/>
              <a:ea typeface="+mj-ea"/>
              <a:cs typeface="+mj-cs"/>
            </a:endParaRPr>
          </a:p>
        </p:txBody>
      </p:sp>
      <p:pic>
        <p:nvPicPr>
          <p:cNvPr id="71689" name="Gráfico 3" descr="image005"/>
          <p:cNvPicPr>
            <a:picLocks noChangeAspect="1" noChangeArrowheads="1"/>
          </p:cNvPicPr>
          <p:nvPr/>
        </p:nvPicPr>
        <p:blipFill>
          <a:blip r:embed="rId3" cstate="print"/>
          <a:srcRect/>
          <a:stretch>
            <a:fillRect/>
          </a:stretch>
        </p:blipFill>
        <p:spPr bwMode="auto">
          <a:xfrm>
            <a:off x="642938" y="1538288"/>
            <a:ext cx="7905750" cy="4676775"/>
          </a:xfrm>
          <a:prstGeom prst="rect">
            <a:avLst/>
          </a:prstGeom>
          <a:noFill/>
          <a:ln w="9525">
            <a:noFill/>
            <a:miter lim="800000"/>
            <a:headEnd/>
            <a:tailEnd/>
          </a:ln>
        </p:spPr>
      </p:pic>
      <p:sp>
        <p:nvSpPr>
          <p:cNvPr id="13" name="12 CuadroTexto"/>
          <p:cNvSpPr txBox="1"/>
          <p:nvPr/>
        </p:nvSpPr>
        <p:spPr>
          <a:xfrm>
            <a:off x="1000125" y="642938"/>
            <a:ext cx="7072313" cy="954087"/>
          </a:xfrm>
          <a:prstGeom prst="rect">
            <a:avLst/>
          </a:prstGeom>
          <a:noFill/>
        </p:spPr>
        <p:txBody>
          <a:bodyPr>
            <a:spAutoFit/>
          </a:bodyPr>
          <a:lstStyle/>
          <a:p>
            <a:pPr algn="ctr">
              <a:defRPr/>
            </a:pPr>
            <a:r>
              <a:rPr lang="es-MX" sz="2800" b="1" dirty="0">
                <a:solidFill>
                  <a:srgbClr val="003D7A"/>
                </a:solidFill>
                <a:latin typeface="+mn-lt"/>
              </a:rPr>
              <a:t>COMPARATIVO DE TARIFAS</a:t>
            </a:r>
          </a:p>
          <a:p>
            <a:pPr algn="ctr">
              <a:defRPr/>
            </a:pPr>
            <a:r>
              <a:rPr lang="es-MX" sz="2800" b="1" dirty="0">
                <a:solidFill>
                  <a:srgbClr val="003D7A"/>
                </a:solidFill>
                <a:latin typeface="+mn-lt"/>
              </a:rPr>
              <a:t>2008-</a:t>
            </a:r>
            <a:r>
              <a:rPr lang="es-MX" sz="2800" b="1" dirty="0">
                <a:solidFill>
                  <a:srgbClr val="003D7A"/>
                </a:solidFill>
              </a:rPr>
              <a:t>2012</a:t>
            </a:r>
            <a:endParaRPr lang="es-MX" sz="2800" dirty="0">
              <a:solidFill>
                <a:srgbClr val="003D7A"/>
              </a:solidFill>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71689"/>
                                        </p:tgtEl>
                                        <p:attrNameLst>
                                          <p:attrName>style.visibility</p:attrName>
                                        </p:attrNameLst>
                                      </p:cBhvr>
                                      <p:to>
                                        <p:strVal val="visible"/>
                                      </p:to>
                                    </p:set>
                                    <p:animEffect transition="in" filter="fade">
                                      <p:cBhvr>
                                        <p:cTn id="12" dur="1000"/>
                                        <p:tgtEl>
                                          <p:spTgt spid="71689"/>
                                        </p:tgtEl>
                                      </p:cBhvr>
                                    </p:animEffect>
                                    <p:anim calcmode="lin" valueType="num">
                                      <p:cBhvr>
                                        <p:cTn id="13" dur="1000" fill="hold"/>
                                        <p:tgtEl>
                                          <p:spTgt spid="71689"/>
                                        </p:tgtEl>
                                        <p:attrNameLst>
                                          <p:attrName>ppt_x</p:attrName>
                                        </p:attrNameLst>
                                      </p:cBhvr>
                                      <p:tavLst>
                                        <p:tav tm="0">
                                          <p:val>
                                            <p:strVal val="#ppt_x"/>
                                          </p:val>
                                        </p:tav>
                                        <p:tav tm="100000">
                                          <p:val>
                                            <p:strVal val="#ppt_x"/>
                                          </p:val>
                                        </p:tav>
                                      </p:tavLst>
                                    </p:anim>
                                    <p:anim calcmode="lin" valueType="num">
                                      <p:cBhvr>
                                        <p:cTn id="14" dur="1000" fill="hold"/>
                                        <p:tgtEl>
                                          <p:spTgt spid="716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4 Conector recto"/>
          <p:cNvCxnSpPr/>
          <p:nvPr/>
        </p:nvCxnSpPr>
        <p:spPr>
          <a:xfrm rot="5400000">
            <a:off x="7786688" y="5572125"/>
            <a:ext cx="2571750"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6" name="5 Conector recto"/>
          <p:cNvCxnSpPr/>
          <p:nvPr/>
        </p:nvCxnSpPr>
        <p:spPr>
          <a:xfrm rot="5400000">
            <a:off x="7786687" y="5643563"/>
            <a:ext cx="24288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7" name="6 Conector recto"/>
          <p:cNvCxnSpPr/>
          <p:nvPr/>
        </p:nvCxnSpPr>
        <p:spPr>
          <a:xfrm rot="5400000">
            <a:off x="7858125" y="5786438"/>
            <a:ext cx="214312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8" name="7 Conector recto"/>
          <p:cNvCxnSpPr/>
          <p:nvPr/>
        </p:nvCxnSpPr>
        <p:spPr>
          <a:xfrm>
            <a:off x="5429250" y="6715125"/>
            <a:ext cx="3714750"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9" name="8 Conector recto"/>
          <p:cNvCxnSpPr/>
          <p:nvPr/>
        </p:nvCxnSpPr>
        <p:spPr>
          <a:xfrm>
            <a:off x="6143625" y="6643688"/>
            <a:ext cx="30003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0" name="9 Conector recto"/>
          <p:cNvCxnSpPr/>
          <p:nvPr/>
        </p:nvCxnSpPr>
        <p:spPr>
          <a:xfrm>
            <a:off x="6715125" y="6572250"/>
            <a:ext cx="24288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sp>
        <p:nvSpPr>
          <p:cNvPr id="12" name="Rectangle 2"/>
          <p:cNvSpPr txBox="1">
            <a:spLocks noChangeArrowheads="1"/>
          </p:cNvSpPr>
          <p:nvPr/>
        </p:nvSpPr>
        <p:spPr>
          <a:xfrm>
            <a:off x="0" y="0"/>
            <a:ext cx="9144000" cy="704850"/>
          </a:xfrm>
          <a:prstGeom prst="rect">
            <a:avLst/>
          </a:prstGeom>
        </p:spPr>
        <p:txBody>
          <a:bodyPr/>
          <a:lstStyle/>
          <a:p>
            <a:pPr algn="ctr" eaLnBrk="0" hangingPunct="0">
              <a:defRPr/>
            </a:pPr>
            <a:r>
              <a:rPr lang="es-MX" sz="2400" kern="0" dirty="0">
                <a:solidFill>
                  <a:srgbClr val="00478E"/>
                </a:solidFill>
                <a:effectLst>
                  <a:outerShdw blurRad="38100" dist="38100" dir="2700000" algn="tl">
                    <a:srgbClr val="C0C0C0"/>
                  </a:outerShdw>
                </a:effectLst>
                <a:latin typeface="Century Gothic" pitchFamily="34" charset="0"/>
                <a:cs typeface="+mn-cs"/>
              </a:rPr>
              <a:t>Almanza Villarreal Agencia Aduanal, S.C.</a:t>
            </a:r>
          </a:p>
          <a:p>
            <a:pPr algn="ctr" eaLnBrk="0" hangingPunct="0">
              <a:defRPr/>
            </a:pPr>
            <a:endParaRPr lang="es-MX" sz="2400" kern="0" dirty="0">
              <a:solidFill>
                <a:srgbClr val="00478E"/>
              </a:solidFill>
              <a:effectLst>
                <a:outerShdw blurRad="38100" dist="38100" dir="2700000" algn="tl">
                  <a:srgbClr val="C0C0C0"/>
                </a:outerShdw>
              </a:effectLst>
              <a:latin typeface="Century Gothic" pitchFamily="34" charset="0"/>
              <a:ea typeface="+mj-ea"/>
              <a:cs typeface="+mj-cs"/>
            </a:endParaRPr>
          </a:p>
          <a:p>
            <a:pPr algn="ctr" eaLnBrk="0" hangingPunct="0">
              <a:defRPr/>
            </a:pPr>
            <a:endParaRPr lang="es-MX" sz="2400" kern="0" dirty="0">
              <a:solidFill>
                <a:srgbClr val="00478E"/>
              </a:solidFill>
              <a:effectLst>
                <a:outerShdw blurRad="38100" dist="38100" dir="2700000" algn="tl">
                  <a:srgbClr val="C0C0C0"/>
                </a:outerShdw>
              </a:effectLst>
              <a:latin typeface="Century Gothic" pitchFamily="34" charset="0"/>
              <a:ea typeface="+mj-ea"/>
              <a:cs typeface="+mj-cs"/>
            </a:endParaRPr>
          </a:p>
        </p:txBody>
      </p:sp>
      <p:sp>
        <p:nvSpPr>
          <p:cNvPr id="13" name="12 CuadroTexto"/>
          <p:cNvSpPr txBox="1"/>
          <p:nvPr/>
        </p:nvSpPr>
        <p:spPr>
          <a:xfrm>
            <a:off x="1214459" y="1000108"/>
            <a:ext cx="6500813" cy="954107"/>
          </a:xfrm>
          <a:prstGeom prst="rect">
            <a:avLst/>
          </a:prstGeom>
          <a:noFill/>
        </p:spPr>
        <p:txBody>
          <a:bodyPr>
            <a:spAutoFit/>
          </a:bodyPr>
          <a:lstStyle/>
          <a:p>
            <a:pPr algn="ctr">
              <a:defRPr/>
            </a:pPr>
            <a:r>
              <a:rPr lang="es-ES" sz="2800" b="1" dirty="0" smtClean="0">
                <a:solidFill>
                  <a:srgbClr val="003D7A"/>
                </a:solidFill>
                <a:latin typeface="+mn-lt"/>
              </a:rPr>
              <a:t>GRÁFICA POR TASAS ARANCELARIAS 2012</a:t>
            </a:r>
            <a:endParaRPr lang="en-US" sz="2800" dirty="0">
              <a:solidFill>
                <a:srgbClr val="003D7A"/>
              </a:solidFill>
              <a:latin typeface="+mn-lt"/>
            </a:endParaRPr>
          </a:p>
        </p:txBody>
      </p:sp>
      <p:pic>
        <p:nvPicPr>
          <p:cNvPr id="320515" name="Gráfico 1" descr="image001"/>
          <p:cNvPicPr>
            <a:picLocks noChangeAspect="1" noChangeArrowheads="1"/>
          </p:cNvPicPr>
          <p:nvPr/>
        </p:nvPicPr>
        <p:blipFill>
          <a:blip r:embed="rId3" cstate="print"/>
          <a:srcRect l="766" t="1624" r="15219" b="15584"/>
          <a:stretch>
            <a:fillRect/>
          </a:stretch>
        </p:blipFill>
        <p:spPr bwMode="auto">
          <a:xfrm>
            <a:off x="500063" y="1857375"/>
            <a:ext cx="7834312" cy="42148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47" presetClass="entr" presetSubtype="0" fill="hold" grpId="1"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anim calcmode="lin" valueType="num">
                                      <p:cBhvr>
                                        <p:cTn id="18" dur="1000" fill="hold"/>
                                        <p:tgtEl>
                                          <p:spTgt spid="13"/>
                                        </p:tgtEl>
                                        <p:attrNameLst>
                                          <p:attrName>ppt_x</p:attrName>
                                        </p:attrNameLst>
                                      </p:cBhvr>
                                      <p:tavLst>
                                        <p:tav tm="0">
                                          <p:val>
                                            <p:strVal val="#ppt_x"/>
                                          </p:val>
                                        </p:tav>
                                        <p:tav tm="100000">
                                          <p:val>
                                            <p:strVal val="#ppt_x"/>
                                          </p:val>
                                        </p:tav>
                                      </p:tavLst>
                                    </p:anim>
                                    <p:anim calcmode="lin" valueType="num">
                                      <p:cBhvr>
                                        <p:cTn id="19" dur="1000" fill="hold"/>
                                        <p:tgtEl>
                                          <p:spTgt spid="13"/>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320515"/>
                                        </p:tgtEl>
                                        <p:attrNameLst>
                                          <p:attrName>style.visibility</p:attrName>
                                        </p:attrNameLst>
                                      </p:cBhvr>
                                      <p:to>
                                        <p:strVal val="visible"/>
                                      </p:to>
                                    </p:set>
                                    <p:animEffect transition="in" filter="fade">
                                      <p:cBhvr>
                                        <p:cTn id="22" dur="1000"/>
                                        <p:tgtEl>
                                          <p:spTgt spid="320515"/>
                                        </p:tgtEl>
                                      </p:cBhvr>
                                    </p:animEffect>
                                    <p:anim calcmode="lin" valueType="num">
                                      <p:cBhvr>
                                        <p:cTn id="23" dur="1000" fill="hold"/>
                                        <p:tgtEl>
                                          <p:spTgt spid="320515"/>
                                        </p:tgtEl>
                                        <p:attrNameLst>
                                          <p:attrName>ppt_x</p:attrName>
                                        </p:attrNameLst>
                                      </p:cBhvr>
                                      <p:tavLst>
                                        <p:tav tm="0">
                                          <p:val>
                                            <p:strVal val="#ppt_x"/>
                                          </p:val>
                                        </p:tav>
                                        <p:tav tm="100000">
                                          <p:val>
                                            <p:strVal val="#ppt_x"/>
                                          </p:val>
                                        </p:tav>
                                      </p:tavLst>
                                    </p:anim>
                                    <p:anim calcmode="lin" valueType="num">
                                      <p:cBhvr>
                                        <p:cTn id="24" dur="1000" fill="hold"/>
                                        <p:tgtEl>
                                          <p:spTgt spid="3205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ext Box 11"/>
          <p:cNvSpPr txBox="1">
            <a:spLocks noChangeArrowheads="1"/>
          </p:cNvSpPr>
          <p:nvPr/>
        </p:nvSpPr>
        <p:spPr bwMode="auto">
          <a:xfrm>
            <a:off x="1403350" y="1341438"/>
            <a:ext cx="6192838" cy="366712"/>
          </a:xfrm>
          <a:prstGeom prst="rect">
            <a:avLst/>
          </a:prstGeom>
          <a:noFill/>
          <a:ln w="9525">
            <a:noFill/>
            <a:miter lim="800000"/>
            <a:headEnd/>
            <a:tailEnd/>
          </a:ln>
        </p:spPr>
        <p:txBody>
          <a:bodyPr>
            <a:spAutoFit/>
          </a:bodyPr>
          <a:lstStyle/>
          <a:p>
            <a:pPr eaLnBrk="0" hangingPunct="0">
              <a:spcBef>
                <a:spcPct val="50000"/>
              </a:spcBef>
            </a:pPr>
            <a:endParaRPr lang="en-US"/>
          </a:p>
        </p:txBody>
      </p:sp>
      <p:cxnSp>
        <p:nvCxnSpPr>
          <p:cNvPr id="11" name="10 Conector recto"/>
          <p:cNvCxnSpPr/>
          <p:nvPr/>
        </p:nvCxnSpPr>
        <p:spPr>
          <a:xfrm rot="5400000">
            <a:off x="7786688" y="5572125"/>
            <a:ext cx="2571750"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2" name="11 Conector recto"/>
          <p:cNvCxnSpPr/>
          <p:nvPr/>
        </p:nvCxnSpPr>
        <p:spPr>
          <a:xfrm rot="5400000">
            <a:off x="7786687" y="5643563"/>
            <a:ext cx="24288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3" name="12 Conector recto"/>
          <p:cNvCxnSpPr/>
          <p:nvPr/>
        </p:nvCxnSpPr>
        <p:spPr>
          <a:xfrm rot="5400000">
            <a:off x="7858125" y="5786438"/>
            <a:ext cx="214312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4" name="13 Conector recto"/>
          <p:cNvCxnSpPr/>
          <p:nvPr/>
        </p:nvCxnSpPr>
        <p:spPr>
          <a:xfrm>
            <a:off x="5429250" y="6715125"/>
            <a:ext cx="3714750"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5" name="14 Conector recto"/>
          <p:cNvCxnSpPr/>
          <p:nvPr/>
        </p:nvCxnSpPr>
        <p:spPr>
          <a:xfrm>
            <a:off x="6143625" y="6643688"/>
            <a:ext cx="30003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6" name="15 Conector recto"/>
          <p:cNvCxnSpPr/>
          <p:nvPr/>
        </p:nvCxnSpPr>
        <p:spPr>
          <a:xfrm>
            <a:off x="6715125" y="6572250"/>
            <a:ext cx="24288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sp>
        <p:nvSpPr>
          <p:cNvPr id="73737" name="1 Rectángulo"/>
          <p:cNvSpPr>
            <a:spLocks noChangeArrowheads="1"/>
          </p:cNvSpPr>
          <p:nvPr/>
        </p:nvSpPr>
        <p:spPr bwMode="auto">
          <a:xfrm>
            <a:off x="7108825" y="6019800"/>
            <a:ext cx="1520825" cy="369888"/>
          </a:xfrm>
          <a:prstGeom prst="rect">
            <a:avLst/>
          </a:prstGeom>
          <a:noFill/>
          <a:ln w="9525">
            <a:noFill/>
            <a:miter lim="800000"/>
            <a:headEnd/>
            <a:tailEnd/>
          </a:ln>
        </p:spPr>
        <p:txBody>
          <a:bodyPr wrap="none">
            <a:spAutoFit/>
          </a:bodyPr>
          <a:lstStyle/>
          <a:p>
            <a:pPr eaLnBrk="0" hangingPunct="0"/>
            <a:r>
              <a:rPr lang="es-MX" i="1">
                <a:solidFill>
                  <a:srgbClr val="003D7A"/>
                </a:solidFill>
                <a:latin typeface="Century Gothic" pitchFamily="34" charset="0"/>
              </a:rPr>
              <a:t>ENERO 2012</a:t>
            </a:r>
            <a:endParaRPr lang="en-US" i="1">
              <a:solidFill>
                <a:srgbClr val="003D7A"/>
              </a:solidFill>
              <a:latin typeface="Century Gothic" pitchFamily="34" charset="0"/>
            </a:endParaRPr>
          </a:p>
        </p:txBody>
      </p:sp>
      <p:pic>
        <p:nvPicPr>
          <p:cNvPr id="73738" name="Picture 2"/>
          <p:cNvPicPr>
            <a:picLocks noChangeAspect="1" noChangeArrowheads="1"/>
          </p:cNvPicPr>
          <p:nvPr/>
        </p:nvPicPr>
        <p:blipFill>
          <a:blip r:embed="rId2" cstate="print"/>
          <a:srcRect/>
          <a:stretch>
            <a:fillRect/>
          </a:stretch>
        </p:blipFill>
        <p:spPr bwMode="auto">
          <a:xfrm>
            <a:off x="15875" y="6165850"/>
            <a:ext cx="1603375" cy="695325"/>
          </a:xfrm>
          <a:prstGeom prst="rect">
            <a:avLst/>
          </a:prstGeom>
          <a:noFill/>
          <a:ln w="9525">
            <a:noFill/>
            <a:miter lim="800000"/>
            <a:headEnd/>
            <a:tailEnd/>
          </a:ln>
        </p:spPr>
      </p:pic>
      <p:sp>
        <p:nvSpPr>
          <p:cNvPr id="17" name="TextBox 10"/>
          <p:cNvSpPr txBox="1"/>
          <p:nvPr/>
        </p:nvSpPr>
        <p:spPr>
          <a:xfrm>
            <a:off x="-357188" y="2319338"/>
            <a:ext cx="6781801" cy="1323975"/>
          </a:xfrm>
          <a:prstGeom prst="rect">
            <a:avLst/>
          </a:prstGeom>
          <a:noFill/>
        </p:spPr>
        <p:txBody>
          <a:bodyPr>
            <a:spAutoFit/>
          </a:bodyPr>
          <a:lstStyle/>
          <a:p>
            <a:pPr algn="ctr" eaLnBrk="0" fontAlgn="auto" hangingPunct="0">
              <a:spcBef>
                <a:spcPts val="0"/>
              </a:spcBef>
              <a:spcAft>
                <a:spcPts val="0"/>
              </a:spcAft>
              <a:defRPr/>
            </a:pPr>
            <a:r>
              <a:rPr lang="es-ES" sz="4000" b="1" dirty="0">
                <a:solidFill>
                  <a:schemeClr val="tx2">
                    <a:lumMod val="75000"/>
                  </a:schemeClr>
                </a:solidFill>
                <a:effectLst>
                  <a:outerShdw blurRad="38100" dist="38100" dir="2700000" algn="tl">
                    <a:srgbClr val="000000">
                      <a:alpha val="43137"/>
                    </a:srgbClr>
                  </a:outerShdw>
                </a:effectLst>
                <a:latin typeface="Century Gothic" pitchFamily="34" charset="0"/>
                <a:cs typeface="+mn-cs"/>
              </a:rPr>
              <a:t>PROGRAMA DE PROMOCIÓN SECTORIAL</a:t>
            </a:r>
          </a:p>
        </p:txBody>
      </p:sp>
      <p:pic>
        <p:nvPicPr>
          <p:cNvPr id="73740" name="Picture 1"/>
          <p:cNvPicPr>
            <a:picLocks noChangeAspect="1" noChangeArrowheads="1"/>
          </p:cNvPicPr>
          <p:nvPr/>
        </p:nvPicPr>
        <p:blipFill>
          <a:blip r:embed="rId3" cstate="print"/>
          <a:srcRect l="17647" t="22461" r="72426" b="67773"/>
          <a:stretch>
            <a:fillRect/>
          </a:stretch>
        </p:blipFill>
        <p:spPr bwMode="auto">
          <a:xfrm>
            <a:off x="0" y="0"/>
            <a:ext cx="1285875" cy="714375"/>
          </a:xfrm>
          <a:prstGeom prst="rect">
            <a:avLst/>
          </a:prstGeom>
          <a:noFill/>
          <a:ln w="9525">
            <a:noFill/>
            <a:miter lim="800000"/>
            <a:headEnd/>
            <a:tailEnd/>
          </a:ln>
        </p:spPr>
      </p:pic>
      <p:sp>
        <p:nvSpPr>
          <p:cNvPr id="19" name="Rectangle 2"/>
          <p:cNvSpPr txBox="1">
            <a:spLocks noChangeArrowheads="1"/>
          </p:cNvSpPr>
          <p:nvPr/>
        </p:nvSpPr>
        <p:spPr>
          <a:xfrm>
            <a:off x="-142875" y="0"/>
            <a:ext cx="9144000" cy="704850"/>
          </a:xfrm>
          <a:prstGeom prst="rect">
            <a:avLst/>
          </a:prstGeom>
        </p:spPr>
        <p:txBody>
          <a:bodyPr/>
          <a:lstStyle/>
          <a:p>
            <a:pPr algn="ctr" eaLnBrk="0" hangingPunct="0">
              <a:defRPr/>
            </a:pPr>
            <a:r>
              <a:rPr lang="es-MX" sz="2400" kern="0" dirty="0">
                <a:solidFill>
                  <a:srgbClr val="00478E"/>
                </a:solidFill>
                <a:effectLst>
                  <a:outerShdw blurRad="38100" dist="38100" dir="2700000" algn="tl">
                    <a:srgbClr val="C0C0C0"/>
                  </a:outerShdw>
                </a:effectLst>
                <a:latin typeface="Century Gothic" pitchFamily="34" charset="0"/>
                <a:cs typeface="+mn-cs"/>
              </a:rPr>
              <a:t>Almanza Villarreal Agencia Aduanal, S.C.</a:t>
            </a:r>
          </a:p>
          <a:p>
            <a:pPr algn="ctr" eaLnBrk="0" hangingPunct="0">
              <a:defRPr/>
            </a:pPr>
            <a:endParaRPr lang="es-MX" sz="2400" kern="0" dirty="0">
              <a:solidFill>
                <a:srgbClr val="00478E"/>
              </a:solidFill>
              <a:effectLst>
                <a:outerShdw blurRad="38100" dist="38100" dir="2700000" algn="tl">
                  <a:srgbClr val="C0C0C0"/>
                </a:outerShdw>
              </a:effectLst>
              <a:latin typeface="Century Gothic" pitchFamily="34" charset="0"/>
              <a:ea typeface="+mj-ea"/>
              <a:cs typeface="+mj-cs"/>
            </a:endParaRPr>
          </a:p>
          <a:p>
            <a:pPr algn="ctr" eaLnBrk="0" hangingPunct="0">
              <a:defRPr/>
            </a:pPr>
            <a:endParaRPr lang="es-MX" sz="2400" kern="0" dirty="0">
              <a:solidFill>
                <a:srgbClr val="00478E"/>
              </a:solidFill>
              <a:effectLst>
                <a:outerShdw blurRad="38100" dist="38100" dir="2700000" algn="tl">
                  <a:srgbClr val="C0C0C0"/>
                </a:outerShdw>
              </a:effectLst>
              <a:latin typeface="Century Gothic" pitchFamily="34" charset="0"/>
              <a:ea typeface="+mj-ea"/>
              <a:cs typeface="+mj-cs"/>
            </a:endParaRPr>
          </a:p>
        </p:txBody>
      </p:sp>
      <p:pic>
        <p:nvPicPr>
          <p:cNvPr id="73742" name="Picture 2"/>
          <p:cNvPicPr>
            <a:picLocks noChangeAspect="1" noChangeArrowheads="1"/>
          </p:cNvPicPr>
          <p:nvPr/>
        </p:nvPicPr>
        <p:blipFill>
          <a:blip r:embed="rId4" cstate="print"/>
          <a:srcRect/>
          <a:stretch>
            <a:fillRect/>
          </a:stretch>
        </p:blipFill>
        <p:spPr bwMode="auto">
          <a:xfrm>
            <a:off x="7429500" y="-71438"/>
            <a:ext cx="1714500" cy="809626"/>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p:cNvSpPr txBox="1">
            <a:spLocks noChangeArrowheads="1"/>
          </p:cNvSpPr>
          <p:nvPr/>
        </p:nvSpPr>
        <p:spPr>
          <a:xfrm>
            <a:off x="1490663" y="347663"/>
            <a:ext cx="6321425" cy="704850"/>
          </a:xfrm>
          <a:prstGeom prst="rect">
            <a:avLst/>
          </a:prstGeom>
        </p:spPr>
        <p:txBody>
          <a:bodyPr/>
          <a:lstStyle/>
          <a:p>
            <a:pPr algn="ctr" eaLnBrk="0" hangingPunct="0">
              <a:defRPr/>
            </a:pPr>
            <a:endParaRPr lang="es-ES" sz="3800" kern="0" dirty="0">
              <a:solidFill>
                <a:srgbClr val="00478E"/>
              </a:solidFill>
              <a:effectLst>
                <a:outerShdw blurRad="38100" dist="38100" dir="2700000" algn="tl">
                  <a:srgbClr val="C0C0C0"/>
                </a:outerShdw>
              </a:effectLst>
              <a:latin typeface="Century Gothic" pitchFamily="34" charset="0"/>
              <a:ea typeface="+mj-ea"/>
              <a:cs typeface="+mj-cs"/>
            </a:endParaRPr>
          </a:p>
        </p:txBody>
      </p:sp>
      <p:cxnSp>
        <p:nvCxnSpPr>
          <p:cNvPr id="11" name="10 Conector recto"/>
          <p:cNvCxnSpPr/>
          <p:nvPr/>
        </p:nvCxnSpPr>
        <p:spPr>
          <a:xfrm rot="5400000">
            <a:off x="7786688" y="5572125"/>
            <a:ext cx="2571750"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3" name="12 Conector recto"/>
          <p:cNvCxnSpPr/>
          <p:nvPr/>
        </p:nvCxnSpPr>
        <p:spPr>
          <a:xfrm rot="5400000">
            <a:off x="7786687" y="5643563"/>
            <a:ext cx="24288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4" name="13 Conector recto"/>
          <p:cNvCxnSpPr/>
          <p:nvPr/>
        </p:nvCxnSpPr>
        <p:spPr>
          <a:xfrm rot="5400000">
            <a:off x="7858125" y="5786438"/>
            <a:ext cx="214312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5" name="14 Conector recto"/>
          <p:cNvCxnSpPr/>
          <p:nvPr/>
        </p:nvCxnSpPr>
        <p:spPr>
          <a:xfrm>
            <a:off x="5429250" y="6715125"/>
            <a:ext cx="3714750"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6" name="15 Conector recto"/>
          <p:cNvCxnSpPr/>
          <p:nvPr/>
        </p:nvCxnSpPr>
        <p:spPr>
          <a:xfrm>
            <a:off x="6143625" y="6643688"/>
            <a:ext cx="30003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7" name="16 Conector recto"/>
          <p:cNvCxnSpPr/>
          <p:nvPr/>
        </p:nvCxnSpPr>
        <p:spPr>
          <a:xfrm>
            <a:off x="6715125" y="6572250"/>
            <a:ext cx="24288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sp>
        <p:nvSpPr>
          <p:cNvPr id="73737" name="19 Marcador de contenido"/>
          <p:cNvSpPr>
            <a:spLocks noGrp="1"/>
          </p:cNvSpPr>
          <p:nvPr>
            <p:ph idx="4294967295"/>
          </p:nvPr>
        </p:nvSpPr>
        <p:spPr>
          <a:xfrm>
            <a:off x="-142875" y="2428875"/>
            <a:ext cx="8929688" cy="2571750"/>
          </a:xfrm>
        </p:spPr>
        <p:txBody>
          <a:bodyPr/>
          <a:lstStyle/>
          <a:p>
            <a:pPr algn="just">
              <a:buFontTx/>
              <a:buNone/>
            </a:pPr>
            <a:r>
              <a:rPr lang="es-MX" sz="2400" b="1" smtClean="0">
                <a:solidFill>
                  <a:srgbClr val="003D7A"/>
                </a:solidFill>
              </a:rPr>
              <a:t>    Derivado de la desgravación arancelaria prevista en el Decreto por el que se modifica la Tarifa de la LIGIE, publicado en el DOF el 24 de Diciembre de 2008, existen </a:t>
            </a:r>
            <a:r>
              <a:rPr lang="es-MX" sz="2400" b="1" u="sng" smtClean="0">
                <a:solidFill>
                  <a:srgbClr val="003D7A"/>
                </a:solidFill>
              </a:rPr>
              <a:t>230 fracciones arancelarias</a:t>
            </a:r>
            <a:r>
              <a:rPr lang="es-MX" sz="2400" b="1" smtClean="0">
                <a:solidFill>
                  <a:srgbClr val="003D7A"/>
                </a:solidFill>
              </a:rPr>
              <a:t> previstas en 21 de los 24 Programas de Promoción Sectorial del Decreto PROSEC a las que les corresponde un arancel igual o mayor al de la Tarifa de la LIGIE, por lo que es necesario eliminarlas del citado Decreto, debido a que ya no se justifica su permanencia.</a:t>
            </a:r>
            <a:endParaRPr lang="en-US" sz="2400" b="1" smtClean="0">
              <a:solidFill>
                <a:srgbClr val="003D7A"/>
              </a:solidFill>
            </a:endParaRPr>
          </a:p>
        </p:txBody>
      </p:sp>
      <p:sp>
        <p:nvSpPr>
          <p:cNvPr id="18" name="Rectangle 2"/>
          <p:cNvSpPr txBox="1">
            <a:spLocks noChangeArrowheads="1"/>
          </p:cNvSpPr>
          <p:nvPr/>
        </p:nvSpPr>
        <p:spPr>
          <a:xfrm>
            <a:off x="0" y="0"/>
            <a:ext cx="9144000" cy="704850"/>
          </a:xfrm>
          <a:prstGeom prst="rect">
            <a:avLst/>
          </a:prstGeom>
        </p:spPr>
        <p:txBody>
          <a:bodyPr/>
          <a:lstStyle/>
          <a:p>
            <a:pPr algn="ctr" eaLnBrk="0" hangingPunct="0">
              <a:defRPr/>
            </a:pPr>
            <a:r>
              <a:rPr lang="es-MX" sz="2400" kern="0" dirty="0">
                <a:solidFill>
                  <a:srgbClr val="00478E"/>
                </a:solidFill>
                <a:effectLst>
                  <a:outerShdw blurRad="38100" dist="38100" dir="2700000" algn="tl">
                    <a:srgbClr val="C0C0C0"/>
                  </a:outerShdw>
                </a:effectLst>
                <a:latin typeface="Century Gothic" pitchFamily="34" charset="0"/>
                <a:cs typeface="+mn-cs"/>
              </a:rPr>
              <a:t>Almanza Villarreal Agencia Aduanal, S.C.</a:t>
            </a:r>
          </a:p>
          <a:p>
            <a:pPr algn="ctr" eaLnBrk="0" hangingPunct="0">
              <a:defRPr/>
            </a:pPr>
            <a:endParaRPr lang="es-MX" sz="2400" kern="0" dirty="0">
              <a:solidFill>
                <a:srgbClr val="00478E"/>
              </a:solidFill>
              <a:effectLst>
                <a:outerShdw blurRad="38100" dist="38100" dir="2700000" algn="tl">
                  <a:srgbClr val="C0C0C0"/>
                </a:outerShdw>
              </a:effectLst>
              <a:latin typeface="Century Gothic" pitchFamily="34" charset="0"/>
              <a:ea typeface="+mj-ea"/>
              <a:cs typeface="+mj-cs"/>
            </a:endParaRPr>
          </a:p>
          <a:p>
            <a:pPr algn="ctr" eaLnBrk="0" hangingPunct="0">
              <a:defRPr/>
            </a:pPr>
            <a:endParaRPr lang="es-MX" sz="2400" kern="0" dirty="0">
              <a:solidFill>
                <a:srgbClr val="00478E"/>
              </a:solidFill>
              <a:effectLst>
                <a:outerShdw blurRad="38100" dist="38100" dir="2700000" algn="tl">
                  <a:srgbClr val="C0C0C0"/>
                </a:outerShdw>
              </a:effectLst>
              <a:latin typeface="Century Gothic" pitchFamily="34" charset="0"/>
              <a:ea typeface="+mj-ea"/>
              <a:cs typeface="+mj-cs"/>
            </a:endParaRPr>
          </a:p>
        </p:txBody>
      </p:sp>
      <p:sp>
        <p:nvSpPr>
          <p:cNvPr id="20" name="19 CuadroTexto"/>
          <p:cNvSpPr txBox="1"/>
          <p:nvPr/>
        </p:nvSpPr>
        <p:spPr>
          <a:xfrm>
            <a:off x="1643063" y="571500"/>
            <a:ext cx="6072187" cy="1077913"/>
          </a:xfrm>
          <a:prstGeom prst="rect">
            <a:avLst/>
          </a:prstGeom>
          <a:noFill/>
        </p:spPr>
        <p:txBody>
          <a:bodyPr>
            <a:spAutoFit/>
          </a:bodyPr>
          <a:lstStyle/>
          <a:p>
            <a:pPr algn="ctr">
              <a:defRPr/>
            </a:pPr>
            <a:r>
              <a:rPr lang="es-MX" sz="3200" b="1" dirty="0">
                <a:solidFill>
                  <a:srgbClr val="003D7A"/>
                </a:solidFill>
                <a:latin typeface="+mn-lt"/>
              </a:rPr>
              <a:t>DECRETO POR EL QUE SE MODIFICA EL PROSEC</a:t>
            </a:r>
            <a:endParaRPr lang="es-MX" sz="3200" dirty="0">
              <a:solidFill>
                <a:srgbClr val="003D7A"/>
              </a:solidFill>
              <a:latin typeface="+mn-lt"/>
            </a:endParaRPr>
          </a:p>
        </p:txBody>
      </p:sp>
      <p:sp>
        <p:nvSpPr>
          <p:cNvPr id="21" name="20 CuadroTexto"/>
          <p:cNvSpPr txBox="1"/>
          <p:nvPr/>
        </p:nvSpPr>
        <p:spPr>
          <a:xfrm>
            <a:off x="7572375" y="6143625"/>
            <a:ext cx="1643063" cy="369888"/>
          </a:xfrm>
          <a:prstGeom prst="rect">
            <a:avLst/>
          </a:prstGeom>
          <a:noFill/>
        </p:spPr>
        <p:txBody>
          <a:bodyPr>
            <a:spAutoFit/>
          </a:bodyPr>
          <a:lstStyle/>
          <a:p>
            <a:pPr>
              <a:defRPr/>
            </a:pPr>
            <a:r>
              <a:rPr lang="es-MX" b="1" dirty="0">
                <a:solidFill>
                  <a:srgbClr val="003D7A"/>
                </a:solidFill>
                <a:latin typeface="+mn-lt"/>
              </a:rPr>
              <a:t>26/12/2011</a:t>
            </a:r>
            <a:r>
              <a:rPr lang="es-MX" dirty="0">
                <a:solidFill>
                  <a:srgbClr val="003D7A"/>
                </a:solidFill>
                <a:latin typeface="+mn-lt"/>
              </a:rPr>
              <a:t> </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73737">
                                            <p:txEl>
                                              <p:pRg st="0" end="0"/>
                                            </p:txEl>
                                          </p:spTgt>
                                        </p:tgtEl>
                                        <p:attrNameLst>
                                          <p:attrName>style.visibility</p:attrName>
                                        </p:attrNameLst>
                                      </p:cBhvr>
                                      <p:to>
                                        <p:strVal val="visible"/>
                                      </p:to>
                                    </p:set>
                                    <p:animEffect transition="in" filter="fade">
                                      <p:cBhvr>
                                        <p:cTn id="12" dur="1000"/>
                                        <p:tgtEl>
                                          <p:spTgt spid="73737">
                                            <p:txEl>
                                              <p:pRg st="0" end="0"/>
                                            </p:txEl>
                                          </p:spTgt>
                                        </p:tgtEl>
                                      </p:cBhvr>
                                    </p:animEffect>
                                    <p:anim calcmode="lin" valueType="num">
                                      <p:cBhvr>
                                        <p:cTn id="13" dur="1000" fill="hold"/>
                                        <p:tgtEl>
                                          <p:spTgt spid="73737">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73737">
                                            <p:txEl>
                                              <p:pRg st="0" end="0"/>
                                            </p:txEl>
                                          </p:spTgt>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1000"/>
                                        <p:tgtEl>
                                          <p:spTgt spid="21"/>
                                        </p:tgtEl>
                                      </p:cBhvr>
                                    </p:animEffect>
                                    <p:anim calcmode="lin" valueType="num">
                                      <p:cBhvr>
                                        <p:cTn id="18" dur="1000" fill="hold"/>
                                        <p:tgtEl>
                                          <p:spTgt spid="21"/>
                                        </p:tgtEl>
                                        <p:attrNameLst>
                                          <p:attrName>ppt_x</p:attrName>
                                        </p:attrNameLst>
                                      </p:cBhvr>
                                      <p:tavLst>
                                        <p:tav tm="0">
                                          <p:val>
                                            <p:strVal val="#ppt_x"/>
                                          </p:val>
                                        </p:tav>
                                        <p:tav tm="100000">
                                          <p:val>
                                            <p:strVal val="#ppt_x"/>
                                          </p:val>
                                        </p:tav>
                                      </p:tavLst>
                                    </p:anim>
                                    <p:anim calcmode="lin" valueType="num">
                                      <p:cBhvr>
                                        <p:cTn id="1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7" grpId="0" build="p"/>
      <p:bldP spid="20"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11"/>
          <p:cNvSpPr txBox="1">
            <a:spLocks noChangeArrowheads="1"/>
          </p:cNvSpPr>
          <p:nvPr/>
        </p:nvSpPr>
        <p:spPr bwMode="auto">
          <a:xfrm>
            <a:off x="1403350" y="1341438"/>
            <a:ext cx="6192838" cy="366712"/>
          </a:xfrm>
          <a:prstGeom prst="rect">
            <a:avLst/>
          </a:prstGeom>
          <a:noFill/>
          <a:ln w="9525">
            <a:noFill/>
            <a:miter lim="800000"/>
            <a:headEnd/>
            <a:tailEnd/>
          </a:ln>
        </p:spPr>
        <p:txBody>
          <a:bodyPr>
            <a:spAutoFit/>
          </a:bodyPr>
          <a:lstStyle/>
          <a:p>
            <a:pPr eaLnBrk="0" hangingPunct="0">
              <a:spcBef>
                <a:spcPct val="50000"/>
              </a:spcBef>
            </a:pPr>
            <a:endParaRPr lang="en-US"/>
          </a:p>
        </p:txBody>
      </p:sp>
      <p:cxnSp>
        <p:nvCxnSpPr>
          <p:cNvPr id="11" name="10 Conector recto"/>
          <p:cNvCxnSpPr/>
          <p:nvPr/>
        </p:nvCxnSpPr>
        <p:spPr>
          <a:xfrm rot="5400000">
            <a:off x="7786688" y="5572125"/>
            <a:ext cx="2571750"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3" name="12 Conector recto"/>
          <p:cNvCxnSpPr/>
          <p:nvPr/>
        </p:nvCxnSpPr>
        <p:spPr>
          <a:xfrm rot="5400000">
            <a:off x="7786687" y="5643563"/>
            <a:ext cx="24288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4" name="13 Conector recto"/>
          <p:cNvCxnSpPr/>
          <p:nvPr/>
        </p:nvCxnSpPr>
        <p:spPr>
          <a:xfrm rot="5400000">
            <a:off x="7858125" y="5786438"/>
            <a:ext cx="214312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5" name="14 Conector recto"/>
          <p:cNvCxnSpPr/>
          <p:nvPr/>
        </p:nvCxnSpPr>
        <p:spPr>
          <a:xfrm>
            <a:off x="5429250" y="6715125"/>
            <a:ext cx="3714750"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6" name="15 Conector recto"/>
          <p:cNvCxnSpPr/>
          <p:nvPr/>
        </p:nvCxnSpPr>
        <p:spPr>
          <a:xfrm>
            <a:off x="6143625" y="6643688"/>
            <a:ext cx="30003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7" name="16 Conector recto"/>
          <p:cNvCxnSpPr/>
          <p:nvPr/>
        </p:nvCxnSpPr>
        <p:spPr>
          <a:xfrm>
            <a:off x="6715125" y="6572250"/>
            <a:ext cx="24288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pic>
        <p:nvPicPr>
          <p:cNvPr id="11273" name="Picture 2"/>
          <p:cNvPicPr>
            <a:picLocks noChangeAspect="1" noChangeArrowheads="1"/>
          </p:cNvPicPr>
          <p:nvPr/>
        </p:nvPicPr>
        <p:blipFill>
          <a:blip r:embed="rId2" cstate="print"/>
          <a:srcRect/>
          <a:stretch>
            <a:fillRect/>
          </a:stretch>
        </p:blipFill>
        <p:spPr bwMode="auto">
          <a:xfrm>
            <a:off x="1563688" y="6230938"/>
            <a:ext cx="631825" cy="557212"/>
          </a:xfrm>
          <a:prstGeom prst="rect">
            <a:avLst/>
          </a:prstGeom>
          <a:noFill/>
          <a:ln w="9525">
            <a:noFill/>
            <a:miter lim="800000"/>
            <a:headEnd/>
            <a:tailEnd/>
          </a:ln>
        </p:spPr>
      </p:pic>
      <p:pic>
        <p:nvPicPr>
          <p:cNvPr id="4098" name="Picture 2"/>
          <p:cNvPicPr>
            <a:picLocks noChangeAspect="1" noChangeArrowheads="1"/>
          </p:cNvPicPr>
          <p:nvPr/>
        </p:nvPicPr>
        <p:blipFill>
          <a:blip r:embed="rId3" cstate="print"/>
          <a:srcRect l="22971" t="16966" r="26157"/>
          <a:stretch>
            <a:fillRect/>
          </a:stretch>
        </p:blipFill>
        <p:spPr bwMode="auto">
          <a:xfrm>
            <a:off x="2428875" y="2786063"/>
            <a:ext cx="4375150" cy="3706812"/>
          </a:xfrm>
          <a:prstGeom prst="rect">
            <a:avLst/>
          </a:prstGeom>
          <a:noFill/>
          <a:ln w="9525">
            <a:noFill/>
            <a:miter lim="800000"/>
            <a:headEnd/>
            <a:tailEnd/>
          </a:ln>
        </p:spPr>
      </p:pic>
      <p:sp>
        <p:nvSpPr>
          <p:cNvPr id="12" name="Rectangle 2"/>
          <p:cNvSpPr txBox="1">
            <a:spLocks noChangeArrowheads="1"/>
          </p:cNvSpPr>
          <p:nvPr/>
        </p:nvSpPr>
        <p:spPr>
          <a:xfrm>
            <a:off x="179388" y="476250"/>
            <a:ext cx="8629650" cy="704850"/>
          </a:xfrm>
          <a:prstGeom prst="rect">
            <a:avLst/>
          </a:prstGeom>
        </p:spPr>
        <p:txBody>
          <a:bodyPr/>
          <a:lstStyle/>
          <a:p>
            <a:pPr algn="ctr" eaLnBrk="0" hangingPunct="0">
              <a:defRPr/>
            </a:pPr>
            <a:r>
              <a:rPr lang="es-MX" sz="3200" b="1" kern="0" dirty="0">
                <a:solidFill>
                  <a:srgbClr val="00478E"/>
                </a:solidFill>
                <a:latin typeface="Century Gothic" pitchFamily="34" charset="0"/>
                <a:ea typeface="+mj-ea"/>
                <a:cs typeface="+mj-cs"/>
              </a:rPr>
              <a:t>USUARIOS CON FIEL</a:t>
            </a:r>
          </a:p>
        </p:txBody>
      </p:sp>
      <p:pic>
        <p:nvPicPr>
          <p:cNvPr id="18" name="Picture 2"/>
          <p:cNvPicPr>
            <a:picLocks noChangeAspect="1" noChangeArrowheads="1"/>
          </p:cNvPicPr>
          <p:nvPr/>
        </p:nvPicPr>
        <p:blipFill>
          <a:blip r:embed="rId4" cstate="print"/>
          <a:srcRect/>
          <a:stretch>
            <a:fillRect/>
          </a:stretch>
        </p:blipFill>
        <p:spPr bwMode="auto">
          <a:xfrm>
            <a:off x="2428875" y="2786063"/>
            <a:ext cx="4371975" cy="3648075"/>
          </a:xfrm>
          <a:prstGeom prst="rect">
            <a:avLst/>
          </a:prstGeom>
          <a:noFill/>
          <a:ln w="9525">
            <a:noFill/>
            <a:miter lim="800000"/>
            <a:headEnd/>
            <a:tailEnd/>
          </a:ln>
        </p:spPr>
      </p:pic>
      <p:pic>
        <p:nvPicPr>
          <p:cNvPr id="4099" name="Picture 3"/>
          <p:cNvPicPr>
            <a:picLocks noChangeAspect="1" noChangeArrowheads="1"/>
          </p:cNvPicPr>
          <p:nvPr/>
        </p:nvPicPr>
        <p:blipFill>
          <a:blip r:embed="rId5" cstate="print"/>
          <a:srcRect l="3349" t="31662" r="3548" b="20599"/>
          <a:stretch>
            <a:fillRect/>
          </a:stretch>
        </p:blipFill>
        <p:spPr bwMode="auto">
          <a:xfrm>
            <a:off x="3000375" y="3857625"/>
            <a:ext cx="2484438" cy="1084263"/>
          </a:xfrm>
          <a:prstGeom prst="rect">
            <a:avLst/>
          </a:prstGeom>
          <a:noFill/>
          <a:ln w="9525">
            <a:noFill/>
            <a:miter lim="800000"/>
            <a:headEnd/>
            <a:tailEnd/>
          </a:ln>
        </p:spPr>
      </p:pic>
      <p:sp>
        <p:nvSpPr>
          <p:cNvPr id="19" name="18 CuadroTexto"/>
          <p:cNvSpPr txBox="1"/>
          <p:nvPr/>
        </p:nvSpPr>
        <p:spPr>
          <a:xfrm>
            <a:off x="642938" y="1500188"/>
            <a:ext cx="7929562" cy="1570037"/>
          </a:xfrm>
          <a:prstGeom prst="rect">
            <a:avLst/>
          </a:prstGeom>
          <a:noFill/>
        </p:spPr>
        <p:txBody>
          <a:bodyPr>
            <a:spAutoFit/>
          </a:bodyPr>
          <a:lstStyle/>
          <a:p>
            <a:pPr algn="just" eaLnBrk="0" hangingPunct="0">
              <a:defRPr/>
            </a:pPr>
            <a:r>
              <a:rPr lang="es-MX" sz="2400" b="1" kern="0" dirty="0">
                <a:solidFill>
                  <a:srgbClr val="00478E"/>
                </a:solidFill>
                <a:latin typeface="Century Gothic" pitchFamily="34" charset="0"/>
                <a:cs typeface="+mn-cs"/>
              </a:rPr>
              <a:t>Los usuarios con FIEL son aquellas personas Físicas o Morales que cuentan con Llave Privada y Certificado.</a:t>
            </a:r>
          </a:p>
          <a:p>
            <a:pPr algn="just" eaLnBrk="0" hangingPunct="0">
              <a:defRPr/>
            </a:pPr>
            <a:endParaRPr lang="es-MX" sz="2400" b="1" dirty="0">
              <a:latin typeface="Arial" pitchFamily="34" charset="0"/>
              <a:cs typeface="+mn-cs"/>
            </a:endParaRPr>
          </a:p>
        </p:txBody>
      </p:sp>
      <p:sp>
        <p:nvSpPr>
          <p:cNvPr id="20" name="Rectangle 2"/>
          <p:cNvSpPr txBox="1">
            <a:spLocks noChangeArrowheads="1"/>
          </p:cNvSpPr>
          <p:nvPr/>
        </p:nvSpPr>
        <p:spPr>
          <a:xfrm>
            <a:off x="0" y="0"/>
            <a:ext cx="9144000" cy="704850"/>
          </a:xfrm>
          <a:prstGeom prst="rect">
            <a:avLst/>
          </a:prstGeom>
        </p:spPr>
        <p:txBody>
          <a:bodyPr/>
          <a:lstStyle/>
          <a:p>
            <a:pPr algn="ctr" eaLnBrk="0" hangingPunct="0">
              <a:defRPr/>
            </a:pPr>
            <a:r>
              <a:rPr lang="es-MX" sz="2400" kern="0" dirty="0">
                <a:solidFill>
                  <a:srgbClr val="00478E"/>
                </a:solidFill>
                <a:effectLst>
                  <a:outerShdw blurRad="38100" dist="38100" dir="2700000" algn="tl">
                    <a:srgbClr val="C0C0C0"/>
                  </a:outerShdw>
                </a:effectLst>
                <a:latin typeface="Century Gothic" pitchFamily="34" charset="0"/>
                <a:cs typeface="+mn-cs"/>
              </a:rPr>
              <a:t>Almanza Villarreal Agencia Aduanal, S.C.</a:t>
            </a:r>
          </a:p>
          <a:p>
            <a:pPr algn="ctr" eaLnBrk="0" hangingPunct="0">
              <a:defRPr/>
            </a:pPr>
            <a:endParaRPr lang="es-MX" sz="2400" kern="0" dirty="0">
              <a:solidFill>
                <a:srgbClr val="00478E"/>
              </a:solidFill>
              <a:effectLst>
                <a:outerShdw blurRad="38100" dist="38100" dir="2700000" algn="tl">
                  <a:srgbClr val="C0C0C0"/>
                </a:outerShdw>
              </a:effectLst>
              <a:latin typeface="Century Gothic" pitchFamily="34" charset="0"/>
              <a:ea typeface="+mj-ea"/>
              <a:cs typeface="+mj-cs"/>
            </a:endParaRPr>
          </a:p>
          <a:p>
            <a:pPr algn="ctr" eaLnBrk="0" hangingPunct="0">
              <a:defRPr/>
            </a:pPr>
            <a:endParaRPr lang="es-MX" sz="2400" kern="0" dirty="0">
              <a:solidFill>
                <a:srgbClr val="00478E"/>
              </a:solidFill>
              <a:effectLst>
                <a:outerShdw blurRad="38100" dist="38100" dir="2700000" algn="tl">
                  <a:srgbClr val="C0C0C0"/>
                </a:outerShdw>
              </a:effectLst>
              <a:latin typeface="Century Gothic" pitchFamily="34" charset="0"/>
              <a:ea typeface="+mj-ea"/>
              <a:cs typeface="+mj-cs"/>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childTnLst>
                                </p:cTn>
                              </p:par>
                              <p:par>
                                <p:cTn id="8" presetID="47" presetClass="entr" presetSubtype="0" fill="hold" grpId="1"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1000"/>
                                        <p:tgtEl>
                                          <p:spTgt spid="12"/>
                                        </p:tgtEl>
                                      </p:cBhvr>
                                    </p:animEffect>
                                    <p:anim calcmode="lin" valueType="num">
                                      <p:cBhvr>
                                        <p:cTn id="11" dur="1000" fill="hold"/>
                                        <p:tgtEl>
                                          <p:spTgt spid="12"/>
                                        </p:tgtEl>
                                        <p:attrNameLst>
                                          <p:attrName>ppt_x</p:attrName>
                                        </p:attrNameLst>
                                      </p:cBhvr>
                                      <p:tavLst>
                                        <p:tav tm="0">
                                          <p:val>
                                            <p:strVal val="#ppt_x"/>
                                          </p:val>
                                        </p:tav>
                                        <p:tav tm="100000">
                                          <p:val>
                                            <p:strVal val="#ppt_x"/>
                                          </p:val>
                                        </p:tav>
                                      </p:tavLst>
                                    </p:anim>
                                    <p:anim calcmode="lin" valueType="num">
                                      <p:cBhvr>
                                        <p:cTn id="12" dur="1000" fill="hold"/>
                                        <p:tgtEl>
                                          <p:spTgt spid="12"/>
                                        </p:tgtEl>
                                        <p:attrNameLst>
                                          <p:attrName>ppt_y</p:attrName>
                                        </p:attrNameLst>
                                      </p:cBhvr>
                                      <p:tavLst>
                                        <p:tav tm="0">
                                          <p:val>
                                            <p:strVal val="#ppt_y-.1"/>
                                          </p:val>
                                        </p:tav>
                                        <p:tav tm="100000">
                                          <p:val>
                                            <p:strVal val="#ppt_y"/>
                                          </p:val>
                                        </p:tav>
                                      </p:tavLst>
                                    </p:anim>
                                  </p:childTnLst>
                                </p:cTn>
                              </p:par>
                              <p:par>
                                <p:cTn id="13" presetID="47"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1000"/>
                                        <p:tgtEl>
                                          <p:spTgt spid="19"/>
                                        </p:tgtEl>
                                      </p:cBhvr>
                                    </p:animEffect>
                                    <p:anim calcmode="lin" valueType="num">
                                      <p:cBhvr>
                                        <p:cTn id="16" dur="1000" fill="hold"/>
                                        <p:tgtEl>
                                          <p:spTgt spid="19"/>
                                        </p:tgtEl>
                                        <p:attrNameLst>
                                          <p:attrName>ppt_x</p:attrName>
                                        </p:attrNameLst>
                                      </p:cBhvr>
                                      <p:tavLst>
                                        <p:tav tm="0">
                                          <p:val>
                                            <p:strVal val="#ppt_x"/>
                                          </p:val>
                                        </p:tav>
                                        <p:tav tm="100000">
                                          <p:val>
                                            <p:strVal val="#ppt_x"/>
                                          </p:val>
                                        </p:tav>
                                      </p:tavLst>
                                    </p:anim>
                                    <p:anim calcmode="lin" valueType="num">
                                      <p:cBhvr>
                                        <p:cTn id="17" dur="1000" fill="hold"/>
                                        <p:tgtEl>
                                          <p:spTgt spid="19"/>
                                        </p:tgtEl>
                                        <p:attrNameLst>
                                          <p:attrName>ppt_y</p:attrName>
                                        </p:attrNameLst>
                                      </p:cBhvr>
                                      <p:tavLst>
                                        <p:tav tm="0">
                                          <p:val>
                                            <p:strVal val="#ppt_y-.1"/>
                                          </p:val>
                                        </p:tav>
                                        <p:tav tm="100000">
                                          <p:val>
                                            <p:strVal val="#ppt_y"/>
                                          </p:val>
                                        </p:tav>
                                      </p:tavLst>
                                    </p:anim>
                                  </p:childTnLst>
                                </p:cTn>
                              </p:par>
                            </p:childTnLst>
                          </p:cTn>
                        </p:par>
                        <p:par>
                          <p:cTn id="18" fill="hold" nodeType="afterGroup">
                            <p:stCondLst>
                              <p:cond delay="1000"/>
                            </p:stCondLst>
                            <p:childTnLst>
                              <p:par>
                                <p:cTn id="19" presetID="10" presetClass="entr" presetSubtype="0" fill="hold" nodeType="afterEffect">
                                  <p:stCondLst>
                                    <p:cond delay="0"/>
                                  </p:stCondLst>
                                  <p:childTnLst>
                                    <p:set>
                                      <p:cBhvr>
                                        <p:cTn id="20" dur="1" fill="hold">
                                          <p:stCondLst>
                                            <p:cond delay="0"/>
                                          </p:stCondLst>
                                        </p:cTn>
                                        <p:tgtEl>
                                          <p:spTgt spid="4098"/>
                                        </p:tgtEl>
                                        <p:attrNameLst>
                                          <p:attrName>style.visibility</p:attrName>
                                        </p:attrNameLst>
                                      </p:cBhvr>
                                      <p:to>
                                        <p:strVal val="visible"/>
                                      </p:to>
                                    </p:set>
                                    <p:animEffect transition="in" filter="fade">
                                      <p:cBhvr>
                                        <p:cTn id="21" dur="2000"/>
                                        <p:tgtEl>
                                          <p:spTgt spid="4098"/>
                                        </p:tgtEl>
                                      </p:cBhvr>
                                    </p:animEffect>
                                  </p:childTnLst>
                                </p:cTn>
                              </p:par>
                            </p:childTnLst>
                          </p:cTn>
                        </p:par>
                        <p:par>
                          <p:cTn id="22" fill="hold" nodeType="afterGroup">
                            <p:stCondLst>
                              <p:cond delay="3000"/>
                            </p:stCondLst>
                            <p:childTnLst>
                              <p:par>
                                <p:cTn id="23" presetID="10" presetClass="entr" presetSubtype="0" fill="hold"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500"/>
                                        <p:tgtEl>
                                          <p:spTgt spid="18"/>
                                        </p:tgtEl>
                                      </p:cBhvr>
                                    </p:animEffect>
                                  </p:childTnLst>
                                </p:cTn>
                              </p:par>
                            </p:childTnLst>
                          </p:cTn>
                        </p:par>
                        <p:par>
                          <p:cTn id="26" fill="hold" nodeType="afterGroup">
                            <p:stCondLst>
                              <p:cond delay="4500"/>
                            </p:stCondLst>
                            <p:childTnLst>
                              <p:par>
                                <p:cTn id="27" presetID="10" presetClass="entr" presetSubtype="0" fill="hold" nodeType="afterEffect">
                                  <p:stCondLst>
                                    <p:cond delay="0"/>
                                  </p:stCondLst>
                                  <p:childTnLst>
                                    <p:set>
                                      <p:cBhvr>
                                        <p:cTn id="28" dur="1" fill="hold">
                                          <p:stCondLst>
                                            <p:cond delay="0"/>
                                          </p:stCondLst>
                                        </p:cTn>
                                        <p:tgtEl>
                                          <p:spTgt spid="4099"/>
                                        </p:tgtEl>
                                        <p:attrNameLst>
                                          <p:attrName>style.visibility</p:attrName>
                                        </p:attrNameLst>
                                      </p:cBhvr>
                                      <p:to>
                                        <p:strVal val="visible"/>
                                      </p:to>
                                    </p:set>
                                    <p:animEffect transition="in" filter="fade">
                                      <p:cBhvr>
                                        <p:cTn id="29" dur="10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9"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ext Box 11"/>
          <p:cNvSpPr txBox="1">
            <a:spLocks noChangeArrowheads="1"/>
          </p:cNvSpPr>
          <p:nvPr/>
        </p:nvSpPr>
        <p:spPr bwMode="auto">
          <a:xfrm>
            <a:off x="1403350" y="1341438"/>
            <a:ext cx="6192838" cy="366712"/>
          </a:xfrm>
          <a:prstGeom prst="rect">
            <a:avLst/>
          </a:prstGeom>
          <a:noFill/>
          <a:ln w="9525">
            <a:noFill/>
            <a:miter lim="800000"/>
            <a:headEnd/>
            <a:tailEnd/>
          </a:ln>
        </p:spPr>
        <p:txBody>
          <a:bodyPr>
            <a:spAutoFit/>
          </a:bodyPr>
          <a:lstStyle/>
          <a:p>
            <a:pPr eaLnBrk="0" hangingPunct="0">
              <a:spcBef>
                <a:spcPct val="50000"/>
              </a:spcBef>
            </a:pPr>
            <a:endParaRPr lang="en-US"/>
          </a:p>
        </p:txBody>
      </p:sp>
      <p:cxnSp>
        <p:nvCxnSpPr>
          <p:cNvPr id="11" name="10 Conector recto"/>
          <p:cNvCxnSpPr/>
          <p:nvPr/>
        </p:nvCxnSpPr>
        <p:spPr>
          <a:xfrm rot="5400000">
            <a:off x="7786688" y="5572125"/>
            <a:ext cx="2571750"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2" name="11 Conector recto"/>
          <p:cNvCxnSpPr/>
          <p:nvPr/>
        </p:nvCxnSpPr>
        <p:spPr>
          <a:xfrm rot="5400000">
            <a:off x="7786687" y="5643563"/>
            <a:ext cx="24288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3" name="12 Conector recto"/>
          <p:cNvCxnSpPr/>
          <p:nvPr/>
        </p:nvCxnSpPr>
        <p:spPr>
          <a:xfrm rot="5400000">
            <a:off x="7858125" y="5786438"/>
            <a:ext cx="214312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4" name="13 Conector recto"/>
          <p:cNvCxnSpPr/>
          <p:nvPr/>
        </p:nvCxnSpPr>
        <p:spPr>
          <a:xfrm>
            <a:off x="5429250" y="6715125"/>
            <a:ext cx="3714750"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5" name="14 Conector recto"/>
          <p:cNvCxnSpPr/>
          <p:nvPr/>
        </p:nvCxnSpPr>
        <p:spPr>
          <a:xfrm>
            <a:off x="6143625" y="6643688"/>
            <a:ext cx="30003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6" name="15 Conector recto"/>
          <p:cNvCxnSpPr/>
          <p:nvPr/>
        </p:nvCxnSpPr>
        <p:spPr>
          <a:xfrm>
            <a:off x="6715125" y="6572250"/>
            <a:ext cx="24288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sp>
        <p:nvSpPr>
          <p:cNvPr id="75785" name="1 Rectángulo"/>
          <p:cNvSpPr>
            <a:spLocks noChangeArrowheads="1"/>
          </p:cNvSpPr>
          <p:nvPr/>
        </p:nvSpPr>
        <p:spPr bwMode="auto">
          <a:xfrm>
            <a:off x="7108825" y="6019800"/>
            <a:ext cx="1520825" cy="369888"/>
          </a:xfrm>
          <a:prstGeom prst="rect">
            <a:avLst/>
          </a:prstGeom>
          <a:noFill/>
          <a:ln w="9525">
            <a:noFill/>
            <a:miter lim="800000"/>
            <a:headEnd/>
            <a:tailEnd/>
          </a:ln>
        </p:spPr>
        <p:txBody>
          <a:bodyPr wrap="none">
            <a:spAutoFit/>
          </a:bodyPr>
          <a:lstStyle/>
          <a:p>
            <a:pPr eaLnBrk="0" hangingPunct="0"/>
            <a:r>
              <a:rPr lang="es-MX" i="1">
                <a:solidFill>
                  <a:srgbClr val="003D7A"/>
                </a:solidFill>
                <a:latin typeface="Century Gothic" pitchFamily="34" charset="0"/>
              </a:rPr>
              <a:t>ENERO 2012</a:t>
            </a:r>
            <a:endParaRPr lang="en-US" i="1">
              <a:solidFill>
                <a:srgbClr val="003D7A"/>
              </a:solidFill>
              <a:latin typeface="Century Gothic" pitchFamily="34" charset="0"/>
            </a:endParaRPr>
          </a:p>
        </p:txBody>
      </p:sp>
      <p:pic>
        <p:nvPicPr>
          <p:cNvPr id="75786" name="Picture 2"/>
          <p:cNvPicPr>
            <a:picLocks noChangeAspect="1" noChangeArrowheads="1"/>
          </p:cNvPicPr>
          <p:nvPr/>
        </p:nvPicPr>
        <p:blipFill>
          <a:blip r:embed="rId3" cstate="print"/>
          <a:srcRect/>
          <a:stretch>
            <a:fillRect/>
          </a:stretch>
        </p:blipFill>
        <p:spPr bwMode="auto">
          <a:xfrm>
            <a:off x="15875" y="6165850"/>
            <a:ext cx="1603375" cy="695325"/>
          </a:xfrm>
          <a:prstGeom prst="rect">
            <a:avLst/>
          </a:prstGeom>
          <a:noFill/>
          <a:ln w="9525">
            <a:noFill/>
            <a:miter lim="800000"/>
            <a:headEnd/>
            <a:tailEnd/>
          </a:ln>
        </p:spPr>
      </p:pic>
      <p:sp>
        <p:nvSpPr>
          <p:cNvPr id="17" name="TextBox 10"/>
          <p:cNvSpPr txBox="1"/>
          <p:nvPr/>
        </p:nvSpPr>
        <p:spPr>
          <a:xfrm>
            <a:off x="-285750" y="2090738"/>
            <a:ext cx="6781800" cy="2124075"/>
          </a:xfrm>
          <a:prstGeom prst="rect">
            <a:avLst/>
          </a:prstGeom>
          <a:noFill/>
        </p:spPr>
        <p:txBody>
          <a:bodyPr>
            <a:spAutoFit/>
          </a:bodyPr>
          <a:lstStyle/>
          <a:p>
            <a:pPr algn="ctr" eaLnBrk="0" fontAlgn="auto" hangingPunct="0">
              <a:spcBef>
                <a:spcPts val="0"/>
              </a:spcBef>
              <a:spcAft>
                <a:spcPts val="0"/>
              </a:spcAft>
              <a:defRPr/>
            </a:pPr>
            <a:r>
              <a:rPr lang="es-ES" sz="4400" b="1" dirty="0">
                <a:solidFill>
                  <a:schemeClr val="tx2">
                    <a:lumMod val="75000"/>
                  </a:schemeClr>
                </a:solidFill>
                <a:effectLst>
                  <a:outerShdw blurRad="38100" dist="38100" dir="2700000" algn="tl">
                    <a:srgbClr val="000000">
                      <a:alpha val="43137"/>
                    </a:srgbClr>
                  </a:outerShdw>
                </a:effectLst>
                <a:latin typeface="Century Gothic" pitchFamily="34" charset="0"/>
                <a:cs typeface="+mn-cs"/>
              </a:rPr>
              <a:t>MANIFESTACION DE VALOR SEMESTRAL </a:t>
            </a:r>
          </a:p>
          <a:p>
            <a:pPr algn="ctr" eaLnBrk="0" fontAlgn="auto" hangingPunct="0">
              <a:spcBef>
                <a:spcPts val="0"/>
              </a:spcBef>
              <a:spcAft>
                <a:spcPts val="0"/>
              </a:spcAft>
              <a:defRPr/>
            </a:pPr>
            <a:r>
              <a:rPr lang="es-ES" sz="4400" b="1" dirty="0">
                <a:solidFill>
                  <a:schemeClr val="tx2">
                    <a:lumMod val="75000"/>
                  </a:schemeClr>
                </a:solidFill>
                <a:effectLst>
                  <a:outerShdw blurRad="38100" dist="38100" dir="2700000" algn="tl">
                    <a:srgbClr val="000000">
                      <a:alpha val="43137"/>
                    </a:srgbClr>
                  </a:outerShdw>
                </a:effectLst>
                <a:latin typeface="Century Gothic" pitchFamily="34" charset="0"/>
                <a:cs typeface="+mn-cs"/>
              </a:rPr>
              <a:t>PARA IMMEX</a:t>
            </a:r>
          </a:p>
        </p:txBody>
      </p:sp>
      <p:pic>
        <p:nvPicPr>
          <p:cNvPr id="75788" name="Picture 1"/>
          <p:cNvPicPr>
            <a:picLocks noChangeAspect="1" noChangeArrowheads="1"/>
          </p:cNvPicPr>
          <p:nvPr/>
        </p:nvPicPr>
        <p:blipFill>
          <a:blip r:embed="rId4" cstate="print"/>
          <a:srcRect l="17647" t="22461" r="72426" b="67773"/>
          <a:stretch>
            <a:fillRect/>
          </a:stretch>
        </p:blipFill>
        <p:spPr bwMode="auto">
          <a:xfrm>
            <a:off x="0" y="0"/>
            <a:ext cx="1285875" cy="714375"/>
          </a:xfrm>
          <a:prstGeom prst="rect">
            <a:avLst/>
          </a:prstGeom>
          <a:noFill/>
          <a:ln w="9525">
            <a:noFill/>
            <a:miter lim="800000"/>
            <a:headEnd/>
            <a:tailEnd/>
          </a:ln>
        </p:spPr>
      </p:pic>
      <p:sp>
        <p:nvSpPr>
          <p:cNvPr id="19" name="Rectangle 2"/>
          <p:cNvSpPr txBox="1">
            <a:spLocks noChangeArrowheads="1"/>
          </p:cNvSpPr>
          <p:nvPr/>
        </p:nvSpPr>
        <p:spPr>
          <a:xfrm>
            <a:off x="-142875" y="0"/>
            <a:ext cx="9144000" cy="704850"/>
          </a:xfrm>
          <a:prstGeom prst="rect">
            <a:avLst/>
          </a:prstGeom>
        </p:spPr>
        <p:txBody>
          <a:bodyPr/>
          <a:lstStyle/>
          <a:p>
            <a:pPr algn="ctr" eaLnBrk="0" hangingPunct="0">
              <a:defRPr/>
            </a:pPr>
            <a:r>
              <a:rPr lang="es-MX" sz="2400" kern="0" dirty="0">
                <a:solidFill>
                  <a:srgbClr val="00478E"/>
                </a:solidFill>
                <a:effectLst>
                  <a:outerShdw blurRad="38100" dist="38100" dir="2700000" algn="tl">
                    <a:srgbClr val="C0C0C0"/>
                  </a:outerShdw>
                </a:effectLst>
                <a:latin typeface="Century Gothic" pitchFamily="34" charset="0"/>
                <a:cs typeface="+mn-cs"/>
              </a:rPr>
              <a:t>Almanza Villarreal Agencia Aduanal, S.C.</a:t>
            </a:r>
          </a:p>
          <a:p>
            <a:pPr algn="ctr" eaLnBrk="0" hangingPunct="0">
              <a:defRPr/>
            </a:pPr>
            <a:endParaRPr lang="es-MX" sz="2400" kern="0" dirty="0">
              <a:solidFill>
                <a:srgbClr val="00478E"/>
              </a:solidFill>
              <a:effectLst>
                <a:outerShdw blurRad="38100" dist="38100" dir="2700000" algn="tl">
                  <a:srgbClr val="C0C0C0"/>
                </a:outerShdw>
              </a:effectLst>
              <a:latin typeface="Century Gothic" pitchFamily="34" charset="0"/>
              <a:ea typeface="+mj-ea"/>
              <a:cs typeface="+mj-cs"/>
            </a:endParaRPr>
          </a:p>
          <a:p>
            <a:pPr algn="ctr" eaLnBrk="0" hangingPunct="0">
              <a:defRPr/>
            </a:pPr>
            <a:endParaRPr lang="es-MX" sz="2400" kern="0" dirty="0">
              <a:solidFill>
                <a:srgbClr val="00478E"/>
              </a:solidFill>
              <a:effectLst>
                <a:outerShdw blurRad="38100" dist="38100" dir="2700000" algn="tl">
                  <a:srgbClr val="C0C0C0"/>
                </a:outerShdw>
              </a:effectLst>
              <a:latin typeface="Century Gothic" pitchFamily="34" charset="0"/>
              <a:ea typeface="+mj-ea"/>
              <a:cs typeface="+mj-cs"/>
            </a:endParaRPr>
          </a:p>
        </p:txBody>
      </p:sp>
      <p:pic>
        <p:nvPicPr>
          <p:cNvPr id="75790" name="Picture 2"/>
          <p:cNvPicPr>
            <a:picLocks noChangeAspect="1" noChangeArrowheads="1"/>
          </p:cNvPicPr>
          <p:nvPr/>
        </p:nvPicPr>
        <p:blipFill>
          <a:blip r:embed="rId5" cstate="print"/>
          <a:srcRect/>
          <a:stretch>
            <a:fillRect/>
          </a:stretch>
        </p:blipFill>
        <p:spPr bwMode="auto">
          <a:xfrm>
            <a:off x="7429500" y="-71438"/>
            <a:ext cx="1714500" cy="809626"/>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ext Box 11"/>
          <p:cNvSpPr txBox="1">
            <a:spLocks noChangeArrowheads="1"/>
          </p:cNvSpPr>
          <p:nvPr/>
        </p:nvSpPr>
        <p:spPr bwMode="auto">
          <a:xfrm>
            <a:off x="1403350" y="1341438"/>
            <a:ext cx="6192838" cy="366712"/>
          </a:xfrm>
          <a:prstGeom prst="rect">
            <a:avLst/>
          </a:prstGeom>
          <a:noFill/>
          <a:ln w="9525">
            <a:noFill/>
            <a:miter lim="800000"/>
            <a:headEnd/>
            <a:tailEnd/>
          </a:ln>
        </p:spPr>
        <p:txBody>
          <a:bodyPr>
            <a:spAutoFit/>
          </a:bodyPr>
          <a:lstStyle/>
          <a:p>
            <a:pPr eaLnBrk="0" hangingPunct="0">
              <a:spcBef>
                <a:spcPct val="50000"/>
              </a:spcBef>
            </a:pPr>
            <a:endParaRPr lang="en-US">
              <a:solidFill>
                <a:srgbClr val="003D7A"/>
              </a:solidFill>
            </a:endParaRPr>
          </a:p>
        </p:txBody>
      </p:sp>
      <p:sp>
        <p:nvSpPr>
          <p:cNvPr id="12" name="Rectangle 2"/>
          <p:cNvSpPr txBox="1">
            <a:spLocks noChangeArrowheads="1"/>
          </p:cNvSpPr>
          <p:nvPr/>
        </p:nvSpPr>
        <p:spPr>
          <a:xfrm>
            <a:off x="1490663" y="347663"/>
            <a:ext cx="6321425" cy="704850"/>
          </a:xfrm>
          <a:prstGeom prst="rect">
            <a:avLst/>
          </a:prstGeom>
        </p:spPr>
        <p:txBody>
          <a:bodyPr/>
          <a:lstStyle/>
          <a:p>
            <a:pPr algn="ctr" eaLnBrk="0" hangingPunct="0">
              <a:defRPr/>
            </a:pPr>
            <a:endParaRPr lang="es-ES" sz="3800" kern="0" dirty="0">
              <a:solidFill>
                <a:srgbClr val="003D7A"/>
              </a:solidFill>
              <a:effectLst>
                <a:outerShdw blurRad="38100" dist="38100" dir="2700000" algn="tl">
                  <a:srgbClr val="C0C0C0"/>
                </a:outerShdw>
              </a:effectLst>
              <a:latin typeface="Century Gothic" pitchFamily="34" charset="0"/>
              <a:ea typeface="+mj-ea"/>
              <a:cs typeface="+mj-cs"/>
            </a:endParaRPr>
          </a:p>
        </p:txBody>
      </p:sp>
      <p:cxnSp>
        <p:nvCxnSpPr>
          <p:cNvPr id="11" name="10 Conector recto"/>
          <p:cNvCxnSpPr/>
          <p:nvPr/>
        </p:nvCxnSpPr>
        <p:spPr>
          <a:xfrm rot="5400000">
            <a:off x="7786688" y="5572125"/>
            <a:ext cx="2571750"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3" name="12 Conector recto"/>
          <p:cNvCxnSpPr/>
          <p:nvPr/>
        </p:nvCxnSpPr>
        <p:spPr>
          <a:xfrm rot="5400000">
            <a:off x="7786687" y="5643563"/>
            <a:ext cx="24288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4" name="13 Conector recto"/>
          <p:cNvCxnSpPr/>
          <p:nvPr/>
        </p:nvCxnSpPr>
        <p:spPr>
          <a:xfrm rot="5400000">
            <a:off x="7858125" y="5786438"/>
            <a:ext cx="214312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5" name="14 Conector recto"/>
          <p:cNvCxnSpPr/>
          <p:nvPr/>
        </p:nvCxnSpPr>
        <p:spPr>
          <a:xfrm>
            <a:off x="5429250" y="6715125"/>
            <a:ext cx="3714750"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6" name="15 Conector recto"/>
          <p:cNvCxnSpPr/>
          <p:nvPr/>
        </p:nvCxnSpPr>
        <p:spPr>
          <a:xfrm>
            <a:off x="6143625" y="6643688"/>
            <a:ext cx="30003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7" name="16 Conector recto"/>
          <p:cNvCxnSpPr/>
          <p:nvPr/>
        </p:nvCxnSpPr>
        <p:spPr>
          <a:xfrm>
            <a:off x="6715125" y="6572250"/>
            <a:ext cx="24288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graphicFrame>
        <p:nvGraphicFramePr>
          <p:cNvPr id="20" name="3 Marcador de contenido"/>
          <p:cNvGraphicFramePr>
            <a:graphicFrameLocks/>
          </p:cNvGraphicFramePr>
          <p:nvPr/>
        </p:nvGraphicFramePr>
        <p:xfrm>
          <a:off x="1071538" y="1000108"/>
          <a:ext cx="6429420" cy="863716"/>
        </p:xfrm>
        <a:graphic>
          <a:graphicData uri="http://schemas.openxmlformats.org/drawingml/2006/table">
            <a:tbl>
              <a:tblPr>
                <a:tableStyleId>{D113A9D2-9D6B-4929-AA2D-F23B5EE8CBE7}</a:tableStyleId>
              </a:tblPr>
              <a:tblGrid>
                <a:gridCol w="1285884"/>
                <a:gridCol w="5143536"/>
              </a:tblGrid>
              <a:tr h="297387">
                <a:tc>
                  <a:txBody>
                    <a:bodyPr/>
                    <a:lstStyle/>
                    <a:p>
                      <a:pPr algn="ctr" fontAlgn="b"/>
                      <a:r>
                        <a:rPr lang="es-MX" sz="2400" b="1" i="0" u="none" strike="noStrike" noProof="0" dirty="0" smtClean="0">
                          <a:solidFill>
                            <a:schemeClr val="lt1"/>
                          </a:solidFill>
                          <a:latin typeface="Century Gothic" pitchFamily="34" charset="0"/>
                        </a:rPr>
                        <a:t>Artículo</a:t>
                      </a:r>
                      <a:endParaRPr lang="es-MX" sz="2400" b="1" i="0" u="none" strike="noStrike" noProof="0" dirty="0">
                        <a:solidFill>
                          <a:srgbClr val="FFFFFF"/>
                        </a:solidFill>
                        <a:latin typeface="Century Gothic" pitchFamily="34" charset="0"/>
                      </a:endParaRPr>
                    </a:p>
                  </a:txBody>
                  <a:tcPr marL="9525" marR="9525" marT="9525" marB="0" anchor="b">
                    <a:lnL w="12700" cap="flat" cmpd="sng" algn="ctr">
                      <a:solidFill>
                        <a:schemeClr val="tx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l" fontAlgn="b"/>
                      <a:endParaRPr lang="es-MX" sz="2400" b="1" i="0" u="none" strike="noStrike" noProof="0" dirty="0">
                        <a:solidFill>
                          <a:srgbClr val="FFFFFF"/>
                        </a:solidFill>
                        <a:latin typeface="Century Gothic" pitchFamily="34" charset="0"/>
                      </a:endParaRPr>
                    </a:p>
                  </a:txBody>
                  <a:tcPr marL="9525" marR="9525" marT="9525" marB="0" anchor="b">
                    <a:lnL w="28575"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r>
              <a:tr h="488431">
                <a:tc>
                  <a:txBody>
                    <a:bodyPr/>
                    <a:lstStyle/>
                    <a:p>
                      <a:pPr algn="ctr" fontAlgn="b"/>
                      <a:r>
                        <a:rPr lang="es-MX" sz="2400" b="1" i="0" u="none" strike="noStrike" noProof="0" dirty="0" smtClean="0">
                          <a:solidFill>
                            <a:schemeClr val="bg1"/>
                          </a:solidFill>
                          <a:latin typeface="Century Gothic" pitchFamily="34" charset="0"/>
                        </a:rPr>
                        <a:t>59</a:t>
                      </a:r>
                      <a:r>
                        <a:rPr lang="es-MX" sz="2400" b="1" i="0" u="none" strike="noStrike" baseline="0" noProof="0" dirty="0" smtClean="0">
                          <a:solidFill>
                            <a:schemeClr val="bg1"/>
                          </a:solidFill>
                          <a:latin typeface="Century Gothic" pitchFamily="34" charset="0"/>
                        </a:rPr>
                        <a:t>°</a:t>
                      </a:r>
                      <a:endParaRPr lang="es-MX" sz="2400" b="1" i="0" u="none" strike="noStrike" noProof="0" dirty="0">
                        <a:solidFill>
                          <a:schemeClr val="bg1"/>
                        </a:solidFill>
                        <a:latin typeface="Century Gothic" pitchFamily="34" charset="0"/>
                      </a:endParaRPr>
                    </a:p>
                  </a:txBody>
                  <a:tcPr marL="9525" marR="9525" marT="9525" marB="0" anchor="b">
                    <a:lnL w="12700" cap="flat" cmpd="sng" algn="ctr">
                      <a:solidFill>
                        <a:schemeClr val="tx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MX" sz="2400" b="1" noProof="0" dirty="0" smtClean="0">
                          <a:latin typeface="Century Gothic" pitchFamily="34" charset="0"/>
                        </a:rPr>
                        <a:t>Obligaciones de los importadores</a:t>
                      </a:r>
                      <a:endParaRPr lang="es-MX" sz="2400" b="1" i="0" u="none" strike="noStrike" noProof="0" dirty="0">
                        <a:solidFill>
                          <a:schemeClr val="bg1"/>
                        </a:solidFill>
                        <a:latin typeface="Century Gothic" pitchFamily="34" charset="0"/>
                      </a:endParaRPr>
                    </a:p>
                  </a:txBody>
                  <a:tcPr marL="9525" marR="9525" marT="9525" marB="0" anchor="b">
                    <a:lnL w="28575"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21" name="20 CuadroTexto"/>
          <p:cNvSpPr txBox="1"/>
          <p:nvPr/>
        </p:nvSpPr>
        <p:spPr>
          <a:xfrm>
            <a:off x="428625" y="2541588"/>
            <a:ext cx="8358188" cy="3816350"/>
          </a:xfrm>
          <a:prstGeom prst="rect">
            <a:avLst/>
          </a:prstGeom>
          <a:noFill/>
          <a:ln w="6350">
            <a:noFill/>
          </a:ln>
        </p:spPr>
        <p:style>
          <a:lnRef idx="2">
            <a:schemeClr val="accent1"/>
          </a:lnRef>
          <a:fillRef idx="1">
            <a:schemeClr val="lt1"/>
          </a:fillRef>
          <a:effectRef idx="0">
            <a:schemeClr val="accent1"/>
          </a:effectRef>
          <a:fontRef idx="minor">
            <a:schemeClr val="dk1"/>
          </a:fontRef>
        </p:style>
        <p:txBody>
          <a:bodyPr>
            <a:spAutoFit/>
          </a:bodyPr>
          <a:lstStyle/>
          <a:p>
            <a:pPr algn="just" eaLnBrk="0" hangingPunct="0">
              <a:defRPr/>
            </a:pPr>
            <a:r>
              <a:rPr lang="es-ES" sz="2200" b="1" dirty="0">
                <a:solidFill>
                  <a:srgbClr val="003D7A"/>
                </a:solidFill>
              </a:rPr>
              <a:t>III. </a:t>
            </a:r>
            <a:r>
              <a:rPr lang="es-ES" sz="2200" b="1" u="sng" dirty="0">
                <a:solidFill>
                  <a:srgbClr val="003D7A"/>
                </a:solidFill>
              </a:rPr>
              <a:t>Entregar al agente o apoderado aduanal una manifestación </a:t>
            </a:r>
            <a:r>
              <a:rPr lang="es-ES" sz="2200" b="1" dirty="0">
                <a:solidFill>
                  <a:srgbClr val="003D7A"/>
                </a:solidFill>
              </a:rPr>
              <a:t>por escrito y bajo protesta de decir verdad con los elementos que en los términos de esta Ley permitan determinar el valor en aduana de las mercancías. </a:t>
            </a:r>
          </a:p>
          <a:p>
            <a:pPr algn="just" eaLnBrk="0" hangingPunct="0">
              <a:defRPr/>
            </a:pPr>
            <a:endParaRPr lang="es-ES" sz="2200" b="1" dirty="0">
              <a:solidFill>
                <a:srgbClr val="003D7A"/>
              </a:solidFill>
            </a:endParaRPr>
          </a:p>
          <a:p>
            <a:pPr algn="just" eaLnBrk="0" hangingPunct="0">
              <a:defRPr/>
            </a:pPr>
            <a:r>
              <a:rPr lang="es-ES" sz="2200" b="1" u="sng" dirty="0">
                <a:solidFill>
                  <a:srgbClr val="003D7A"/>
                </a:solidFill>
              </a:rPr>
              <a:t>El importador deberá conservar copia </a:t>
            </a:r>
            <a:r>
              <a:rPr lang="es-ES" sz="2200" b="1" dirty="0">
                <a:solidFill>
                  <a:srgbClr val="003D7A"/>
                </a:solidFill>
              </a:rPr>
              <a:t>de dicha manifestación y obtener la información, documentación y otros medios de prueba necesarios para </a:t>
            </a:r>
            <a:r>
              <a:rPr lang="es-ES" sz="2200" b="1" u="sng" dirty="0">
                <a:solidFill>
                  <a:srgbClr val="003D7A"/>
                </a:solidFill>
              </a:rPr>
              <a:t>comprobar </a:t>
            </a:r>
            <a:r>
              <a:rPr lang="es-ES" sz="2200" b="1" dirty="0">
                <a:solidFill>
                  <a:srgbClr val="003D7A"/>
                </a:solidFill>
              </a:rPr>
              <a:t>que </a:t>
            </a:r>
            <a:r>
              <a:rPr lang="es-ES" sz="2200" b="1" u="sng" dirty="0">
                <a:solidFill>
                  <a:srgbClr val="003D7A"/>
                </a:solidFill>
              </a:rPr>
              <a:t>el</a:t>
            </a:r>
            <a:r>
              <a:rPr lang="es-ES" sz="2200" b="1" dirty="0">
                <a:solidFill>
                  <a:srgbClr val="003D7A"/>
                </a:solidFill>
              </a:rPr>
              <a:t> </a:t>
            </a:r>
            <a:r>
              <a:rPr lang="es-ES" sz="2200" b="1" u="sng" dirty="0">
                <a:solidFill>
                  <a:srgbClr val="003D7A"/>
                </a:solidFill>
              </a:rPr>
              <a:t>valor </a:t>
            </a:r>
            <a:r>
              <a:rPr lang="es-ES" sz="2200" b="1" dirty="0">
                <a:solidFill>
                  <a:srgbClr val="003D7A"/>
                </a:solidFill>
              </a:rPr>
              <a:t>declarado  ha sido determinado de conformidad con las disposiciones aplicables de esta Ley y proporcionarlos </a:t>
            </a:r>
            <a:r>
              <a:rPr lang="es-ES" sz="2200" b="1" u="sng" dirty="0">
                <a:solidFill>
                  <a:srgbClr val="003D7A"/>
                </a:solidFill>
              </a:rPr>
              <a:t>a las autoridades aduaneras cuando éstas lo requieran. </a:t>
            </a:r>
            <a:endParaRPr lang="en-US" sz="2200" b="1" u="sng" dirty="0">
              <a:solidFill>
                <a:srgbClr val="003D7A"/>
              </a:solidFill>
            </a:endParaRPr>
          </a:p>
        </p:txBody>
      </p:sp>
      <p:sp>
        <p:nvSpPr>
          <p:cNvPr id="18" name="Rectangle 2"/>
          <p:cNvSpPr txBox="1">
            <a:spLocks noChangeArrowheads="1"/>
          </p:cNvSpPr>
          <p:nvPr/>
        </p:nvSpPr>
        <p:spPr>
          <a:xfrm>
            <a:off x="0" y="0"/>
            <a:ext cx="9144000" cy="704850"/>
          </a:xfrm>
          <a:prstGeom prst="rect">
            <a:avLst/>
          </a:prstGeom>
        </p:spPr>
        <p:txBody>
          <a:bodyPr/>
          <a:lstStyle/>
          <a:p>
            <a:pPr algn="ctr" eaLnBrk="0" hangingPunct="0">
              <a:defRPr/>
            </a:pPr>
            <a:r>
              <a:rPr lang="es-MX" sz="2400" kern="0" dirty="0">
                <a:solidFill>
                  <a:srgbClr val="00478E"/>
                </a:solidFill>
                <a:effectLst>
                  <a:outerShdw blurRad="38100" dist="38100" dir="2700000" algn="tl">
                    <a:srgbClr val="C0C0C0"/>
                  </a:outerShdw>
                </a:effectLst>
                <a:latin typeface="Century Gothic" pitchFamily="34" charset="0"/>
                <a:cs typeface="+mn-cs"/>
              </a:rPr>
              <a:t>Almanza Villarreal Agencia Aduanal, S.C.</a:t>
            </a:r>
          </a:p>
          <a:p>
            <a:pPr algn="ctr" eaLnBrk="0" hangingPunct="0">
              <a:defRPr/>
            </a:pPr>
            <a:endParaRPr lang="es-MX" sz="2400" kern="0" dirty="0">
              <a:solidFill>
                <a:srgbClr val="00478E"/>
              </a:solidFill>
              <a:effectLst>
                <a:outerShdw blurRad="38100" dist="38100" dir="2700000" algn="tl">
                  <a:srgbClr val="C0C0C0"/>
                </a:outerShdw>
              </a:effectLst>
              <a:latin typeface="Century Gothic" pitchFamily="34" charset="0"/>
              <a:ea typeface="+mj-ea"/>
              <a:cs typeface="+mj-cs"/>
            </a:endParaRPr>
          </a:p>
          <a:p>
            <a:pPr algn="ctr" eaLnBrk="0" hangingPunct="0">
              <a:defRPr/>
            </a:pPr>
            <a:endParaRPr lang="es-MX" sz="2400" kern="0" dirty="0">
              <a:solidFill>
                <a:srgbClr val="00478E"/>
              </a:solidFill>
              <a:effectLst>
                <a:outerShdw blurRad="38100" dist="38100" dir="2700000" algn="tl">
                  <a:srgbClr val="C0C0C0"/>
                </a:outerShdw>
              </a:effectLst>
              <a:latin typeface="Century Gothic" pitchFamily="34" charset="0"/>
              <a:ea typeface="+mj-ea"/>
              <a:cs typeface="+mj-cs"/>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childTnLst>
                                </p:cTn>
                              </p:par>
                              <p:par>
                                <p:cTn id="8" presetID="47" presetClass="entr" presetSubtype="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1000"/>
                                        <p:tgtEl>
                                          <p:spTgt spid="20"/>
                                        </p:tgtEl>
                                      </p:cBhvr>
                                    </p:animEffect>
                                    <p:anim calcmode="lin" valueType="num">
                                      <p:cBhvr>
                                        <p:cTn id="11" dur="1000" fill="hold"/>
                                        <p:tgtEl>
                                          <p:spTgt spid="20"/>
                                        </p:tgtEl>
                                        <p:attrNameLst>
                                          <p:attrName>ppt_x</p:attrName>
                                        </p:attrNameLst>
                                      </p:cBhvr>
                                      <p:tavLst>
                                        <p:tav tm="0">
                                          <p:val>
                                            <p:strVal val="#ppt_x"/>
                                          </p:val>
                                        </p:tav>
                                        <p:tav tm="100000">
                                          <p:val>
                                            <p:strVal val="#ppt_x"/>
                                          </p:val>
                                        </p:tav>
                                      </p:tavLst>
                                    </p:anim>
                                    <p:anim calcmode="lin" valueType="num">
                                      <p:cBhvr>
                                        <p:cTn id="12" dur="1000" fill="hold"/>
                                        <p:tgtEl>
                                          <p:spTgt spid="20"/>
                                        </p:tgtEl>
                                        <p:attrNameLst>
                                          <p:attrName>ppt_y</p:attrName>
                                        </p:attrNameLst>
                                      </p:cBhvr>
                                      <p:tavLst>
                                        <p:tav tm="0">
                                          <p:val>
                                            <p:strVal val="#ppt_y-.1"/>
                                          </p:val>
                                        </p:tav>
                                        <p:tav tm="100000">
                                          <p:val>
                                            <p:strVal val="#ppt_y"/>
                                          </p:val>
                                        </p:tav>
                                      </p:tavLst>
                                    </p:anim>
                                  </p:childTnLst>
                                </p:cTn>
                              </p:par>
                              <p:par>
                                <p:cTn id="13" presetID="47"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1000"/>
                                        <p:tgtEl>
                                          <p:spTgt spid="21"/>
                                        </p:tgtEl>
                                      </p:cBhvr>
                                    </p:animEffect>
                                    <p:anim calcmode="lin" valueType="num">
                                      <p:cBhvr>
                                        <p:cTn id="16" dur="1000" fill="hold"/>
                                        <p:tgtEl>
                                          <p:spTgt spid="21"/>
                                        </p:tgtEl>
                                        <p:attrNameLst>
                                          <p:attrName>ppt_x</p:attrName>
                                        </p:attrNameLst>
                                      </p:cBhvr>
                                      <p:tavLst>
                                        <p:tav tm="0">
                                          <p:val>
                                            <p:strVal val="#ppt_x"/>
                                          </p:val>
                                        </p:tav>
                                        <p:tav tm="100000">
                                          <p:val>
                                            <p:strVal val="#ppt_x"/>
                                          </p:val>
                                        </p:tav>
                                      </p:tavLst>
                                    </p:anim>
                                    <p:anim calcmode="lin" valueType="num">
                                      <p:cBhvr>
                                        <p:cTn id="1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1"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ext Box 11"/>
          <p:cNvSpPr txBox="1">
            <a:spLocks noChangeArrowheads="1"/>
          </p:cNvSpPr>
          <p:nvPr/>
        </p:nvSpPr>
        <p:spPr bwMode="auto">
          <a:xfrm>
            <a:off x="1403350" y="1341438"/>
            <a:ext cx="6192838" cy="366712"/>
          </a:xfrm>
          <a:prstGeom prst="rect">
            <a:avLst/>
          </a:prstGeom>
          <a:noFill/>
          <a:ln w="9525">
            <a:noFill/>
            <a:miter lim="800000"/>
            <a:headEnd/>
            <a:tailEnd/>
          </a:ln>
        </p:spPr>
        <p:txBody>
          <a:bodyPr>
            <a:spAutoFit/>
          </a:bodyPr>
          <a:lstStyle/>
          <a:p>
            <a:pPr eaLnBrk="0" hangingPunct="0">
              <a:spcBef>
                <a:spcPct val="50000"/>
              </a:spcBef>
            </a:pPr>
            <a:endParaRPr lang="en-US">
              <a:solidFill>
                <a:srgbClr val="003D7A"/>
              </a:solidFill>
            </a:endParaRPr>
          </a:p>
        </p:txBody>
      </p:sp>
      <p:sp>
        <p:nvSpPr>
          <p:cNvPr id="12" name="Rectangle 2"/>
          <p:cNvSpPr txBox="1">
            <a:spLocks noChangeArrowheads="1"/>
          </p:cNvSpPr>
          <p:nvPr/>
        </p:nvSpPr>
        <p:spPr>
          <a:xfrm>
            <a:off x="1490663" y="347663"/>
            <a:ext cx="6321425" cy="704850"/>
          </a:xfrm>
          <a:prstGeom prst="rect">
            <a:avLst/>
          </a:prstGeom>
        </p:spPr>
        <p:txBody>
          <a:bodyPr/>
          <a:lstStyle/>
          <a:p>
            <a:pPr algn="ctr" eaLnBrk="0" hangingPunct="0">
              <a:defRPr/>
            </a:pPr>
            <a:endParaRPr lang="es-ES" sz="3800" kern="0" dirty="0">
              <a:solidFill>
                <a:srgbClr val="003D7A"/>
              </a:solidFill>
              <a:effectLst>
                <a:outerShdw blurRad="38100" dist="38100" dir="2700000" algn="tl">
                  <a:srgbClr val="C0C0C0"/>
                </a:outerShdw>
              </a:effectLst>
              <a:latin typeface="Century Gothic" pitchFamily="34" charset="0"/>
              <a:ea typeface="+mj-ea"/>
              <a:cs typeface="+mj-cs"/>
            </a:endParaRPr>
          </a:p>
        </p:txBody>
      </p:sp>
      <p:cxnSp>
        <p:nvCxnSpPr>
          <p:cNvPr id="11" name="10 Conector recto"/>
          <p:cNvCxnSpPr/>
          <p:nvPr/>
        </p:nvCxnSpPr>
        <p:spPr>
          <a:xfrm rot="5400000">
            <a:off x="7786688" y="5572125"/>
            <a:ext cx="2571750"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3" name="12 Conector recto"/>
          <p:cNvCxnSpPr/>
          <p:nvPr/>
        </p:nvCxnSpPr>
        <p:spPr>
          <a:xfrm rot="5400000">
            <a:off x="7786687" y="5643563"/>
            <a:ext cx="24288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4" name="13 Conector recto"/>
          <p:cNvCxnSpPr/>
          <p:nvPr/>
        </p:nvCxnSpPr>
        <p:spPr>
          <a:xfrm rot="5400000">
            <a:off x="7858125" y="5786438"/>
            <a:ext cx="214312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5" name="14 Conector recto"/>
          <p:cNvCxnSpPr/>
          <p:nvPr/>
        </p:nvCxnSpPr>
        <p:spPr>
          <a:xfrm>
            <a:off x="5429250" y="6715125"/>
            <a:ext cx="3714750"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6" name="15 Conector recto"/>
          <p:cNvCxnSpPr/>
          <p:nvPr/>
        </p:nvCxnSpPr>
        <p:spPr>
          <a:xfrm>
            <a:off x="6143625" y="6643688"/>
            <a:ext cx="30003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7" name="16 Conector recto"/>
          <p:cNvCxnSpPr/>
          <p:nvPr/>
        </p:nvCxnSpPr>
        <p:spPr>
          <a:xfrm>
            <a:off x="6715125" y="6572250"/>
            <a:ext cx="24288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sp>
        <p:nvSpPr>
          <p:cNvPr id="2" name="1 Rectángulo"/>
          <p:cNvSpPr/>
          <p:nvPr/>
        </p:nvSpPr>
        <p:spPr>
          <a:xfrm>
            <a:off x="179388" y="1628775"/>
            <a:ext cx="8750300" cy="415925"/>
          </a:xfrm>
          <a:prstGeom prst="rect">
            <a:avLst/>
          </a:prstGeom>
        </p:spPr>
        <p:txBody>
          <a:bodyPr>
            <a:spAutoFit/>
          </a:bodyPr>
          <a:lstStyle/>
          <a:p>
            <a:pPr algn="ctr" eaLnBrk="0" hangingPunct="0">
              <a:defRPr/>
            </a:pPr>
            <a:r>
              <a:rPr lang="es-MX" b="1" dirty="0">
                <a:solidFill>
                  <a:srgbClr val="003D7A"/>
                </a:solidFill>
                <a:cs typeface="+mn-cs"/>
              </a:rPr>
              <a:t>		</a:t>
            </a:r>
            <a:endParaRPr lang="es-MX" sz="2100" kern="0" dirty="0">
              <a:solidFill>
                <a:srgbClr val="003D7A"/>
              </a:solidFill>
              <a:effectLst>
                <a:outerShdw blurRad="38100" dist="38100" dir="2700000" algn="tl">
                  <a:srgbClr val="C0C0C0"/>
                </a:outerShdw>
              </a:effectLst>
              <a:latin typeface="Century Gothic" pitchFamily="34" charset="0"/>
              <a:ea typeface="+mj-ea"/>
              <a:cs typeface="+mj-cs"/>
            </a:endParaRPr>
          </a:p>
        </p:txBody>
      </p:sp>
      <p:graphicFrame>
        <p:nvGraphicFramePr>
          <p:cNvPr id="20" name="3 Marcador de contenido"/>
          <p:cNvGraphicFramePr>
            <a:graphicFrameLocks/>
          </p:cNvGraphicFramePr>
          <p:nvPr/>
        </p:nvGraphicFramePr>
        <p:xfrm>
          <a:off x="1357290" y="1241100"/>
          <a:ext cx="6215106" cy="1116330"/>
        </p:xfrm>
        <a:graphic>
          <a:graphicData uri="http://schemas.openxmlformats.org/drawingml/2006/table">
            <a:tbl>
              <a:tblPr>
                <a:tableStyleId>{D113A9D2-9D6B-4929-AA2D-F23B5EE8CBE7}</a:tableStyleId>
              </a:tblPr>
              <a:tblGrid>
                <a:gridCol w="928694"/>
                <a:gridCol w="5286412"/>
              </a:tblGrid>
              <a:tr h="297387">
                <a:tc>
                  <a:txBody>
                    <a:bodyPr/>
                    <a:lstStyle/>
                    <a:p>
                      <a:pPr algn="ctr" fontAlgn="b"/>
                      <a:r>
                        <a:rPr lang="es-MX" sz="2400" b="1" u="none" strike="noStrike" noProof="0" dirty="0" smtClean="0">
                          <a:latin typeface="Century Gothic" pitchFamily="34" charset="0"/>
                        </a:rPr>
                        <a:t>Regla</a:t>
                      </a:r>
                      <a:endParaRPr lang="es-MX" sz="2400" b="1" i="0" u="none" strike="noStrike" noProof="0" dirty="0">
                        <a:solidFill>
                          <a:srgbClr val="FFFFFF"/>
                        </a:solidFill>
                        <a:latin typeface="Century Gothic" pitchFamily="34" charset="0"/>
                      </a:endParaRPr>
                    </a:p>
                  </a:txBody>
                  <a:tcPr marL="9525" marR="9525" marT="9525" marB="0" anchor="b">
                    <a:lnL w="12700" cap="flat" cmpd="sng" algn="ctr">
                      <a:solidFill>
                        <a:schemeClr val="tx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l" fontAlgn="b"/>
                      <a:endParaRPr lang="es-MX" sz="2400" b="1" i="0" u="none" strike="noStrike" noProof="0" dirty="0">
                        <a:solidFill>
                          <a:srgbClr val="FFFFFF"/>
                        </a:solidFill>
                        <a:latin typeface="Century Gothic" pitchFamily="34" charset="0"/>
                      </a:endParaRPr>
                    </a:p>
                  </a:txBody>
                  <a:tcPr marL="9525" marR="9525" marT="9525" marB="0" anchor="b">
                    <a:lnL w="28575"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r>
              <a:tr h="488431">
                <a:tc>
                  <a:txBody>
                    <a:bodyPr/>
                    <a:lstStyle/>
                    <a:p>
                      <a:pPr algn="ctr" fontAlgn="b"/>
                      <a:r>
                        <a:rPr lang="es-MX" sz="2400" b="1" i="0" u="none" strike="noStrike" noProof="0" dirty="0" smtClean="0">
                          <a:solidFill>
                            <a:schemeClr val="bg1"/>
                          </a:solidFill>
                          <a:latin typeface="Century Gothic" pitchFamily="34" charset="0"/>
                        </a:rPr>
                        <a:t>1.5.1</a:t>
                      </a:r>
                      <a:endParaRPr lang="es-MX" sz="2400" b="1" i="0" u="none" strike="noStrike" noProof="0" dirty="0">
                        <a:solidFill>
                          <a:schemeClr val="bg1"/>
                        </a:solidFill>
                        <a:latin typeface="Century Gothic" pitchFamily="34" charset="0"/>
                      </a:endParaRPr>
                    </a:p>
                  </a:txBody>
                  <a:tcPr marL="9525" marR="9525" marT="9525" marB="0" anchor="b">
                    <a:lnL w="12700" cap="flat" cmpd="sng" algn="ctr">
                      <a:solidFill>
                        <a:schemeClr val="tx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MX" sz="2400" b="1" i="0" u="none" strike="noStrike" noProof="0" dirty="0" smtClean="0">
                          <a:solidFill>
                            <a:schemeClr val="bg1"/>
                          </a:solidFill>
                          <a:latin typeface="Century Gothic" pitchFamily="34" charset="0"/>
                        </a:rPr>
                        <a:t>MV-</a:t>
                      </a:r>
                      <a:r>
                        <a:rPr lang="es-MX" sz="2400" b="1" dirty="0" smtClean="0">
                          <a:latin typeface="Century Gothic" pitchFamily="34" charset="0"/>
                        </a:rPr>
                        <a:t>Requisitos que debe reunir la manifestación de valor </a:t>
                      </a:r>
                      <a:r>
                        <a:rPr lang="es-MX" sz="2400" b="1" i="0" u="none" strike="noStrike" noProof="0" dirty="0" smtClean="0">
                          <a:solidFill>
                            <a:schemeClr val="bg1"/>
                          </a:solidFill>
                          <a:latin typeface="Century Gothic" pitchFamily="34" charset="0"/>
                        </a:rPr>
                        <a:t>.</a:t>
                      </a:r>
                      <a:endParaRPr lang="es-MX" sz="2400" b="1" i="0" u="none" strike="noStrike" noProof="0" dirty="0">
                        <a:solidFill>
                          <a:schemeClr val="bg1"/>
                        </a:solidFill>
                        <a:latin typeface="Century Gothic" pitchFamily="34" charset="0"/>
                      </a:endParaRPr>
                    </a:p>
                  </a:txBody>
                  <a:tcPr marL="9525" marR="9525" marT="9525" marB="0" anchor="b">
                    <a:lnL w="28575"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21" name="20 CuadroTexto"/>
          <p:cNvSpPr txBox="1"/>
          <p:nvPr/>
        </p:nvSpPr>
        <p:spPr>
          <a:xfrm>
            <a:off x="285750" y="3286125"/>
            <a:ext cx="5786438" cy="1200150"/>
          </a:xfrm>
          <a:prstGeom prst="rect">
            <a:avLst/>
          </a:prstGeom>
          <a:noFill/>
          <a:ln w="3175">
            <a:noFill/>
          </a:ln>
        </p:spPr>
        <p:style>
          <a:lnRef idx="2">
            <a:schemeClr val="accent1"/>
          </a:lnRef>
          <a:fillRef idx="1">
            <a:schemeClr val="lt1"/>
          </a:fillRef>
          <a:effectRef idx="0">
            <a:schemeClr val="accent1"/>
          </a:effectRef>
          <a:fontRef idx="minor">
            <a:schemeClr val="dk1"/>
          </a:fontRef>
        </p:style>
        <p:txBody>
          <a:bodyPr>
            <a:spAutoFit/>
          </a:bodyPr>
          <a:lstStyle/>
          <a:p>
            <a:pPr algn="just" eaLnBrk="0" hangingPunct="0">
              <a:defRPr/>
            </a:pPr>
            <a:r>
              <a:rPr lang="es-MX" sz="2400" b="1" dirty="0">
                <a:solidFill>
                  <a:srgbClr val="003D7A"/>
                </a:solidFill>
              </a:rPr>
              <a:t>La manifestación de valor, deberá cumplir con el </a:t>
            </a:r>
            <a:r>
              <a:rPr lang="es-MX" sz="2400" b="1" u="sng" dirty="0">
                <a:solidFill>
                  <a:srgbClr val="003D7A"/>
                </a:solidFill>
              </a:rPr>
              <a:t>formato</a:t>
            </a:r>
            <a:r>
              <a:rPr lang="es-MX" sz="2400" b="1" dirty="0">
                <a:solidFill>
                  <a:srgbClr val="003D7A"/>
                </a:solidFill>
              </a:rPr>
              <a:t> denominado “Manifestación de valor”</a:t>
            </a:r>
          </a:p>
        </p:txBody>
      </p:sp>
      <p:pic>
        <p:nvPicPr>
          <p:cNvPr id="68610" name="Picture 2"/>
          <p:cNvPicPr>
            <a:picLocks noChangeAspect="1" noChangeArrowheads="1"/>
          </p:cNvPicPr>
          <p:nvPr/>
        </p:nvPicPr>
        <p:blipFill>
          <a:blip r:embed="rId3" cstate="print"/>
          <a:srcRect l="7720" t="25391" r="68566" b="12109"/>
          <a:stretch>
            <a:fillRect/>
          </a:stretch>
        </p:blipFill>
        <p:spPr bwMode="auto">
          <a:xfrm>
            <a:off x="6286500" y="2714625"/>
            <a:ext cx="2524125" cy="3756025"/>
          </a:xfrm>
          <a:prstGeom prst="rect">
            <a:avLst/>
          </a:prstGeom>
          <a:ln>
            <a:noFill/>
          </a:ln>
          <a:effectLst>
            <a:outerShdw blurRad="190500" algn="tl" rotWithShape="0">
              <a:srgbClr val="000000">
                <a:alpha val="70000"/>
              </a:srgbClr>
            </a:outerShdw>
          </a:effectLst>
        </p:spPr>
      </p:pic>
      <p:sp>
        <p:nvSpPr>
          <p:cNvPr id="22" name="21 Botón de acción: Final">
            <a:hlinkClick r:id="" action="ppaction://hlinkshowjump?jump=nextslide" highlightClick="1"/>
          </p:cNvPr>
          <p:cNvSpPr>
            <a:spLocks noChangeArrowheads="1"/>
          </p:cNvSpPr>
          <p:nvPr/>
        </p:nvSpPr>
        <p:spPr bwMode="auto">
          <a:xfrm>
            <a:off x="4000500" y="4071938"/>
            <a:ext cx="285750" cy="357187"/>
          </a:xfrm>
          <a:prstGeom prst="actionButtonEnd">
            <a:avLst/>
          </a:prstGeom>
          <a:solidFill>
            <a:schemeClr val="bg1"/>
          </a:solidFill>
          <a:ln w="9525" algn="ctr">
            <a:noFill/>
            <a:round/>
            <a:headEnd/>
            <a:tailEnd/>
          </a:ln>
        </p:spPr>
        <p:txBody>
          <a:bodyPr/>
          <a:lstStyle/>
          <a:p>
            <a:pPr algn="ctr" eaLnBrk="0" hangingPunct="0"/>
            <a:endParaRPr lang="es-MX"/>
          </a:p>
        </p:txBody>
      </p:sp>
      <p:sp>
        <p:nvSpPr>
          <p:cNvPr id="23" name="Rectangle 2"/>
          <p:cNvSpPr txBox="1">
            <a:spLocks noChangeArrowheads="1"/>
          </p:cNvSpPr>
          <p:nvPr/>
        </p:nvSpPr>
        <p:spPr>
          <a:xfrm>
            <a:off x="0" y="0"/>
            <a:ext cx="9144000" cy="704850"/>
          </a:xfrm>
          <a:prstGeom prst="rect">
            <a:avLst/>
          </a:prstGeom>
        </p:spPr>
        <p:txBody>
          <a:bodyPr/>
          <a:lstStyle/>
          <a:p>
            <a:pPr algn="ctr" eaLnBrk="0" hangingPunct="0">
              <a:defRPr/>
            </a:pPr>
            <a:r>
              <a:rPr lang="es-MX" sz="2400" kern="0" dirty="0">
                <a:solidFill>
                  <a:srgbClr val="00478E"/>
                </a:solidFill>
                <a:effectLst>
                  <a:outerShdw blurRad="38100" dist="38100" dir="2700000" algn="tl">
                    <a:srgbClr val="C0C0C0"/>
                  </a:outerShdw>
                </a:effectLst>
                <a:latin typeface="Century Gothic" pitchFamily="34" charset="0"/>
                <a:cs typeface="+mn-cs"/>
              </a:rPr>
              <a:t>Almanza Villarreal Agencia Aduanal, S.C.</a:t>
            </a:r>
          </a:p>
          <a:p>
            <a:pPr algn="ctr" eaLnBrk="0" hangingPunct="0">
              <a:defRPr/>
            </a:pPr>
            <a:endParaRPr lang="es-MX" sz="2400" kern="0" dirty="0">
              <a:solidFill>
                <a:srgbClr val="00478E"/>
              </a:solidFill>
              <a:effectLst>
                <a:outerShdw blurRad="38100" dist="38100" dir="2700000" algn="tl">
                  <a:srgbClr val="C0C0C0"/>
                </a:outerShdw>
              </a:effectLst>
              <a:latin typeface="Century Gothic" pitchFamily="34" charset="0"/>
              <a:ea typeface="+mj-ea"/>
              <a:cs typeface="+mj-cs"/>
            </a:endParaRPr>
          </a:p>
          <a:p>
            <a:pPr algn="ctr" eaLnBrk="0" hangingPunct="0">
              <a:defRPr/>
            </a:pPr>
            <a:endParaRPr lang="es-MX" sz="2400" kern="0" dirty="0">
              <a:solidFill>
                <a:srgbClr val="00478E"/>
              </a:solidFill>
              <a:effectLst>
                <a:outerShdw blurRad="38100" dist="38100" dir="2700000" algn="tl">
                  <a:srgbClr val="C0C0C0"/>
                </a:outerShdw>
              </a:effectLst>
              <a:latin typeface="Century Gothic" pitchFamily="34" charset="0"/>
              <a:ea typeface="+mj-ea"/>
              <a:cs typeface="+mj-cs"/>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childTnLst>
                                </p:cTn>
                              </p:par>
                              <p:par>
                                <p:cTn id="8" presetID="47" presetClass="entr" presetSubtype="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1000"/>
                                        <p:tgtEl>
                                          <p:spTgt spid="20"/>
                                        </p:tgtEl>
                                      </p:cBhvr>
                                    </p:animEffect>
                                    <p:anim calcmode="lin" valueType="num">
                                      <p:cBhvr>
                                        <p:cTn id="11" dur="1000" fill="hold"/>
                                        <p:tgtEl>
                                          <p:spTgt spid="20"/>
                                        </p:tgtEl>
                                        <p:attrNameLst>
                                          <p:attrName>ppt_x</p:attrName>
                                        </p:attrNameLst>
                                      </p:cBhvr>
                                      <p:tavLst>
                                        <p:tav tm="0">
                                          <p:val>
                                            <p:strVal val="#ppt_x"/>
                                          </p:val>
                                        </p:tav>
                                        <p:tav tm="100000">
                                          <p:val>
                                            <p:strVal val="#ppt_x"/>
                                          </p:val>
                                        </p:tav>
                                      </p:tavLst>
                                    </p:anim>
                                    <p:anim calcmode="lin" valueType="num">
                                      <p:cBhvr>
                                        <p:cTn id="12" dur="1000" fill="hold"/>
                                        <p:tgtEl>
                                          <p:spTgt spid="20"/>
                                        </p:tgtEl>
                                        <p:attrNameLst>
                                          <p:attrName>ppt_y</p:attrName>
                                        </p:attrNameLst>
                                      </p:cBhvr>
                                      <p:tavLst>
                                        <p:tav tm="0">
                                          <p:val>
                                            <p:strVal val="#ppt_y-.1"/>
                                          </p:val>
                                        </p:tav>
                                        <p:tav tm="100000">
                                          <p:val>
                                            <p:strVal val="#ppt_y"/>
                                          </p:val>
                                        </p:tav>
                                      </p:tavLst>
                                    </p:anim>
                                  </p:childTnLst>
                                </p:cTn>
                              </p:par>
                              <p:par>
                                <p:cTn id="13" presetID="47"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1000"/>
                                        <p:tgtEl>
                                          <p:spTgt spid="21"/>
                                        </p:tgtEl>
                                      </p:cBhvr>
                                    </p:animEffect>
                                    <p:anim calcmode="lin" valueType="num">
                                      <p:cBhvr>
                                        <p:cTn id="16" dur="1000" fill="hold"/>
                                        <p:tgtEl>
                                          <p:spTgt spid="21"/>
                                        </p:tgtEl>
                                        <p:attrNameLst>
                                          <p:attrName>ppt_x</p:attrName>
                                        </p:attrNameLst>
                                      </p:cBhvr>
                                      <p:tavLst>
                                        <p:tav tm="0">
                                          <p:val>
                                            <p:strVal val="#ppt_x"/>
                                          </p:val>
                                        </p:tav>
                                        <p:tav tm="100000">
                                          <p:val>
                                            <p:strVal val="#ppt_x"/>
                                          </p:val>
                                        </p:tav>
                                      </p:tavLst>
                                    </p:anim>
                                    <p:anim calcmode="lin" valueType="num">
                                      <p:cBhvr>
                                        <p:cTn id="17" dur="1000" fill="hold"/>
                                        <p:tgtEl>
                                          <p:spTgt spid="21"/>
                                        </p:tgtEl>
                                        <p:attrNameLst>
                                          <p:attrName>ppt_y</p:attrName>
                                        </p:attrNameLst>
                                      </p:cBhvr>
                                      <p:tavLst>
                                        <p:tav tm="0">
                                          <p:val>
                                            <p:strVal val="#ppt_y-.1"/>
                                          </p:val>
                                        </p:tav>
                                        <p:tav tm="100000">
                                          <p:val>
                                            <p:strVal val="#ppt_y"/>
                                          </p:val>
                                        </p:tav>
                                      </p:tavLst>
                                    </p:anim>
                                  </p:childTnLst>
                                </p:cTn>
                              </p:par>
                              <p:par>
                                <p:cTn id="18" presetID="47" presetClass="entr" presetSubtype="0" fill="hold" grpId="0" nodeType="with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fade">
                                      <p:cBhvr>
                                        <p:cTn id="20" dur="1000"/>
                                        <p:tgtEl>
                                          <p:spTgt spid="22"/>
                                        </p:tgtEl>
                                      </p:cBhvr>
                                    </p:animEffect>
                                    <p:anim calcmode="lin" valueType="num">
                                      <p:cBhvr>
                                        <p:cTn id="21" dur="1000" fill="hold"/>
                                        <p:tgtEl>
                                          <p:spTgt spid="22"/>
                                        </p:tgtEl>
                                        <p:attrNameLst>
                                          <p:attrName>ppt_x</p:attrName>
                                        </p:attrNameLst>
                                      </p:cBhvr>
                                      <p:tavLst>
                                        <p:tav tm="0">
                                          <p:val>
                                            <p:strVal val="#ppt_x"/>
                                          </p:val>
                                        </p:tav>
                                        <p:tav tm="100000">
                                          <p:val>
                                            <p:strVal val="#ppt_x"/>
                                          </p:val>
                                        </p:tav>
                                      </p:tavLst>
                                    </p:anim>
                                    <p:anim calcmode="lin" valueType="num">
                                      <p:cBhvr>
                                        <p:cTn id="22" dur="1000" fill="hold"/>
                                        <p:tgtEl>
                                          <p:spTgt spid="22"/>
                                        </p:tgtEl>
                                        <p:attrNameLst>
                                          <p:attrName>ppt_y</p:attrName>
                                        </p:attrNameLst>
                                      </p:cBhvr>
                                      <p:tavLst>
                                        <p:tav tm="0">
                                          <p:val>
                                            <p:strVal val="#ppt_y-.1"/>
                                          </p:val>
                                        </p:tav>
                                        <p:tav tm="100000">
                                          <p:val>
                                            <p:strVal val="#ppt_y"/>
                                          </p:val>
                                        </p:tav>
                                      </p:tavLst>
                                    </p:anim>
                                  </p:childTnLst>
                                </p:cTn>
                              </p:par>
                            </p:childTnLst>
                          </p:cTn>
                        </p:par>
                        <p:par>
                          <p:cTn id="23" fill="hold" nodeType="afterGroup">
                            <p:stCondLst>
                              <p:cond delay="1000"/>
                            </p:stCondLst>
                            <p:childTnLst>
                              <p:par>
                                <p:cTn id="24" presetID="47" presetClass="entr" presetSubtype="0" fill="hold" nodeType="afterEffect">
                                  <p:stCondLst>
                                    <p:cond delay="0"/>
                                  </p:stCondLst>
                                  <p:childTnLst>
                                    <p:set>
                                      <p:cBhvr>
                                        <p:cTn id="25" dur="1" fill="hold">
                                          <p:stCondLst>
                                            <p:cond delay="0"/>
                                          </p:stCondLst>
                                        </p:cTn>
                                        <p:tgtEl>
                                          <p:spTgt spid="68610"/>
                                        </p:tgtEl>
                                        <p:attrNameLst>
                                          <p:attrName>style.visibility</p:attrName>
                                        </p:attrNameLst>
                                      </p:cBhvr>
                                      <p:to>
                                        <p:strVal val="visible"/>
                                      </p:to>
                                    </p:set>
                                    <p:animEffect transition="in" filter="fade">
                                      <p:cBhvr>
                                        <p:cTn id="26" dur="1000"/>
                                        <p:tgtEl>
                                          <p:spTgt spid="68610"/>
                                        </p:tgtEl>
                                      </p:cBhvr>
                                    </p:animEffect>
                                    <p:anim calcmode="lin" valueType="num">
                                      <p:cBhvr>
                                        <p:cTn id="27" dur="1000" fill="hold"/>
                                        <p:tgtEl>
                                          <p:spTgt spid="68610"/>
                                        </p:tgtEl>
                                        <p:attrNameLst>
                                          <p:attrName>ppt_x</p:attrName>
                                        </p:attrNameLst>
                                      </p:cBhvr>
                                      <p:tavLst>
                                        <p:tav tm="0">
                                          <p:val>
                                            <p:strVal val="#ppt_x"/>
                                          </p:val>
                                        </p:tav>
                                        <p:tav tm="100000">
                                          <p:val>
                                            <p:strVal val="#ppt_x"/>
                                          </p:val>
                                        </p:tav>
                                      </p:tavLst>
                                    </p:anim>
                                    <p:anim calcmode="lin" valueType="num">
                                      <p:cBhvr>
                                        <p:cTn id="28" dur="1000" fill="hold"/>
                                        <p:tgtEl>
                                          <p:spTgt spid="686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1" grpId="0"/>
      <p:bldP spid="22"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ext Box 11"/>
          <p:cNvSpPr txBox="1">
            <a:spLocks noChangeArrowheads="1"/>
          </p:cNvSpPr>
          <p:nvPr/>
        </p:nvSpPr>
        <p:spPr bwMode="auto">
          <a:xfrm>
            <a:off x="1403350" y="1341438"/>
            <a:ext cx="6192838" cy="366712"/>
          </a:xfrm>
          <a:prstGeom prst="rect">
            <a:avLst/>
          </a:prstGeom>
          <a:noFill/>
          <a:ln w="9525">
            <a:noFill/>
            <a:miter lim="800000"/>
            <a:headEnd/>
            <a:tailEnd/>
          </a:ln>
        </p:spPr>
        <p:txBody>
          <a:bodyPr>
            <a:spAutoFit/>
          </a:bodyPr>
          <a:lstStyle/>
          <a:p>
            <a:pPr eaLnBrk="0" hangingPunct="0">
              <a:spcBef>
                <a:spcPct val="50000"/>
              </a:spcBef>
            </a:pPr>
            <a:endParaRPr lang="en-US">
              <a:solidFill>
                <a:srgbClr val="003D7A"/>
              </a:solidFill>
            </a:endParaRPr>
          </a:p>
        </p:txBody>
      </p:sp>
      <p:cxnSp>
        <p:nvCxnSpPr>
          <p:cNvPr id="11" name="10 Conector recto"/>
          <p:cNvCxnSpPr/>
          <p:nvPr/>
        </p:nvCxnSpPr>
        <p:spPr>
          <a:xfrm rot="5400000">
            <a:off x="7786688" y="5572125"/>
            <a:ext cx="2571750"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3" name="12 Conector recto"/>
          <p:cNvCxnSpPr/>
          <p:nvPr/>
        </p:nvCxnSpPr>
        <p:spPr>
          <a:xfrm rot="5400000">
            <a:off x="7786687" y="5643563"/>
            <a:ext cx="24288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4" name="13 Conector recto"/>
          <p:cNvCxnSpPr/>
          <p:nvPr/>
        </p:nvCxnSpPr>
        <p:spPr>
          <a:xfrm rot="5400000">
            <a:off x="7858125" y="5786438"/>
            <a:ext cx="214312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5" name="14 Conector recto"/>
          <p:cNvCxnSpPr/>
          <p:nvPr/>
        </p:nvCxnSpPr>
        <p:spPr>
          <a:xfrm>
            <a:off x="5429250" y="6715125"/>
            <a:ext cx="3714750"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6" name="15 Conector recto"/>
          <p:cNvCxnSpPr/>
          <p:nvPr/>
        </p:nvCxnSpPr>
        <p:spPr>
          <a:xfrm>
            <a:off x="6143625" y="6643688"/>
            <a:ext cx="30003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7" name="16 Conector recto"/>
          <p:cNvCxnSpPr/>
          <p:nvPr/>
        </p:nvCxnSpPr>
        <p:spPr>
          <a:xfrm>
            <a:off x="6715125" y="6572250"/>
            <a:ext cx="24288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sp>
        <p:nvSpPr>
          <p:cNvPr id="2" name="1 Rectángulo"/>
          <p:cNvSpPr/>
          <p:nvPr/>
        </p:nvSpPr>
        <p:spPr>
          <a:xfrm>
            <a:off x="179388" y="1628775"/>
            <a:ext cx="8750300" cy="415925"/>
          </a:xfrm>
          <a:prstGeom prst="rect">
            <a:avLst/>
          </a:prstGeom>
        </p:spPr>
        <p:txBody>
          <a:bodyPr>
            <a:spAutoFit/>
          </a:bodyPr>
          <a:lstStyle/>
          <a:p>
            <a:pPr algn="ctr" eaLnBrk="0" hangingPunct="0">
              <a:defRPr/>
            </a:pPr>
            <a:r>
              <a:rPr lang="es-MX" b="1" dirty="0">
                <a:solidFill>
                  <a:srgbClr val="003D7A"/>
                </a:solidFill>
                <a:cs typeface="+mn-cs"/>
              </a:rPr>
              <a:t>		</a:t>
            </a:r>
            <a:endParaRPr lang="es-MX" sz="2100" kern="0" dirty="0">
              <a:solidFill>
                <a:srgbClr val="003D7A"/>
              </a:solidFill>
              <a:effectLst>
                <a:outerShdw blurRad="38100" dist="38100" dir="2700000" algn="tl">
                  <a:srgbClr val="C0C0C0"/>
                </a:outerShdw>
              </a:effectLst>
              <a:latin typeface="Century Gothic" pitchFamily="34" charset="0"/>
              <a:ea typeface="+mj-ea"/>
              <a:cs typeface="+mj-cs"/>
            </a:endParaRPr>
          </a:p>
        </p:txBody>
      </p:sp>
      <p:graphicFrame>
        <p:nvGraphicFramePr>
          <p:cNvPr id="20" name="3 Marcador de contenido"/>
          <p:cNvGraphicFramePr>
            <a:graphicFrameLocks/>
          </p:cNvGraphicFramePr>
          <p:nvPr/>
        </p:nvGraphicFramePr>
        <p:xfrm>
          <a:off x="1500166" y="1142984"/>
          <a:ext cx="5786478" cy="1143008"/>
        </p:xfrm>
        <a:graphic>
          <a:graphicData uri="http://schemas.openxmlformats.org/drawingml/2006/table">
            <a:tbl>
              <a:tblPr>
                <a:tableStyleId>{D113A9D2-9D6B-4929-AA2D-F23B5EE8CBE7}</a:tableStyleId>
              </a:tblPr>
              <a:tblGrid>
                <a:gridCol w="964413"/>
                <a:gridCol w="4822065"/>
              </a:tblGrid>
              <a:tr h="384254">
                <a:tc>
                  <a:txBody>
                    <a:bodyPr/>
                    <a:lstStyle/>
                    <a:p>
                      <a:pPr algn="ctr" fontAlgn="b"/>
                      <a:r>
                        <a:rPr lang="es-MX" sz="2400" b="1" u="none" strike="noStrike" noProof="0" dirty="0" smtClean="0">
                          <a:latin typeface="Century Gothic" pitchFamily="34" charset="0"/>
                        </a:rPr>
                        <a:t>Regla</a:t>
                      </a:r>
                      <a:endParaRPr lang="es-MX" sz="2400" b="1" i="0" u="none" strike="noStrike" noProof="0" dirty="0">
                        <a:solidFill>
                          <a:srgbClr val="FFFFFF"/>
                        </a:solidFill>
                        <a:latin typeface="Century Gothic" pitchFamily="34" charset="0"/>
                      </a:endParaRPr>
                    </a:p>
                  </a:txBody>
                  <a:tcPr marL="9525" marR="9525" marT="9525" marB="0" anchor="b">
                    <a:lnL w="12700" cap="flat" cmpd="sng" algn="ctr">
                      <a:solidFill>
                        <a:schemeClr val="tx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l" fontAlgn="b"/>
                      <a:endParaRPr lang="es-MX" sz="2400" b="1" i="0" u="none" strike="noStrike" noProof="0" dirty="0">
                        <a:solidFill>
                          <a:srgbClr val="FFFFFF"/>
                        </a:solidFill>
                        <a:latin typeface="Century Gothic" pitchFamily="34" charset="0"/>
                      </a:endParaRPr>
                    </a:p>
                  </a:txBody>
                  <a:tcPr marL="9525" marR="9525" marT="9525" marB="0" anchor="b">
                    <a:lnL w="28575"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r>
              <a:tr h="758754">
                <a:tc>
                  <a:txBody>
                    <a:bodyPr/>
                    <a:lstStyle/>
                    <a:p>
                      <a:pPr algn="ctr" fontAlgn="b"/>
                      <a:r>
                        <a:rPr lang="es-MX" sz="2400" b="1" i="0" u="none" strike="noStrike" noProof="0" dirty="0" smtClean="0">
                          <a:solidFill>
                            <a:schemeClr val="bg1"/>
                          </a:solidFill>
                          <a:latin typeface="Century Gothic" pitchFamily="34" charset="0"/>
                        </a:rPr>
                        <a:t>1.5.1</a:t>
                      </a:r>
                      <a:endParaRPr lang="es-MX" sz="2400" b="1" i="0" u="none" strike="noStrike" noProof="0" dirty="0">
                        <a:solidFill>
                          <a:schemeClr val="bg1"/>
                        </a:solidFill>
                        <a:latin typeface="Century Gothic" pitchFamily="34" charset="0"/>
                      </a:endParaRPr>
                    </a:p>
                  </a:txBody>
                  <a:tcPr marL="9525" marR="9525" marT="9525" marB="0" anchor="b">
                    <a:lnL w="12700" cap="flat" cmpd="sng" algn="ctr">
                      <a:solidFill>
                        <a:schemeClr val="tx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s-MX" sz="2400" b="1" i="0" u="none" strike="noStrike" noProof="0" dirty="0" smtClean="0">
                          <a:solidFill>
                            <a:schemeClr val="bg1"/>
                          </a:solidFill>
                          <a:latin typeface="Century Gothic" pitchFamily="34" charset="0"/>
                        </a:rPr>
                        <a:t>MV-</a:t>
                      </a:r>
                      <a:r>
                        <a:rPr lang="es-MX" sz="2400" b="1" dirty="0" smtClean="0">
                          <a:latin typeface="Century Gothic" pitchFamily="34" charset="0"/>
                        </a:rPr>
                        <a:t>Requisitos que debe reunir la manifestación de valor </a:t>
                      </a:r>
                      <a:endParaRPr lang="es-MX" sz="2400" b="1" i="0" u="none" strike="noStrike" noProof="0" dirty="0" smtClean="0">
                        <a:solidFill>
                          <a:schemeClr val="bg1"/>
                        </a:solidFill>
                        <a:latin typeface="Century Gothic" pitchFamily="34" charset="0"/>
                      </a:endParaRPr>
                    </a:p>
                  </a:txBody>
                  <a:tcPr marL="9525" marR="9525" marT="9525" marB="0" anchor="b">
                    <a:lnL w="28575"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21" name="20 CuadroTexto"/>
          <p:cNvSpPr txBox="1"/>
          <p:nvPr/>
        </p:nvSpPr>
        <p:spPr>
          <a:xfrm>
            <a:off x="357188" y="3000375"/>
            <a:ext cx="5429250" cy="1784350"/>
          </a:xfrm>
          <a:prstGeom prst="rect">
            <a:avLst/>
          </a:prstGeom>
          <a:noFill/>
          <a:ln w="3175">
            <a:noFill/>
          </a:ln>
        </p:spPr>
        <p:style>
          <a:lnRef idx="2">
            <a:schemeClr val="accent1"/>
          </a:lnRef>
          <a:fillRef idx="1">
            <a:schemeClr val="lt1"/>
          </a:fillRef>
          <a:effectRef idx="0">
            <a:schemeClr val="accent1"/>
          </a:effectRef>
          <a:fontRef idx="minor">
            <a:schemeClr val="dk1"/>
          </a:fontRef>
        </p:style>
        <p:txBody>
          <a:bodyPr>
            <a:spAutoFit/>
          </a:bodyPr>
          <a:lstStyle/>
          <a:p>
            <a:pPr algn="just" eaLnBrk="0" hangingPunct="0">
              <a:defRPr/>
            </a:pPr>
            <a:r>
              <a:rPr lang="es-MX" sz="2200" b="1" dirty="0">
                <a:solidFill>
                  <a:srgbClr val="003D7A"/>
                </a:solidFill>
              </a:rPr>
              <a:t>Cuando la </a:t>
            </a:r>
            <a:r>
              <a:rPr lang="es-MX" sz="2200" b="1" u="sng" dirty="0">
                <a:solidFill>
                  <a:srgbClr val="003D7A"/>
                </a:solidFill>
              </a:rPr>
              <a:t>autoridad aduanera</a:t>
            </a:r>
            <a:r>
              <a:rPr lang="es-MX" sz="2200" b="1" dirty="0">
                <a:solidFill>
                  <a:srgbClr val="003D7A"/>
                </a:solidFill>
              </a:rPr>
              <a:t> lo requiera, el importador deberá proporcionar la “</a:t>
            </a:r>
            <a:r>
              <a:rPr lang="es-MX" sz="2200" b="1" u="sng" dirty="0">
                <a:solidFill>
                  <a:srgbClr val="003D7A"/>
                </a:solidFill>
              </a:rPr>
              <a:t>Hoja de cálculo </a:t>
            </a:r>
            <a:r>
              <a:rPr lang="es-MX" sz="2200" b="1" dirty="0">
                <a:solidFill>
                  <a:srgbClr val="003D7A"/>
                </a:solidFill>
              </a:rPr>
              <a:t>para la determinación del valor en aduana de mercancías de importación”</a:t>
            </a:r>
          </a:p>
        </p:txBody>
      </p:sp>
      <p:pic>
        <p:nvPicPr>
          <p:cNvPr id="69634" name="Picture 2"/>
          <p:cNvPicPr>
            <a:picLocks noChangeAspect="1" noChangeArrowheads="1"/>
          </p:cNvPicPr>
          <p:nvPr/>
        </p:nvPicPr>
        <p:blipFill>
          <a:blip r:embed="rId3" cstate="print"/>
          <a:srcRect l="10478" t="22461" r="61948" b="7226"/>
          <a:stretch>
            <a:fillRect/>
          </a:stretch>
        </p:blipFill>
        <p:spPr bwMode="auto">
          <a:xfrm>
            <a:off x="6072188" y="2420938"/>
            <a:ext cx="2801937" cy="4033837"/>
          </a:xfrm>
          <a:prstGeom prst="rect">
            <a:avLst/>
          </a:prstGeom>
          <a:ln>
            <a:noFill/>
          </a:ln>
          <a:effectLst>
            <a:outerShdw blurRad="190500" algn="tl" rotWithShape="0">
              <a:srgbClr val="000000">
                <a:alpha val="70000"/>
              </a:srgbClr>
            </a:outerShdw>
          </a:effectLst>
        </p:spPr>
      </p:pic>
      <p:sp>
        <p:nvSpPr>
          <p:cNvPr id="18" name="Rectangle 2"/>
          <p:cNvSpPr txBox="1">
            <a:spLocks noChangeArrowheads="1"/>
          </p:cNvSpPr>
          <p:nvPr/>
        </p:nvSpPr>
        <p:spPr>
          <a:xfrm>
            <a:off x="0" y="0"/>
            <a:ext cx="9144000" cy="704850"/>
          </a:xfrm>
          <a:prstGeom prst="rect">
            <a:avLst/>
          </a:prstGeom>
        </p:spPr>
        <p:txBody>
          <a:bodyPr/>
          <a:lstStyle/>
          <a:p>
            <a:pPr algn="ctr" eaLnBrk="0" hangingPunct="0">
              <a:defRPr/>
            </a:pPr>
            <a:r>
              <a:rPr lang="es-MX" sz="2400" kern="0" dirty="0">
                <a:solidFill>
                  <a:srgbClr val="00478E"/>
                </a:solidFill>
                <a:effectLst>
                  <a:outerShdw blurRad="38100" dist="38100" dir="2700000" algn="tl">
                    <a:srgbClr val="C0C0C0"/>
                  </a:outerShdw>
                </a:effectLst>
                <a:latin typeface="Century Gothic" pitchFamily="34" charset="0"/>
                <a:cs typeface="+mn-cs"/>
              </a:rPr>
              <a:t>Almanza Villarreal Agencia Aduanal, S.C.</a:t>
            </a:r>
          </a:p>
          <a:p>
            <a:pPr algn="ctr" eaLnBrk="0" hangingPunct="0">
              <a:defRPr/>
            </a:pPr>
            <a:endParaRPr lang="es-MX" sz="2400" kern="0" dirty="0">
              <a:solidFill>
                <a:srgbClr val="00478E"/>
              </a:solidFill>
              <a:effectLst>
                <a:outerShdw blurRad="38100" dist="38100" dir="2700000" algn="tl">
                  <a:srgbClr val="C0C0C0"/>
                </a:outerShdw>
              </a:effectLst>
              <a:latin typeface="Century Gothic" pitchFamily="34" charset="0"/>
              <a:ea typeface="+mj-ea"/>
              <a:cs typeface="+mj-cs"/>
            </a:endParaRPr>
          </a:p>
          <a:p>
            <a:pPr algn="ctr" eaLnBrk="0" hangingPunct="0">
              <a:defRPr/>
            </a:pPr>
            <a:endParaRPr lang="es-MX" sz="2400" kern="0" dirty="0">
              <a:solidFill>
                <a:srgbClr val="00478E"/>
              </a:solidFill>
              <a:effectLst>
                <a:outerShdw blurRad="38100" dist="38100" dir="2700000" algn="tl">
                  <a:srgbClr val="C0C0C0"/>
                </a:outerShdw>
              </a:effectLst>
              <a:latin typeface="Century Gothic" pitchFamily="34" charset="0"/>
              <a:ea typeface="+mj-ea"/>
              <a:cs typeface="+mj-cs"/>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1000"/>
                                        <p:tgtEl>
                                          <p:spTgt spid="21"/>
                                        </p:tgtEl>
                                      </p:cBhvr>
                                    </p:animEffect>
                                    <p:anim calcmode="lin" valueType="num">
                                      <p:cBhvr>
                                        <p:cTn id="13" dur="1000" fill="hold"/>
                                        <p:tgtEl>
                                          <p:spTgt spid="21"/>
                                        </p:tgtEl>
                                        <p:attrNameLst>
                                          <p:attrName>ppt_x</p:attrName>
                                        </p:attrNameLst>
                                      </p:cBhvr>
                                      <p:tavLst>
                                        <p:tav tm="0">
                                          <p:val>
                                            <p:strVal val="#ppt_x"/>
                                          </p:val>
                                        </p:tav>
                                        <p:tav tm="100000">
                                          <p:val>
                                            <p:strVal val="#ppt_x"/>
                                          </p:val>
                                        </p:tav>
                                      </p:tavLst>
                                    </p:anim>
                                    <p:anim calcmode="lin" valueType="num">
                                      <p:cBhvr>
                                        <p:cTn id="14" dur="1000" fill="hold"/>
                                        <p:tgtEl>
                                          <p:spTgt spid="21"/>
                                        </p:tgtEl>
                                        <p:attrNameLst>
                                          <p:attrName>ppt_y</p:attrName>
                                        </p:attrNameLst>
                                      </p:cBhvr>
                                      <p:tavLst>
                                        <p:tav tm="0">
                                          <p:val>
                                            <p:strVal val="#ppt_y-.1"/>
                                          </p:val>
                                        </p:tav>
                                        <p:tav tm="100000">
                                          <p:val>
                                            <p:strVal val="#ppt_y"/>
                                          </p:val>
                                        </p:tav>
                                      </p:tavLst>
                                    </p:anim>
                                  </p:childTnLst>
                                </p:cTn>
                              </p:par>
                            </p:childTnLst>
                          </p:cTn>
                        </p:par>
                        <p:par>
                          <p:cTn id="15" fill="hold" nodeType="afterGroup">
                            <p:stCondLst>
                              <p:cond delay="1000"/>
                            </p:stCondLst>
                            <p:childTnLst>
                              <p:par>
                                <p:cTn id="16" presetID="47" presetClass="entr" presetSubtype="0" fill="hold" nodeType="afterEffect">
                                  <p:stCondLst>
                                    <p:cond delay="0"/>
                                  </p:stCondLst>
                                  <p:childTnLst>
                                    <p:set>
                                      <p:cBhvr>
                                        <p:cTn id="17" dur="1" fill="hold">
                                          <p:stCondLst>
                                            <p:cond delay="0"/>
                                          </p:stCondLst>
                                        </p:cTn>
                                        <p:tgtEl>
                                          <p:spTgt spid="69634"/>
                                        </p:tgtEl>
                                        <p:attrNameLst>
                                          <p:attrName>style.visibility</p:attrName>
                                        </p:attrNameLst>
                                      </p:cBhvr>
                                      <p:to>
                                        <p:strVal val="visible"/>
                                      </p:to>
                                    </p:set>
                                    <p:animEffect transition="in" filter="fade">
                                      <p:cBhvr>
                                        <p:cTn id="18" dur="1000"/>
                                        <p:tgtEl>
                                          <p:spTgt spid="69634"/>
                                        </p:tgtEl>
                                      </p:cBhvr>
                                    </p:animEffect>
                                    <p:anim calcmode="lin" valueType="num">
                                      <p:cBhvr>
                                        <p:cTn id="19" dur="1000" fill="hold"/>
                                        <p:tgtEl>
                                          <p:spTgt spid="69634"/>
                                        </p:tgtEl>
                                        <p:attrNameLst>
                                          <p:attrName>ppt_x</p:attrName>
                                        </p:attrNameLst>
                                      </p:cBhvr>
                                      <p:tavLst>
                                        <p:tav tm="0">
                                          <p:val>
                                            <p:strVal val="#ppt_x"/>
                                          </p:val>
                                        </p:tav>
                                        <p:tav tm="100000">
                                          <p:val>
                                            <p:strVal val="#ppt_x"/>
                                          </p:val>
                                        </p:tav>
                                      </p:tavLst>
                                    </p:anim>
                                    <p:anim calcmode="lin" valueType="num">
                                      <p:cBhvr>
                                        <p:cTn id="20" dur="1000" fill="hold"/>
                                        <p:tgtEl>
                                          <p:spTgt spid="696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ext Box 11"/>
          <p:cNvSpPr txBox="1">
            <a:spLocks noChangeArrowheads="1"/>
          </p:cNvSpPr>
          <p:nvPr/>
        </p:nvSpPr>
        <p:spPr bwMode="auto">
          <a:xfrm>
            <a:off x="1403350" y="1341438"/>
            <a:ext cx="6192838" cy="366712"/>
          </a:xfrm>
          <a:prstGeom prst="rect">
            <a:avLst/>
          </a:prstGeom>
          <a:noFill/>
          <a:ln w="9525">
            <a:noFill/>
            <a:miter lim="800000"/>
            <a:headEnd/>
            <a:tailEnd/>
          </a:ln>
        </p:spPr>
        <p:txBody>
          <a:bodyPr>
            <a:spAutoFit/>
          </a:bodyPr>
          <a:lstStyle/>
          <a:p>
            <a:pPr eaLnBrk="0" hangingPunct="0">
              <a:spcBef>
                <a:spcPct val="50000"/>
              </a:spcBef>
            </a:pPr>
            <a:endParaRPr lang="en-US"/>
          </a:p>
        </p:txBody>
      </p:sp>
      <p:sp>
        <p:nvSpPr>
          <p:cNvPr id="12" name="Rectangle 2"/>
          <p:cNvSpPr txBox="1">
            <a:spLocks noChangeArrowheads="1"/>
          </p:cNvSpPr>
          <p:nvPr/>
        </p:nvSpPr>
        <p:spPr>
          <a:xfrm>
            <a:off x="1490663" y="347663"/>
            <a:ext cx="6321425" cy="704850"/>
          </a:xfrm>
          <a:prstGeom prst="rect">
            <a:avLst/>
          </a:prstGeom>
        </p:spPr>
        <p:txBody>
          <a:bodyPr/>
          <a:lstStyle/>
          <a:p>
            <a:pPr algn="ctr" eaLnBrk="0" hangingPunct="0">
              <a:defRPr/>
            </a:pPr>
            <a:endParaRPr lang="es-ES" sz="3800" kern="0" dirty="0">
              <a:solidFill>
                <a:srgbClr val="00478E"/>
              </a:solidFill>
              <a:effectLst>
                <a:outerShdw blurRad="38100" dist="38100" dir="2700000" algn="tl">
                  <a:srgbClr val="C0C0C0"/>
                </a:outerShdw>
              </a:effectLst>
              <a:latin typeface="Century Gothic" pitchFamily="34" charset="0"/>
              <a:ea typeface="+mj-ea"/>
              <a:cs typeface="+mj-cs"/>
            </a:endParaRPr>
          </a:p>
        </p:txBody>
      </p:sp>
      <p:cxnSp>
        <p:nvCxnSpPr>
          <p:cNvPr id="11" name="10 Conector recto"/>
          <p:cNvCxnSpPr/>
          <p:nvPr/>
        </p:nvCxnSpPr>
        <p:spPr>
          <a:xfrm rot="5400000">
            <a:off x="7786688" y="5572125"/>
            <a:ext cx="2571750"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3" name="12 Conector recto"/>
          <p:cNvCxnSpPr/>
          <p:nvPr/>
        </p:nvCxnSpPr>
        <p:spPr>
          <a:xfrm rot="5400000">
            <a:off x="7786687" y="5643563"/>
            <a:ext cx="24288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4" name="13 Conector recto"/>
          <p:cNvCxnSpPr/>
          <p:nvPr/>
        </p:nvCxnSpPr>
        <p:spPr>
          <a:xfrm rot="5400000">
            <a:off x="7858125" y="5786438"/>
            <a:ext cx="214312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5" name="14 Conector recto"/>
          <p:cNvCxnSpPr/>
          <p:nvPr/>
        </p:nvCxnSpPr>
        <p:spPr>
          <a:xfrm>
            <a:off x="5429250" y="6715125"/>
            <a:ext cx="3714750"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6" name="15 Conector recto"/>
          <p:cNvCxnSpPr/>
          <p:nvPr/>
        </p:nvCxnSpPr>
        <p:spPr>
          <a:xfrm>
            <a:off x="6143625" y="6643688"/>
            <a:ext cx="30003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7" name="16 Conector recto"/>
          <p:cNvCxnSpPr/>
          <p:nvPr/>
        </p:nvCxnSpPr>
        <p:spPr>
          <a:xfrm>
            <a:off x="6715125" y="6572250"/>
            <a:ext cx="24288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sp>
        <p:nvSpPr>
          <p:cNvPr id="2" name="1 Rectángulo"/>
          <p:cNvSpPr/>
          <p:nvPr/>
        </p:nvSpPr>
        <p:spPr>
          <a:xfrm>
            <a:off x="179388" y="1628775"/>
            <a:ext cx="8750300" cy="415925"/>
          </a:xfrm>
          <a:prstGeom prst="rect">
            <a:avLst/>
          </a:prstGeom>
        </p:spPr>
        <p:txBody>
          <a:bodyPr>
            <a:spAutoFit/>
          </a:bodyPr>
          <a:lstStyle/>
          <a:p>
            <a:pPr algn="ctr" eaLnBrk="0" hangingPunct="0">
              <a:defRPr/>
            </a:pPr>
            <a:r>
              <a:rPr lang="es-MX" b="1" dirty="0">
                <a:cs typeface="+mn-cs"/>
              </a:rPr>
              <a:t>		</a:t>
            </a:r>
            <a:endParaRPr lang="es-MX" sz="2100" kern="0" dirty="0">
              <a:solidFill>
                <a:srgbClr val="00478E"/>
              </a:solidFill>
              <a:effectLst>
                <a:outerShdw blurRad="38100" dist="38100" dir="2700000" algn="tl">
                  <a:srgbClr val="C0C0C0"/>
                </a:outerShdw>
              </a:effectLst>
              <a:latin typeface="Century Gothic" pitchFamily="34" charset="0"/>
              <a:ea typeface="+mj-ea"/>
              <a:cs typeface="+mj-cs"/>
            </a:endParaRPr>
          </a:p>
        </p:txBody>
      </p:sp>
      <p:sp>
        <p:nvSpPr>
          <p:cNvPr id="18" name="TextBox 10"/>
          <p:cNvSpPr txBox="1"/>
          <p:nvPr/>
        </p:nvSpPr>
        <p:spPr>
          <a:xfrm>
            <a:off x="1143000" y="1568450"/>
            <a:ext cx="7286625" cy="646113"/>
          </a:xfrm>
          <a:prstGeom prst="rect">
            <a:avLst/>
          </a:prstGeom>
          <a:noFill/>
        </p:spPr>
        <p:txBody>
          <a:bodyPr>
            <a:spAutoFit/>
          </a:bodyPr>
          <a:lstStyle/>
          <a:p>
            <a:pPr algn="ctr" eaLnBrk="0" fontAlgn="auto" hangingPunct="0">
              <a:spcBef>
                <a:spcPts val="0"/>
              </a:spcBef>
              <a:spcAft>
                <a:spcPts val="0"/>
              </a:spcAft>
              <a:defRPr/>
            </a:pPr>
            <a:r>
              <a:rPr lang="es-ES" sz="3600" b="1" dirty="0">
                <a:solidFill>
                  <a:schemeClr val="tx2">
                    <a:lumMod val="75000"/>
                  </a:schemeClr>
                </a:solidFill>
                <a:latin typeface="Century Gothic" pitchFamily="34" charset="0"/>
                <a:cs typeface="+mn-cs"/>
              </a:rPr>
              <a:t>INSTRUCCIONES DE LLENADO</a:t>
            </a:r>
          </a:p>
        </p:txBody>
      </p:sp>
      <p:pic>
        <p:nvPicPr>
          <p:cNvPr id="19" name="Picture 2"/>
          <p:cNvPicPr>
            <a:picLocks noChangeAspect="1" noChangeArrowheads="1"/>
          </p:cNvPicPr>
          <p:nvPr/>
        </p:nvPicPr>
        <p:blipFill>
          <a:blip r:embed="rId3" cstate="print"/>
          <a:srcRect l="7720" t="25391" r="68566" b="12109"/>
          <a:stretch>
            <a:fillRect/>
          </a:stretch>
        </p:blipFill>
        <p:spPr bwMode="auto">
          <a:xfrm>
            <a:off x="3286125" y="2428875"/>
            <a:ext cx="2571750" cy="3827463"/>
          </a:xfrm>
          <a:prstGeom prst="rect">
            <a:avLst/>
          </a:prstGeom>
          <a:ln>
            <a:noFill/>
          </a:ln>
          <a:effectLst>
            <a:outerShdw blurRad="190500" algn="tl" rotWithShape="0">
              <a:srgbClr val="000000">
                <a:alpha val="70000"/>
              </a:srgbClr>
            </a:outerShdw>
          </a:effectLst>
        </p:spPr>
      </p:pic>
      <p:sp>
        <p:nvSpPr>
          <p:cNvPr id="20" name="Rectangle 2"/>
          <p:cNvSpPr txBox="1">
            <a:spLocks noChangeArrowheads="1"/>
          </p:cNvSpPr>
          <p:nvPr/>
        </p:nvSpPr>
        <p:spPr>
          <a:xfrm>
            <a:off x="0" y="0"/>
            <a:ext cx="9144000" cy="704850"/>
          </a:xfrm>
          <a:prstGeom prst="rect">
            <a:avLst/>
          </a:prstGeom>
        </p:spPr>
        <p:txBody>
          <a:bodyPr/>
          <a:lstStyle/>
          <a:p>
            <a:pPr algn="ctr" eaLnBrk="0" hangingPunct="0">
              <a:defRPr/>
            </a:pPr>
            <a:r>
              <a:rPr lang="es-MX" sz="2400" kern="0" dirty="0">
                <a:solidFill>
                  <a:srgbClr val="00478E"/>
                </a:solidFill>
                <a:effectLst>
                  <a:outerShdw blurRad="38100" dist="38100" dir="2700000" algn="tl">
                    <a:srgbClr val="C0C0C0"/>
                  </a:outerShdw>
                </a:effectLst>
                <a:latin typeface="Century Gothic" pitchFamily="34" charset="0"/>
                <a:cs typeface="+mn-cs"/>
              </a:rPr>
              <a:t>Almanza Villarreal Agencia Aduanal, S.C.</a:t>
            </a:r>
          </a:p>
          <a:p>
            <a:pPr algn="ctr" eaLnBrk="0" hangingPunct="0">
              <a:defRPr/>
            </a:pPr>
            <a:endParaRPr lang="es-MX" sz="2400" kern="0" dirty="0">
              <a:solidFill>
                <a:srgbClr val="00478E"/>
              </a:solidFill>
              <a:effectLst>
                <a:outerShdw blurRad="38100" dist="38100" dir="2700000" algn="tl">
                  <a:srgbClr val="C0C0C0"/>
                </a:outerShdw>
              </a:effectLst>
              <a:latin typeface="Century Gothic" pitchFamily="34" charset="0"/>
              <a:ea typeface="+mj-ea"/>
              <a:cs typeface="+mj-cs"/>
            </a:endParaRPr>
          </a:p>
          <a:p>
            <a:pPr algn="ctr" eaLnBrk="0" hangingPunct="0">
              <a:defRPr/>
            </a:pPr>
            <a:endParaRPr lang="es-MX" sz="2400" kern="0" dirty="0">
              <a:solidFill>
                <a:srgbClr val="00478E"/>
              </a:solidFill>
              <a:effectLst>
                <a:outerShdw blurRad="38100" dist="38100" dir="2700000" algn="tl">
                  <a:srgbClr val="C0C0C0"/>
                </a:outerShdw>
              </a:effectLst>
              <a:latin typeface="Century Gothic" pitchFamily="34" charset="0"/>
              <a:ea typeface="+mj-ea"/>
              <a:cs typeface="+mj-cs"/>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nodeType="afterGroup">
                            <p:stCondLst>
                              <p:cond delay="500"/>
                            </p:stCondLst>
                            <p:childTnLst>
                              <p:par>
                                <p:cTn id="9" presetID="47"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1000"/>
                                        <p:tgtEl>
                                          <p:spTgt spid="19"/>
                                        </p:tgtEl>
                                      </p:cBhvr>
                                    </p:animEffect>
                                    <p:anim calcmode="lin" valueType="num">
                                      <p:cBhvr>
                                        <p:cTn id="12" dur="1000" fill="hold"/>
                                        <p:tgtEl>
                                          <p:spTgt spid="19"/>
                                        </p:tgtEl>
                                        <p:attrNameLst>
                                          <p:attrName>ppt_x</p:attrName>
                                        </p:attrNameLst>
                                      </p:cBhvr>
                                      <p:tavLst>
                                        <p:tav tm="0">
                                          <p:val>
                                            <p:strVal val="#ppt_x"/>
                                          </p:val>
                                        </p:tav>
                                        <p:tav tm="100000">
                                          <p:val>
                                            <p:strVal val="#ppt_x"/>
                                          </p:val>
                                        </p:tav>
                                      </p:tavLst>
                                    </p:anim>
                                    <p:anim calcmode="lin" valueType="num">
                                      <p:cBhvr>
                                        <p:cTn id="13" dur="1000" fill="hold"/>
                                        <p:tgtEl>
                                          <p:spTgt spid="19"/>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p:cNvSpPr txBox="1">
            <a:spLocks noChangeArrowheads="1"/>
          </p:cNvSpPr>
          <p:nvPr/>
        </p:nvSpPr>
        <p:spPr>
          <a:xfrm>
            <a:off x="1490663" y="347663"/>
            <a:ext cx="6321425" cy="704850"/>
          </a:xfrm>
          <a:prstGeom prst="rect">
            <a:avLst/>
          </a:prstGeom>
        </p:spPr>
        <p:txBody>
          <a:bodyPr/>
          <a:lstStyle/>
          <a:p>
            <a:pPr algn="ctr" eaLnBrk="0" hangingPunct="0">
              <a:defRPr/>
            </a:pPr>
            <a:endParaRPr lang="es-ES" sz="3800" kern="0" dirty="0">
              <a:solidFill>
                <a:srgbClr val="003D7A"/>
              </a:solidFill>
              <a:effectLst>
                <a:outerShdw blurRad="38100" dist="38100" dir="2700000" algn="tl">
                  <a:srgbClr val="C0C0C0"/>
                </a:outerShdw>
              </a:effectLst>
              <a:latin typeface="Century Gothic" pitchFamily="34" charset="0"/>
              <a:ea typeface="+mj-ea"/>
              <a:cs typeface="+mj-cs"/>
            </a:endParaRPr>
          </a:p>
        </p:txBody>
      </p:sp>
      <p:cxnSp>
        <p:nvCxnSpPr>
          <p:cNvPr id="11" name="10 Conector recto"/>
          <p:cNvCxnSpPr/>
          <p:nvPr/>
        </p:nvCxnSpPr>
        <p:spPr>
          <a:xfrm rot="5400000">
            <a:off x="7786688" y="5572125"/>
            <a:ext cx="2571750"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3" name="12 Conector recto"/>
          <p:cNvCxnSpPr/>
          <p:nvPr/>
        </p:nvCxnSpPr>
        <p:spPr>
          <a:xfrm rot="5400000">
            <a:off x="7786687" y="5643563"/>
            <a:ext cx="24288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4" name="13 Conector recto"/>
          <p:cNvCxnSpPr/>
          <p:nvPr/>
        </p:nvCxnSpPr>
        <p:spPr>
          <a:xfrm rot="5400000">
            <a:off x="7858125" y="5786438"/>
            <a:ext cx="214312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5" name="14 Conector recto"/>
          <p:cNvCxnSpPr/>
          <p:nvPr/>
        </p:nvCxnSpPr>
        <p:spPr>
          <a:xfrm>
            <a:off x="5429250" y="6715125"/>
            <a:ext cx="3714750"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6" name="15 Conector recto"/>
          <p:cNvCxnSpPr/>
          <p:nvPr/>
        </p:nvCxnSpPr>
        <p:spPr>
          <a:xfrm>
            <a:off x="6143625" y="6643688"/>
            <a:ext cx="30003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7" name="16 Conector recto"/>
          <p:cNvCxnSpPr/>
          <p:nvPr/>
        </p:nvCxnSpPr>
        <p:spPr>
          <a:xfrm>
            <a:off x="6715125" y="6572250"/>
            <a:ext cx="24288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sp>
        <p:nvSpPr>
          <p:cNvPr id="2" name="1 Rectángulo"/>
          <p:cNvSpPr/>
          <p:nvPr/>
        </p:nvSpPr>
        <p:spPr>
          <a:xfrm>
            <a:off x="179388" y="1628775"/>
            <a:ext cx="8750300" cy="415925"/>
          </a:xfrm>
          <a:prstGeom prst="rect">
            <a:avLst/>
          </a:prstGeom>
        </p:spPr>
        <p:txBody>
          <a:bodyPr>
            <a:spAutoFit/>
          </a:bodyPr>
          <a:lstStyle/>
          <a:p>
            <a:pPr algn="ctr" eaLnBrk="0" hangingPunct="0">
              <a:defRPr/>
            </a:pPr>
            <a:r>
              <a:rPr lang="es-MX" b="1" dirty="0">
                <a:solidFill>
                  <a:srgbClr val="003D7A"/>
                </a:solidFill>
                <a:cs typeface="+mn-cs"/>
              </a:rPr>
              <a:t>		</a:t>
            </a:r>
            <a:endParaRPr lang="es-MX" sz="2100" kern="0" dirty="0">
              <a:solidFill>
                <a:srgbClr val="003D7A"/>
              </a:solidFill>
              <a:effectLst>
                <a:outerShdw blurRad="38100" dist="38100" dir="2700000" algn="tl">
                  <a:srgbClr val="C0C0C0"/>
                </a:outerShdw>
              </a:effectLst>
              <a:latin typeface="Century Gothic" pitchFamily="34" charset="0"/>
              <a:ea typeface="+mj-ea"/>
              <a:cs typeface="+mj-cs"/>
            </a:endParaRPr>
          </a:p>
        </p:txBody>
      </p:sp>
      <p:sp>
        <p:nvSpPr>
          <p:cNvPr id="22" name="21 Botón de acción: Final">
            <a:hlinkClick r:id="" action="ppaction://hlinkshowjump?jump=nextslide" highlightClick="1"/>
          </p:cNvPr>
          <p:cNvSpPr>
            <a:spLocks noChangeArrowheads="1"/>
          </p:cNvSpPr>
          <p:nvPr/>
        </p:nvSpPr>
        <p:spPr bwMode="auto">
          <a:xfrm>
            <a:off x="5500688" y="5500688"/>
            <a:ext cx="285750" cy="357187"/>
          </a:xfrm>
          <a:prstGeom prst="actionButtonEnd">
            <a:avLst/>
          </a:prstGeom>
          <a:solidFill>
            <a:schemeClr val="bg1"/>
          </a:solidFill>
          <a:ln w="9525" algn="ctr">
            <a:noFill/>
            <a:round/>
            <a:headEnd/>
            <a:tailEnd/>
          </a:ln>
        </p:spPr>
        <p:txBody>
          <a:bodyPr/>
          <a:lstStyle/>
          <a:p>
            <a:pPr algn="ctr" eaLnBrk="0" hangingPunct="0"/>
            <a:endParaRPr lang="es-MX" sz="2000">
              <a:solidFill>
                <a:srgbClr val="003D7A"/>
              </a:solidFill>
            </a:endParaRPr>
          </a:p>
        </p:txBody>
      </p:sp>
      <p:sp>
        <p:nvSpPr>
          <p:cNvPr id="24" name="23 CuadroTexto"/>
          <p:cNvSpPr txBox="1"/>
          <p:nvPr/>
        </p:nvSpPr>
        <p:spPr>
          <a:xfrm>
            <a:off x="428625" y="1571625"/>
            <a:ext cx="8286750" cy="1570038"/>
          </a:xfrm>
          <a:prstGeom prst="rect">
            <a:avLst/>
          </a:prstGeom>
          <a:noFill/>
          <a:ln w="3175">
            <a:noFill/>
          </a:ln>
        </p:spPr>
        <p:style>
          <a:lnRef idx="2">
            <a:schemeClr val="accent1"/>
          </a:lnRef>
          <a:fillRef idx="1">
            <a:schemeClr val="lt1"/>
          </a:fillRef>
          <a:effectRef idx="0">
            <a:schemeClr val="accent1"/>
          </a:effectRef>
          <a:fontRef idx="minor">
            <a:schemeClr val="dk1"/>
          </a:fontRef>
        </p:style>
        <p:txBody>
          <a:bodyPr>
            <a:spAutoFit/>
          </a:bodyPr>
          <a:lstStyle/>
          <a:p>
            <a:pPr marL="342900" indent="-342900" algn="just" eaLnBrk="0" hangingPunct="0">
              <a:buFontTx/>
              <a:buAutoNum type="arabicPeriod"/>
              <a:defRPr/>
            </a:pPr>
            <a:r>
              <a:rPr lang="es-ES" sz="2400" b="1" dirty="0">
                <a:solidFill>
                  <a:srgbClr val="003D7A"/>
                </a:solidFill>
              </a:rPr>
              <a:t>La manifestación de valor deberá emitirse en dos tantos, uno destinado al agente o apoderado aduanal y el otro deberá conservarse con la contabilidad del importador.</a:t>
            </a:r>
          </a:p>
        </p:txBody>
      </p:sp>
      <p:sp>
        <p:nvSpPr>
          <p:cNvPr id="25" name="24 CuadroTexto"/>
          <p:cNvSpPr txBox="1"/>
          <p:nvPr/>
        </p:nvSpPr>
        <p:spPr>
          <a:xfrm>
            <a:off x="428625" y="3571875"/>
            <a:ext cx="8286750" cy="830263"/>
          </a:xfrm>
          <a:prstGeom prst="rect">
            <a:avLst/>
          </a:prstGeom>
          <a:noFill/>
          <a:ln w="3175">
            <a:noFill/>
          </a:ln>
        </p:spPr>
        <p:style>
          <a:lnRef idx="2">
            <a:schemeClr val="accent1"/>
          </a:lnRef>
          <a:fillRef idx="1">
            <a:schemeClr val="lt1"/>
          </a:fillRef>
          <a:effectRef idx="0">
            <a:schemeClr val="accent1"/>
          </a:effectRef>
          <a:fontRef idx="minor">
            <a:schemeClr val="dk1"/>
          </a:fontRef>
        </p:style>
        <p:txBody>
          <a:bodyPr>
            <a:spAutoFit/>
          </a:bodyPr>
          <a:lstStyle/>
          <a:p>
            <a:pPr marL="342900" indent="-342900" algn="just" eaLnBrk="0" hangingPunct="0">
              <a:defRPr/>
            </a:pPr>
            <a:r>
              <a:rPr lang="es-ES" sz="2400" b="1" dirty="0">
                <a:solidFill>
                  <a:srgbClr val="003D7A"/>
                </a:solidFill>
              </a:rPr>
              <a:t>2. Deberá presentarse una manifestación de valor por cada vendedor o remitente en el extranjero.</a:t>
            </a:r>
          </a:p>
        </p:txBody>
      </p:sp>
      <p:sp>
        <p:nvSpPr>
          <p:cNvPr id="26" name="25 CuadroTexto"/>
          <p:cNvSpPr txBox="1"/>
          <p:nvPr/>
        </p:nvSpPr>
        <p:spPr>
          <a:xfrm>
            <a:off x="428625" y="4714875"/>
            <a:ext cx="8286750" cy="1200150"/>
          </a:xfrm>
          <a:prstGeom prst="rect">
            <a:avLst/>
          </a:prstGeom>
          <a:noFill/>
          <a:ln w="3175">
            <a:noFill/>
          </a:ln>
        </p:spPr>
        <p:style>
          <a:lnRef idx="2">
            <a:schemeClr val="accent1"/>
          </a:lnRef>
          <a:fillRef idx="1">
            <a:schemeClr val="lt1"/>
          </a:fillRef>
          <a:effectRef idx="0">
            <a:schemeClr val="accent1"/>
          </a:effectRef>
          <a:fontRef idx="minor">
            <a:schemeClr val="dk1"/>
          </a:fontRef>
        </p:style>
        <p:txBody>
          <a:bodyPr>
            <a:spAutoFit/>
          </a:bodyPr>
          <a:lstStyle/>
          <a:p>
            <a:pPr algn="just" eaLnBrk="0" hangingPunct="0">
              <a:defRPr/>
            </a:pPr>
            <a:r>
              <a:rPr lang="es-ES" sz="2400" b="1" dirty="0">
                <a:solidFill>
                  <a:srgbClr val="003D7A"/>
                </a:solidFill>
              </a:rPr>
              <a:t>3. Este formato será llenado a máquina o computadora con letra legible indicando el número de hojas consecutivo que utilice.</a:t>
            </a:r>
            <a:endParaRPr lang="en-US" sz="2400" b="1" dirty="0">
              <a:solidFill>
                <a:srgbClr val="003D7A"/>
              </a:solidFill>
            </a:endParaRPr>
          </a:p>
        </p:txBody>
      </p:sp>
      <p:sp>
        <p:nvSpPr>
          <p:cNvPr id="28" name="Rectangle 2"/>
          <p:cNvSpPr txBox="1">
            <a:spLocks noChangeArrowheads="1"/>
          </p:cNvSpPr>
          <p:nvPr/>
        </p:nvSpPr>
        <p:spPr>
          <a:xfrm>
            <a:off x="0" y="0"/>
            <a:ext cx="9144000" cy="704850"/>
          </a:xfrm>
          <a:prstGeom prst="rect">
            <a:avLst/>
          </a:prstGeom>
        </p:spPr>
        <p:txBody>
          <a:bodyPr/>
          <a:lstStyle/>
          <a:p>
            <a:pPr algn="ctr" eaLnBrk="0" hangingPunct="0">
              <a:defRPr/>
            </a:pPr>
            <a:r>
              <a:rPr lang="es-MX" sz="2400" kern="0" dirty="0">
                <a:solidFill>
                  <a:srgbClr val="00478E"/>
                </a:solidFill>
                <a:effectLst>
                  <a:outerShdw blurRad="38100" dist="38100" dir="2700000" algn="tl">
                    <a:srgbClr val="C0C0C0"/>
                  </a:outerShdw>
                </a:effectLst>
                <a:latin typeface="Century Gothic" pitchFamily="34" charset="0"/>
                <a:cs typeface="+mn-cs"/>
              </a:rPr>
              <a:t>Almanza Villarreal Agencia Aduanal, S.C.</a:t>
            </a:r>
          </a:p>
          <a:p>
            <a:pPr algn="ctr" eaLnBrk="0" hangingPunct="0">
              <a:defRPr/>
            </a:pPr>
            <a:endParaRPr lang="es-MX" sz="2400" kern="0" dirty="0">
              <a:solidFill>
                <a:srgbClr val="00478E"/>
              </a:solidFill>
              <a:effectLst>
                <a:outerShdw blurRad="38100" dist="38100" dir="2700000" algn="tl">
                  <a:srgbClr val="C0C0C0"/>
                </a:outerShdw>
              </a:effectLst>
              <a:latin typeface="Century Gothic" pitchFamily="34" charset="0"/>
              <a:ea typeface="+mj-ea"/>
              <a:cs typeface="+mj-cs"/>
            </a:endParaRPr>
          </a:p>
          <a:p>
            <a:pPr algn="ctr" eaLnBrk="0" hangingPunct="0">
              <a:defRPr/>
            </a:pPr>
            <a:endParaRPr lang="es-MX" sz="2400" kern="0" dirty="0">
              <a:solidFill>
                <a:srgbClr val="00478E"/>
              </a:solidFill>
              <a:effectLst>
                <a:outerShdw blurRad="38100" dist="38100" dir="2700000" algn="tl">
                  <a:srgbClr val="C0C0C0"/>
                </a:outerShdw>
              </a:effectLst>
              <a:latin typeface="Century Gothic" pitchFamily="34" charset="0"/>
              <a:ea typeface="+mj-ea"/>
              <a:cs typeface="+mj-cs"/>
            </a:endParaRPr>
          </a:p>
        </p:txBody>
      </p:sp>
      <p:sp>
        <p:nvSpPr>
          <p:cNvPr id="29" name="28 CuadroTexto"/>
          <p:cNvSpPr txBox="1"/>
          <p:nvPr/>
        </p:nvSpPr>
        <p:spPr>
          <a:xfrm>
            <a:off x="1428750" y="571500"/>
            <a:ext cx="6286500" cy="584200"/>
          </a:xfrm>
          <a:prstGeom prst="rect">
            <a:avLst/>
          </a:prstGeom>
          <a:noFill/>
        </p:spPr>
        <p:txBody>
          <a:bodyPr>
            <a:spAutoFit/>
          </a:bodyPr>
          <a:lstStyle/>
          <a:p>
            <a:pPr algn="ctr" eaLnBrk="0" hangingPunct="0">
              <a:defRPr/>
            </a:pPr>
            <a:r>
              <a:rPr lang="es-MX" sz="3200" b="1" dirty="0">
                <a:solidFill>
                  <a:srgbClr val="003D7A"/>
                </a:solidFill>
                <a:latin typeface="Century Gothic" pitchFamily="34" charset="0"/>
                <a:cs typeface="+mn-cs"/>
              </a:rPr>
              <a:t>INSTRUCCIONES GENERALES</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1000"/>
                                        <p:tgtEl>
                                          <p:spTgt spid="24"/>
                                        </p:tgtEl>
                                      </p:cBhvr>
                                    </p:animEffect>
                                    <p:anim calcmode="lin" valueType="num">
                                      <p:cBhvr>
                                        <p:cTn id="13" dur="1000" fill="hold"/>
                                        <p:tgtEl>
                                          <p:spTgt spid="24"/>
                                        </p:tgtEl>
                                        <p:attrNameLst>
                                          <p:attrName>ppt_x</p:attrName>
                                        </p:attrNameLst>
                                      </p:cBhvr>
                                      <p:tavLst>
                                        <p:tav tm="0">
                                          <p:val>
                                            <p:strVal val="#ppt_x"/>
                                          </p:val>
                                        </p:tav>
                                        <p:tav tm="100000">
                                          <p:val>
                                            <p:strVal val="#ppt_x"/>
                                          </p:val>
                                        </p:tav>
                                      </p:tavLst>
                                    </p:anim>
                                    <p:anim calcmode="lin" valueType="num">
                                      <p:cBhvr>
                                        <p:cTn id="14"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1000"/>
                                        <p:tgtEl>
                                          <p:spTgt spid="25"/>
                                        </p:tgtEl>
                                      </p:cBhvr>
                                    </p:animEffect>
                                    <p:anim calcmode="lin" valueType="num">
                                      <p:cBhvr>
                                        <p:cTn id="20" dur="1000" fill="hold"/>
                                        <p:tgtEl>
                                          <p:spTgt spid="25"/>
                                        </p:tgtEl>
                                        <p:attrNameLst>
                                          <p:attrName>ppt_x</p:attrName>
                                        </p:attrNameLst>
                                      </p:cBhvr>
                                      <p:tavLst>
                                        <p:tav tm="0">
                                          <p:val>
                                            <p:strVal val="#ppt_x"/>
                                          </p:val>
                                        </p:tav>
                                        <p:tav tm="100000">
                                          <p:val>
                                            <p:strVal val="#ppt_x"/>
                                          </p:val>
                                        </p:tav>
                                      </p:tavLst>
                                    </p:anim>
                                    <p:anim calcmode="lin" valueType="num">
                                      <p:cBhvr>
                                        <p:cTn id="21"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47" presetClass="entr" presetSubtype="0" fill="hold" grpId="0" nodeType="click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fade">
                                      <p:cBhvr>
                                        <p:cTn id="26" dur="1000"/>
                                        <p:tgtEl>
                                          <p:spTgt spid="26"/>
                                        </p:tgtEl>
                                      </p:cBhvr>
                                    </p:animEffect>
                                    <p:anim calcmode="lin" valueType="num">
                                      <p:cBhvr>
                                        <p:cTn id="27" dur="1000" fill="hold"/>
                                        <p:tgtEl>
                                          <p:spTgt spid="26"/>
                                        </p:tgtEl>
                                        <p:attrNameLst>
                                          <p:attrName>ppt_x</p:attrName>
                                        </p:attrNameLst>
                                      </p:cBhvr>
                                      <p:tavLst>
                                        <p:tav tm="0">
                                          <p:val>
                                            <p:strVal val="#ppt_x"/>
                                          </p:val>
                                        </p:tav>
                                        <p:tav tm="100000">
                                          <p:val>
                                            <p:strVal val="#ppt_x"/>
                                          </p:val>
                                        </p:tav>
                                      </p:tavLst>
                                    </p:anim>
                                    <p:anim calcmode="lin" valueType="num">
                                      <p:cBhvr>
                                        <p:cTn id="28" dur="1000" fill="hold"/>
                                        <p:tgtEl>
                                          <p:spTgt spid="26"/>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0"/>
                                        <p:tgtEl>
                                          <p:spTgt spid="22"/>
                                        </p:tgtEl>
                                      </p:cBhvr>
                                    </p:animEffect>
                                    <p:anim calcmode="lin" valueType="num">
                                      <p:cBhvr>
                                        <p:cTn id="32" dur="1000" fill="hold"/>
                                        <p:tgtEl>
                                          <p:spTgt spid="22"/>
                                        </p:tgtEl>
                                        <p:attrNameLst>
                                          <p:attrName>ppt_x</p:attrName>
                                        </p:attrNameLst>
                                      </p:cBhvr>
                                      <p:tavLst>
                                        <p:tav tm="0">
                                          <p:val>
                                            <p:strVal val="#ppt_x"/>
                                          </p:val>
                                        </p:tav>
                                        <p:tav tm="100000">
                                          <p:val>
                                            <p:strVal val="#ppt_x"/>
                                          </p:val>
                                        </p:tav>
                                      </p:tavLst>
                                    </p:anim>
                                    <p:anim calcmode="lin" valueType="num">
                                      <p:cBhvr>
                                        <p:cTn id="33"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2" grpId="0" animBg="1"/>
      <p:bldP spid="24" grpId="0"/>
      <p:bldP spid="25" grpId="0"/>
      <p:bldP spid="26"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ext Box 11"/>
          <p:cNvSpPr txBox="1">
            <a:spLocks noChangeArrowheads="1"/>
          </p:cNvSpPr>
          <p:nvPr/>
        </p:nvSpPr>
        <p:spPr bwMode="auto">
          <a:xfrm>
            <a:off x="1403350" y="1341438"/>
            <a:ext cx="6192838" cy="400050"/>
          </a:xfrm>
          <a:prstGeom prst="rect">
            <a:avLst/>
          </a:prstGeom>
          <a:noFill/>
          <a:ln w="9525">
            <a:noFill/>
            <a:miter lim="800000"/>
            <a:headEnd/>
            <a:tailEnd/>
          </a:ln>
        </p:spPr>
        <p:txBody>
          <a:bodyPr>
            <a:spAutoFit/>
          </a:bodyPr>
          <a:lstStyle/>
          <a:p>
            <a:pPr eaLnBrk="0" hangingPunct="0">
              <a:spcBef>
                <a:spcPct val="50000"/>
              </a:spcBef>
            </a:pPr>
            <a:endParaRPr lang="en-US" sz="2000">
              <a:solidFill>
                <a:srgbClr val="003D7A"/>
              </a:solidFill>
            </a:endParaRPr>
          </a:p>
        </p:txBody>
      </p:sp>
      <p:sp>
        <p:nvSpPr>
          <p:cNvPr id="12" name="Rectangle 2"/>
          <p:cNvSpPr txBox="1">
            <a:spLocks noChangeArrowheads="1"/>
          </p:cNvSpPr>
          <p:nvPr/>
        </p:nvSpPr>
        <p:spPr>
          <a:xfrm>
            <a:off x="1490663" y="347663"/>
            <a:ext cx="6321425" cy="704850"/>
          </a:xfrm>
          <a:prstGeom prst="rect">
            <a:avLst/>
          </a:prstGeom>
        </p:spPr>
        <p:txBody>
          <a:bodyPr/>
          <a:lstStyle/>
          <a:p>
            <a:pPr algn="ctr" eaLnBrk="0" hangingPunct="0">
              <a:defRPr/>
            </a:pPr>
            <a:endParaRPr lang="es-ES" sz="3800" kern="0" dirty="0">
              <a:solidFill>
                <a:srgbClr val="003D7A"/>
              </a:solidFill>
              <a:effectLst>
                <a:outerShdw blurRad="38100" dist="38100" dir="2700000" algn="tl">
                  <a:srgbClr val="C0C0C0"/>
                </a:outerShdw>
              </a:effectLst>
              <a:latin typeface="Century Gothic" pitchFamily="34" charset="0"/>
              <a:ea typeface="+mj-ea"/>
              <a:cs typeface="+mj-cs"/>
            </a:endParaRPr>
          </a:p>
        </p:txBody>
      </p:sp>
      <p:cxnSp>
        <p:nvCxnSpPr>
          <p:cNvPr id="11" name="10 Conector recto"/>
          <p:cNvCxnSpPr/>
          <p:nvPr/>
        </p:nvCxnSpPr>
        <p:spPr>
          <a:xfrm rot="5400000">
            <a:off x="7786688" y="5572125"/>
            <a:ext cx="2571750"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3" name="12 Conector recto"/>
          <p:cNvCxnSpPr/>
          <p:nvPr/>
        </p:nvCxnSpPr>
        <p:spPr>
          <a:xfrm rot="5400000">
            <a:off x="7786687" y="5643563"/>
            <a:ext cx="24288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4" name="13 Conector recto"/>
          <p:cNvCxnSpPr/>
          <p:nvPr/>
        </p:nvCxnSpPr>
        <p:spPr>
          <a:xfrm rot="5400000">
            <a:off x="7858125" y="5786438"/>
            <a:ext cx="214312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5" name="14 Conector recto"/>
          <p:cNvCxnSpPr/>
          <p:nvPr/>
        </p:nvCxnSpPr>
        <p:spPr>
          <a:xfrm>
            <a:off x="5429250" y="6715125"/>
            <a:ext cx="3714750"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6" name="15 Conector recto"/>
          <p:cNvCxnSpPr/>
          <p:nvPr/>
        </p:nvCxnSpPr>
        <p:spPr>
          <a:xfrm>
            <a:off x="6143625" y="6643688"/>
            <a:ext cx="30003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7" name="16 Conector recto"/>
          <p:cNvCxnSpPr/>
          <p:nvPr/>
        </p:nvCxnSpPr>
        <p:spPr>
          <a:xfrm>
            <a:off x="6715125" y="6572250"/>
            <a:ext cx="24288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sp>
        <p:nvSpPr>
          <p:cNvPr id="2" name="1 Rectángulo"/>
          <p:cNvSpPr/>
          <p:nvPr/>
        </p:nvSpPr>
        <p:spPr>
          <a:xfrm>
            <a:off x="179388" y="1628775"/>
            <a:ext cx="8750300" cy="415925"/>
          </a:xfrm>
          <a:prstGeom prst="rect">
            <a:avLst/>
          </a:prstGeom>
        </p:spPr>
        <p:txBody>
          <a:bodyPr>
            <a:spAutoFit/>
          </a:bodyPr>
          <a:lstStyle/>
          <a:p>
            <a:pPr algn="ctr" eaLnBrk="0" hangingPunct="0">
              <a:defRPr/>
            </a:pPr>
            <a:r>
              <a:rPr lang="es-MX" b="1" dirty="0">
                <a:solidFill>
                  <a:srgbClr val="003D7A"/>
                </a:solidFill>
                <a:cs typeface="+mn-cs"/>
              </a:rPr>
              <a:t>		</a:t>
            </a:r>
            <a:endParaRPr lang="es-MX" sz="2100" kern="0" dirty="0">
              <a:solidFill>
                <a:srgbClr val="003D7A"/>
              </a:solidFill>
              <a:effectLst>
                <a:outerShdw blurRad="38100" dist="38100" dir="2700000" algn="tl">
                  <a:srgbClr val="C0C0C0"/>
                </a:outerShdw>
              </a:effectLst>
              <a:latin typeface="Century Gothic" pitchFamily="34" charset="0"/>
              <a:ea typeface="+mj-ea"/>
              <a:cs typeface="+mj-cs"/>
            </a:endParaRPr>
          </a:p>
        </p:txBody>
      </p:sp>
      <p:sp>
        <p:nvSpPr>
          <p:cNvPr id="18" name="17 Rectángulo"/>
          <p:cNvSpPr/>
          <p:nvPr/>
        </p:nvSpPr>
        <p:spPr>
          <a:xfrm>
            <a:off x="428625" y="1643063"/>
            <a:ext cx="8286750" cy="1938337"/>
          </a:xfrm>
          <a:prstGeom prst="rect">
            <a:avLst/>
          </a:prstGeom>
          <a:noFill/>
          <a:ln w="3175">
            <a:noFill/>
          </a:ln>
        </p:spPr>
        <p:style>
          <a:lnRef idx="2">
            <a:schemeClr val="accent1"/>
          </a:lnRef>
          <a:fillRef idx="1">
            <a:schemeClr val="lt1"/>
          </a:fillRef>
          <a:effectRef idx="0">
            <a:schemeClr val="accent1"/>
          </a:effectRef>
          <a:fontRef idx="minor">
            <a:schemeClr val="dk1"/>
          </a:fontRef>
        </p:style>
        <p:txBody>
          <a:bodyPr>
            <a:spAutoFit/>
          </a:bodyPr>
          <a:lstStyle/>
          <a:p>
            <a:pPr algn="just" eaLnBrk="0" hangingPunct="0">
              <a:defRPr/>
            </a:pPr>
            <a:r>
              <a:rPr lang="es-ES" sz="2400" b="1" dirty="0">
                <a:solidFill>
                  <a:srgbClr val="003D7A"/>
                </a:solidFill>
              </a:rPr>
              <a:t>4. El registro de datos será de izquierda a derecha, los importes en cantidad serán colocados a la derecha.</a:t>
            </a:r>
          </a:p>
          <a:p>
            <a:pPr algn="just" eaLnBrk="0" hangingPunct="0">
              <a:defRPr/>
            </a:pPr>
            <a:endParaRPr lang="es-ES" sz="2400" b="1" dirty="0">
              <a:solidFill>
                <a:srgbClr val="003D7A"/>
              </a:solidFill>
            </a:endParaRPr>
          </a:p>
          <a:p>
            <a:pPr algn="just" eaLnBrk="0" hangingPunct="0">
              <a:defRPr/>
            </a:pPr>
            <a:endParaRPr lang="es-ES" sz="2400" b="1" dirty="0">
              <a:solidFill>
                <a:srgbClr val="003D7A"/>
              </a:solidFill>
            </a:endParaRPr>
          </a:p>
          <a:p>
            <a:pPr algn="just" eaLnBrk="0" hangingPunct="0">
              <a:defRPr/>
            </a:pPr>
            <a:endParaRPr lang="en-US" sz="2400" b="1" dirty="0">
              <a:solidFill>
                <a:srgbClr val="003D7A"/>
              </a:solidFill>
            </a:endParaRPr>
          </a:p>
        </p:txBody>
      </p:sp>
      <p:cxnSp>
        <p:nvCxnSpPr>
          <p:cNvPr id="20" name="19 Conector recto de flecha"/>
          <p:cNvCxnSpPr/>
          <p:nvPr/>
        </p:nvCxnSpPr>
        <p:spPr>
          <a:xfrm rot="10800000">
            <a:off x="3500438" y="3071813"/>
            <a:ext cx="914400" cy="1587"/>
          </a:xfrm>
          <a:prstGeom prst="straightConnector1">
            <a:avLst/>
          </a:prstGeom>
          <a:ln>
            <a:solidFill>
              <a:srgbClr val="003D7A"/>
            </a:solidFill>
            <a:tailEnd type="arrow"/>
          </a:ln>
        </p:spPr>
        <p:style>
          <a:lnRef idx="3">
            <a:schemeClr val="accent1"/>
          </a:lnRef>
          <a:fillRef idx="0">
            <a:schemeClr val="accent1"/>
          </a:fillRef>
          <a:effectRef idx="2">
            <a:schemeClr val="accent1"/>
          </a:effectRef>
          <a:fontRef idx="minor">
            <a:schemeClr val="tx1"/>
          </a:fontRef>
        </p:style>
      </p:cxnSp>
      <p:sp>
        <p:nvSpPr>
          <p:cNvPr id="21" name="20 CuadroTexto"/>
          <p:cNvSpPr txBox="1"/>
          <p:nvPr/>
        </p:nvSpPr>
        <p:spPr>
          <a:xfrm>
            <a:off x="1000125" y="2857500"/>
            <a:ext cx="2428875" cy="400050"/>
          </a:xfrm>
          <a:prstGeom prst="rect">
            <a:avLst/>
          </a:prstGeom>
          <a:ln>
            <a:solidFill>
              <a:srgbClr val="003D7A"/>
            </a:solidFill>
          </a:ln>
        </p:spPr>
        <p:style>
          <a:lnRef idx="2">
            <a:schemeClr val="accent1"/>
          </a:lnRef>
          <a:fillRef idx="1">
            <a:schemeClr val="lt1"/>
          </a:fillRef>
          <a:effectRef idx="0">
            <a:schemeClr val="accent1"/>
          </a:effectRef>
          <a:fontRef idx="minor">
            <a:schemeClr val="dk1"/>
          </a:fontRef>
        </p:style>
        <p:txBody>
          <a:bodyPr>
            <a:spAutoFit/>
          </a:bodyPr>
          <a:lstStyle/>
          <a:p>
            <a:pPr eaLnBrk="0" hangingPunct="0">
              <a:defRPr/>
            </a:pPr>
            <a:r>
              <a:rPr lang="es-MX" sz="2000" b="1" dirty="0">
                <a:solidFill>
                  <a:srgbClr val="003D7A"/>
                </a:solidFill>
              </a:rPr>
              <a:t>ABC</a:t>
            </a:r>
          </a:p>
        </p:txBody>
      </p:sp>
      <p:cxnSp>
        <p:nvCxnSpPr>
          <p:cNvPr id="22" name="21 Conector recto de flecha"/>
          <p:cNvCxnSpPr/>
          <p:nvPr/>
        </p:nvCxnSpPr>
        <p:spPr>
          <a:xfrm flipV="1">
            <a:off x="4786313" y="3071813"/>
            <a:ext cx="914400" cy="1587"/>
          </a:xfrm>
          <a:prstGeom prst="straightConnector1">
            <a:avLst/>
          </a:prstGeom>
          <a:ln>
            <a:solidFill>
              <a:srgbClr val="003D7A"/>
            </a:solidFill>
            <a:tailEnd type="arrow"/>
          </a:ln>
        </p:spPr>
        <p:style>
          <a:lnRef idx="3">
            <a:schemeClr val="accent1"/>
          </a:lnRef>
          <a:fillRef idx="0">
            <a:schemeClr val="accent1"/>
          </a:fillRef>
          <a:effectRef idx="2">
            <a:schemeClr val="accent1"/>
          </a:effectRef>
          <a:fontRef idx="minor">
            <a:schemeClr val="tx1"/>
          </a:fontRef>
        </p:style>
      </p:cxnSp>
      <p:sp>
        <p:nvSpPr>
          <p:cNvPr id="23" name="22 CuadroTexto"/>
          <p:cNvSpPr txBox="1"/>
          <p:nvPr/>
        </p:nvSpPr>
        <p:spPr>
          <a:xfrm>
            <a:off x="6000750" y="2857500"/>
            <a:ext cx="2428875" cy="400050"/>
          </a:xfrm>
          <a:prstGeom prst="rect">
            <a:avLst/>
          </a:prstGeom>
          <a:ln>
            <a:solidFill>
              <a:srgbClr val="003D7A"/>
            </a:solidFill>
          </a:ln>
        </p:spPr>
        <p:style>
          <a:lnRef idx="2">
            <a:schemeClr val="accent1"/>
          </a:lnRef>
          <a:fillRef idx="1">
            <a:schemeClr val="lt1"/>
          </a:fillRef>
          <a:effectRef idx="0">
            <a:schemeClr val="accent1"/>
          </a:effectRef>
          <a:fontRef idx="minor">
            <a:schemeClr val="dk1"/>
          </a:fontRef>
        </p:style>
        <p:txBody>
          <a:bodyPr>
            <a:spAutoFit/>
          </a:bodyPr>
          <a:lstStyle/>
          <a:p>
            <a:pPr algn="r" eaLnBrk="0" hangingPunct="0">
              <a:defRPr/>
            </a:pPr>
            <a:r>
              <a:rPr lang="es-MX" sz="2000" b="1" dirty="0">
                <a:solidFill>
                  <a:srgbClr val="003D7A"/>
                </a:solidFill>
              </a:rPr>
              <a:t>123</a:t>
            </a:r>
          </a:p>
        </p:txBody>
      </p:sp>
      <p:sp>
        <p:nvSpPr>
          <p:cNvPr id="24" name="23 Rectángulo"/>
          <p:cNvSpPr/>
          <p:nvPr/>
        </p:nvSpPr>
        <p:spPr>
          <a:xfrm>
            <a:off x="428625" y="4286250"/>
            <a:ext cx="8286750" cy="1570038"/>
          </a:xfrm>
          <a:prstGeom prst="rect">
            <a:avLst/>
          </a:prstGeom>
          <a:noFill/>
          <a:ln w="3175">
            <a:noFill/>
          </a:ln>
        </p:spPr>
        <p:style>
          <a:lnRef idx="2">
            <a:schemeClr val="accent1"/>
          </a:lnRef>
          <a:fillRef idx="1">
            <a:schemeClr val="lt1"/>
          </a:fillRef>
          <a:effectRef idx="0">
            <a:schemeClr val="accent1"/>
          </a:effectRef>
          <a:fontRef idx="minor">
            <a:schemeClr val="dk1"/>
          </a:fontRef>
        </p:style>
        <p:txBody>
          <a:bodyPr>
            <a:spAutoFit/>
          </a:bodyPr>
          <a:lstStyle/>
          <a:p>
            <a:pPr algn="just" eaLnBrk="0" hangingPunct="0">
              <a:defRPr/>
            </a:pPr>
            <a:r>
              <a:rPr lang="en-US" sz="2400" b="1" dirty="0">
                <a:solidFill>
                  <a:srgbClr val="003D7A"/>
                </a:solidFill>
              </a:rPr>
              <a:t>5. </a:t>
            </a:r>
            <a:r>
              <a:rPr lang="es-ES" sz="2400" b="1" dirty="0">
                <a:solidFill>
                  <a:srgbClr val="003D7A"/>
                </a:solidFill>
              </a:rPr>
              <a:t>Los campos que sean insuficientes para señalar la información requerida, podrán ampliarse lo necesario, al momento de la impresión podrán omitirse los apartados que no fueron utilizados.</a:t>
            </a:r>
            <a:endParaRPr lang="en-US" sz="2400" b="1" dirty="0">
              <a:solidFill>
                <a:srgbClr val="003D7A"/>
              </a:solidFill>
            </a:endParaRPr>
          </a:p>
        </p:txBody>
      </p:sp>
      <p:sp>
        <p:nvSpPr>
          <p:cNvPr id="25" name="24 Botón de acción: Final">
            <a:hlinkClick r:id="" action="ppaction://hlinkshowjump?jump=nextslide" highlightClick="1"/>
          </p:cNvPr>
          <p:cNvSpPr>
            <a:spLocks noChangeArrowheads="1"/>
          </p:cNvSpPr>
          <p:nvPr/>
        </p:nvSpPr>
        <p:spPr bwMode="auto">
          <a:xfrm>
            <a:off x="5786438" y="5429250"/>
            <a:ext cx="285750" cy="357188"/>
          </a:xfrm>
          <a:prstGeom prst="actionButtonEnd">
            <a:avLst/>
          </a:prstGeom>
          <a:solidFill>
            <a:schemeClr val="bg1"/>
          </a:solidFill>
          <a:ln w="9525" algn="ctr">
            <a:noFill/>
            <a:round/>
            <a:headEnd/>
            <a:tailEnd/>
          </a:ln>
        </p:spPr>
        <p:txBody>
          <a:bodyPr/>
          <a:lstStyle/>
          <a:p>
            <a:pPr algn="ctr" eaLnBrk="0" hangingPunct="0"/>
            <a:endParaRPr lang="es-MX">
              <a:solidFill>
                <a:srgbClr val="003D7A"/>
              </a:solidFill>
            </a:endParaRPr>
          </a:p>
        </p:txBody>
      </p:sp>
      <p:sp>
        <p:nvSpPr>
          <p:cNvPr id="81938" name="25 CuadroTexto"/>
          <p:cNvSpPr txBox="1">
            <a:spLocks noChangeArrowheads="1"/>
          </p:cNvSpPr>
          <p:nvPr/>
        </p:nvSpPr>
        <p:spPr bwMode="auto">
          <a:xfrm>
            <a:off x="4714875" y="4572000"/>
            <a:ext cx="2928938" cy="369888"/>
          </a:xfrm>
          <a:prstGeom prst="rect">
            <a:avLst/>
          </a:prstGeom>
          <a:noFill/>
          <a:ln w="9525">
            <a:noFill/>
            <a:miter lim="800000"/>
            <a:headEnd/>
            <a:tailEnd/>
          </a:ln>
        </p:spPr>
        <p:txBody>
          <a:bodyPr>
            <a:spAutoFit/>
          </a:bodyPr>
          <a:lstStyle/>
          <a:p>
            <a:pPr algn="ctr" eaLnBrk="0" hangingPunct="0"/>
            <a:endParaRPr lang="es-MX"/>
          </a:p>
        </p:txBody>
      </p:sp>
      <p:sp>
        <p:nvSpPr>
          <p:cNvPr id="29" name="Rectangle 2"/>
          <p:cNvSpPr txBox="1">
            <a:spLocks noChangeArrowheads="1"/>
          </p:cNvSpPr>
          <p:nvPr/>
        </p:nvSpPr>
        <p:spPr>
          <a:xfrm>
            <a:off x="0" y="0"/>
            <a:ext cx="9144000" cy="704850"/>
          </a:xfrm>
          <a:prstGeom prst="rect">
            <a:avLst/>
          </a:prstGeom>
        </p:spPr>
        <p:txBody>
          <a:bodyPr/>
          <a:lstStyle/>
          <a:p>
            <a:pPr algn="ctr" eaLnBrk="0" hangingPunct="0">
              <a:defRPr/>
            </a:pPr>
            <a:r>
              <a:rPr lang="es-MX" sz="2400" kern="0" dirty="0">
                <a:solidFill>
                  <a:srgbClr val="00478E"/>
                </a:solidFill>
                <a:effectLst>
                  <a:outerShdw blurRad="38100" dist="38100" dir="2700000" algn="tl">
                    <a:srgbClr val="C0C0C0"/>
                  </a:outerShdw>
                </a:effectLst>
                <a:latin typeface="Century Gothic" pitchFamily="34" charset="0"/>
                <a:cs typeface="+mn-cs"/>
              </a:rPr>
              <a:t>Almanza Villarreal Agencia Aduanal, S.C.</a:t>
            </a:r>
          </a:p>
          <a:p>
            <a:pPr algn="ctr" eaLnBrk="0" hangingPunct="0">
              <a:defRPr/>
            </a:pPr>
            <a:endParaRPr lang="es-MX" sz="2400" kern="0" dirty="0">
              <a:solidFill>
                <a:srgbClr val="00478E"/>
              </a:solidFill>
              <a:effectLst>
                <a:outerShdw blurRad="38100" dist="38100" dir="2700000" algn="tl">
                  <a:srgbClr val="C0C0C0"/>
                </a:outerShdw>
              </a:effectLst>
              <a:latin typeface="Century Gothic" pitchFamily="34" charset="0"/>
              <a:ea typeface="+mj-ea"/>
              <a:cs typeface="+mj-cs"/>
            </a:endParaRPr>
          </a:p>
          <a:p>
            <a:pPr algn="ctr" eaLnBrk="0" hangingPunct="0">
              <a:defRPr/>
            </a:pPr>
            <a:endParaRPr lang="es-MX" sz="2400" kern="0" dirty="0">
              <a:solidFill>
                <a:srgbClr val="00478E"/>
              </a:solidFill>
              <a:effectLst>
                <a:outerShdw blurRad="38100" dist="38100" dir="2700000" algn="tl">
                  <a:srgbClr val="C0C0C0"/>
                </a:outerShdw>
              </a:effectLst>
              <a:latin typeface="Century Gothic" pitchFamily="34" charset="0"/>
              <a:ea typeface="+mj-ea"/>
              <a:cs typeface="+mj-cs"/>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childTnLst>
                                </p:cTn>
                              </p:par>
                              <p:par>
                                <p:cTn id="8" presetID="47"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1000"/>
                                        <p:tgtEl>
                                          <p:spTgt spid="18"/>
                                        </p:tgtEl>
                                      </p:cBhvr>
                                    </p:animEffect>
                                    <p:anim calcmode="lin" valueType="num">
                                      <p:cBhvr>
                                        <p:cTn id="11" dur="1000" fill="hold"/>
                                        <p:tgtEl>
                                          <p:spTgt spid="18"/>
                                        </p:tgtEl>
                                        <p:attrNameLst>
                                          <p:attrName>ppt_x</p:attrName>
                                        </p:attrNameLst>
                                      </p:cBhvr>
                                      <p:tavLst>
                                        <p:tav tm="0">
                                          <p:val>
                                            <p:strVal val="#ppt_x"/>
                                          </p:val>
                                        </p:tav>
                                        <p:tav tm="100000">
                                          <p:val>
                                            <p:strVal val="#ppt_x"/>
                                          </p:val>
                                        </p:tav>
                                      </p:tavLst>
                                    </p:anim>
                                    <p:anim calcmode="lin" valueType="num">
                                      <p:cBhvr>
                                        <p:cTn id="12" dur="1000" fill="hold"/>
                                        <p:tgtEl>
                                          <p:spTgt spid="18"/>
                                        </p:tgtEl>
                                        <p:attrNameLst>
                                          <p:attrName>ppt_y</p:attrName>
                                        </p:attrNameLst>
                                      </p:cBhvr>
                                      <p:tavLst>
                                        <p:tav tm="0">
                                          <p:val>
                                            <p:strVal val="#ppt_y-.1"/>
                                          </p:val>
                                        </p:tav>
                                        <p:tav tm="100000">
                                          <p:val>
                                            <p:strVal val="#ppt_y"/>
                                          </p:val>
                                        </p:tav>
                                      </p:tavLst>
                                    </p:anim>
                                  </p:childTnLst>
                                </p:cTn>
                              </p:par>
                              <p:par>
                                <p:cTn id="13" presetID="47"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1000"/>
                                        <p:tgtEl>
                                          <p:spTgt spid="21"/>
                                        </p:tgtEl>
                                      </p:cBhvr>
                                    </p:animEffect>
                                    <p:anim calcmode="lin" valueType="num">
                                      <p:cBhvr>
                                        <p:cTn id="16" dur="1000" fill="hold"/>
                                        <p:tgtEl>
                                          <p:spTgt spid="21"/>
                                        </p:tgtEl>
                                        <p:attrNameLst>
                                          <p:attrName>ppt_x</p:attrName>
                                        </p:attrNameLst>
                                      </p:cBhvr>
                                      <p:tavLst>
                                        <p:tav tm="0">
                                          <p:val>
                                            <p:strVal val="#ppt_x"/>
                                          </p:val>
                                        </p:tav>
                                        <p:tav tm="100000">
                                          <p:val>
                                            <p:strVal val="#ppt_x"/>
                                          </p:val>
                                        </p:tav>
                                      </p:tavLst>
                                    </p:anim>
                                    <p:anim calcmode="lin" valueType="num">
                                      <p:cBhvr>
                                        <p:cTn id="17" dur="1000" fill="hold"/>
                                        <p:tgtEl>
                                          <p:spTgt spid="21"/>
                                        </p:tgtEl>
                                        <p:attrNameLst>
                                          <p:attrName>ppt_y</p:attrName>
                                        </p:attrNameLst>
                                      </p:cBhvr>
                                      <p:tavLst>
                                        <p:tav tm="0">
                                          <p:val>
                                            <p:strVal val="#ppt_y-.1"/>
                                          </p:val>
                                        </p:tav>
                                        <p:tav tm="100000">
                                          <p:val>
                                            <p:strVal val="#ppt_y"/>
                                          </p:val>
                                        </p:tav>
                                      </p:tavLst>
                                    </p:anim>
                                  </p:childTnLst>
                                </p:cTn>
                              </p:par>
                              <p:par>
                                <p:cTn id="18" presetID="47" presetClass="entr" presetSubtype="0"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fade">
                                      <p:cBhvr>
                                        <p:cTn id="20" dur="1000"/>
                                        <p:tgtEl>
                                          <p:spTgt spid="23"/>
                                        </p:tgtEl>
                                      </p:cBhvr>
                                    </p:animEffect>
                                    <p:anim calcmode="lin" valueType="num">
                                      <p:cBhvr>
                                        <p:cTn id="21" dur="1000" fill="hold"/>
                                        <p:tgtEl>
                                          <p:spTgt spid="23"/>
                                        </p:tgtEl>
                                        <p:attrNameLst>
                                          <p:attrName>ppt_x</p:attrName>
                                        </p:attrNameLst>
                                      </p:cBhvr>
                                      <p:tavLst>
                                        <p:tav tm="0">
                                          <p:val>
                                            <p:strVal val="#ppt_x"/>
                                          </p:val>
                                        </p:tav>
                                        <p:tav tm="100000">
                                          <p:val>
                                            <p:strVal val="#ppt_x"/>
                                          </p:val>
                                        </p:tav>
                                      </p:tavLst>
                                    </p:anim>
                                    <p:anim calcmode="lin" valueType="num">
                                      <p:cBhvr>
                                        <p:cTn id="22" dur="1000" fill="hold"/>
                                        <p:tgtEl>
                                          <p:spTgt spid="23"/>
                                        </p:tgtEl>
                                        <p:attrNameLst>
                                          <p:attrName>ppt_y</p:attrName>
                                        </p:attrNameLst>
                                      </p:cBhvr>
                                      <p:tavLst>
                                        <p:tav tm="0">
                                          <p:val>
                                            <p:strVal val="#ppt_y-.1"/>
                                          </p:val>
                                        </p:tav>
                                        <p:tav tm="100000">
                                          <p:val>
                                            <p:strVal val="#ppt_y"/>
                                          </p:val>
                                        </p:tav>
                                      </p:tavLst>
                                    </p:anim>
                                  </p:childTnLst>
                                </p:cTn>
                              </p:par>
                              <p:par>
                                <p:cTn id="23" presetID="47" presetClass="entr" presetSubtype="0" fill="hold" nodeType="with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fade">
                                      <p:cBhvr>
                                        <p:cTn id="25" dur="1000"/>
                                        <p:tgtEl>
                                          <p:spTgt spid="22"/>
                                        </p:tgtEl>
                                      </p:cBhvr>
                                    </p:animEffect>
                                    <p:anim calcmode="lin" valueType="num">
                                      <p:cBhvr>
                                        <p:cTn id="26" dur="1000" fill="hold"/>
                                        <p:tgtEl>
                                          <p:spTgt spid="22"/>
                                        </p:tgtEl>
                                        <p:attrNameLst>
                                          <p:attrName>ppt_x</p:attrName>
                                        </p:attrNameLst>
                                      </p:cBhvr>
                                      <p:tavLst>
                                        <p:tav tm="0">
                                          <p:val>
                                            <p:strVal val="#ppt_x"/>
                                          </p:val>
                                        </p:tav>
                                        <p:tav tm="100000">
                                          <p:val>
                                            <p:strVal val="#ppt_x"/>
                                          </p:val>
                                        </p:tav>
                                      </p:tavLst>
                                    </p:anim>
                                    <p:anim calcmode="lin" valueType="num">
                                      <p:cBhvr>
                                        <p:cTn id="27" dur="1000" fill="hold"/>
                                        <p:tgtEl>
                                          <p:spTgt spid="22"/>
                                        </p:tgtEl>
                                        <p:attrNameLst>
                                          <p:attrName>ppt_y</p:attrName>
                                        </p:attrNameLst>
                                      </p:cBhvr>
                                      <p:tavLst>
                                        <p:tav tm="0">
                                          <p:val>
                                            <p:strVal val="#ppt_y-.1"/>
                                          </p:val>
                                        </p:tav>
                                        <p:tav tm="100000">
                                          <p:val>
                                            <p:strVal val="#ppt_y"/>
                                          </p:val>
                                        </p:tav>
                                      </p:tavLst>
                                    </p:anim>
                                  </p:childTnLst>
                                </p:cTn>
                              </p:par>
                              <p:par>
                                <p:cTn id="28" presetID="47" presetClass="entr" presetSubtype="0" fill="hold" nodeType="with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47" presetClass="entr" presetSubtype="0"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1000"/>
                                        <p:tgtEl>
                                          <p:spTgt spid="24"/>
                                        </p:tgtEl>
                                      </p:cBhvr>
                                    </p:animEffect>
                                    <p:anim calcmode="lin" valueType="num">
                                      <p:cBhvr>
                                        <p:cTn id="38" dur="1000" fill="hold"/>
                                        <p:tgtEl>
                                          <p:spTgt spid="24"/>
                                        </p:tgtEl>
                                        <p:attrNameLst>
                                          <p:attrName>ppt_x</p:attrName>
                                        </p:attrNameLst>
                                      </p:cBhvr>
                                      <p:tavLst>
                                        <p:tav tm="0">
                                          <p:val>
                                            <p:strVal val="#ppt_x"/>
                                          </p:val>
                                        </p:tav>
                                        <p:tav tm="100000">
                                          <p:val>
                                            <p:strVal val="#ppt_x"/>
                                          </p:val>
                                        </p:tav>
                                      </p:tavLst>
                                    </p:anim>
                                    <p:anim calcmode="lin" valueType="num">
                                      <p:cBhvr>
                                        <p:cTn id="39" dur="1000" fill="hold"/>
                                        <p:tgtEl>
                                          <p:spTgt spid="24"/>
                                        </p:tgtEl>
                                        <p:attrNameLst>
                                          <p:attrName>ppt_y</p:attrName>
                                        </p:attrNameLst>
                                      </p:cBhvr>
                                      <p:tavLst>
                                        <p:tav tm="0">
                                          <p:val>
                                            <p:strVal val="#ppt_y-.1"/>
                                          </p:val>
                                        </p:tav>
                                        <p:tav tm="100000">
                                          <p:val>
                                            <p:strVal val="#ppt_y"/>
                                          </p:val>
                                        </p:tav>
                                      </p:tavLst>
                                    </p:anim>
                                  </p:childTnLst>
                                </p:cTn>
                              </p:par>
                              <p:par>
                                <p:cTn id="40" presetID="47" presetClass="entr" presetSubtype="0" fill="hold" grpId="0" nodeType="with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p:bldP spid="21" grpId="0" animBg="1"/>
      <p:bldP spid="23" grpId="0" animBg="1"/>
      <p:bldP spid="24" grpId="0"/>
      <p:bldP spid="25"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ext Box 11"/>
          <p:cNvSpPr txBox="1">
            <a:spLocks noChangeArrowheads="1"/>
          </p:cNvSpPr>
          <p:nvPr/>
        </p:nvSpPr>
        <p:spPr bwMode="auto">
          <a:xfrm>
            <a:off x="1403350" y="1341438"/>
            <a:ext cx="6192838" cy="400050"/>
          </a:xfrm>
          <a:prstGeom prst="rect">
            <a:avLst/>
          </a:prstGeom>
          <a:noFill/>
          <a:ln w="9525">
            <a:noFill/>
            <a:miter lim="800000"/>
            <a:headEnd/>
            <a:tailEnd/>
          </a:ln>
        </p:spPr>
        <p:txBody>
          <a:bodyPr>
            <a:spAutoFit/>
          </a:bodyPr>
          <a:lstStyle/>
          <a:p>
            <a:pPr eaLnBrk="0" hangingPunct="0">
              <a:spcBef>
                <a:spcPct val="50000"/>
              </a:spcBef>
            </a:pPr>
            <a:endParaRPr lang="en-US" sz="2000">
              <a:solidFill>
                <a:srgbClr val="003D7A"/>
              </a:solidFill>
            </a:endParaRPr>
          </a:p>
        </p:txBody>
      </p:sp>
      <p:sp>
        <p:nvSpPr>
          <p:cNvPr id="12" name="Rectangle 2"/>
          <p:cNvSpPr txBox="1">
            <a:spLocks noChangeArrowheads="1"/>
          </p:cNvSpPr>
          <p:nvPr/>
        </p:nvSpPr>
        <p:spPr>
          <a:xfrm>
            <a:off x="1490663" y="347663"/>
            <a:ext cx="6321425" cy="704850"/>
          </a:xfrm>
          <a:prstGeom prst="rect">
            <a:avLst/>
          </a:prstGeom>
        </p:spPr>
        <p:txBody>
          <a:bodyPr/>
          <a:lstStyle/>
          <a:p>
            <a:pPr algn="ctr" eaLnBrk="0" hangingPunct="0">
              <a:defRPr/>
            </a:pPr>
            <a:endParaRPr lang="es-ES" sz="3800" kern="0" dirty="0">
              <a:solidFill>
                <a:srgbClr val="003D7A"/>
              </a:solidFill>
              <a:effectLst>
                <a:outerShdw blurRad="38100" dist="38100" dir="2700000" algn="tl">
                  <a:srgbClr val="C0C0C0"/>
                </a:outerShdw>
              </a:effectLst>
              <a:latin typeface="Century Gothic" pitchFamily="34" charset="0"/>
              <a:ea typeface="+mj-ea"/>
              <a:cs typeface="+mj-cs"/>
            </a:endParaRPr>
          </a:p>
        </p:txBody>
      </p:sp>
      <p:cxnSp>
        <p:nvCxnSpPr>
          <p:cNvPr id="11" name="10 Conector recto"/>
          <p:cNvCxnSpPr/>
          <p:nvPr/>
        </p:nvCxnSpPr>
        <p:spPr>
          <a:xfrm rot="5400000">
            <a:off x="7786688" y="5572125"/>
            <a:ext cx="2571750"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3" name="12 Conector recto"/>
          <p:cNvCxnSpPr/>
          <p:nvPr/>
        </p:nvCxnSpPr>
        <p:spPr>
          <a:xfrm rot="5400000">
            <a:off x="7786687" y="5643563"/>
            <a:ext cx="24288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4" name="13 Conector recto"/>
          <p:cNvCxnSpPr/>
          <p:nvPr/>
        </p:nvCxnSpPr>
        <p:spPr>
          <a:xfrm rot="5400000">
            <a:off x="7858125" y="5786438"/>
            <a:ext cx="214312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5" name="14 Conector recto"/>
          <p:cNvCxnSpPr/>
          <p:nvPr/>
        </p:nvCxnSpPr>
        <p:spPr>
          <a:xfrm>
            <a:off x="5429250" y="6715125"/>
            <a:ext cx="3714750"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6" name="15 Conector recto"/>
          <p:cNvCxnSpPr/>
          <p:nvPr/>
        </p:nvCxnSpPr>
        <p:spPr>
          <a:xfrm>
            <a:off x="6143625" y="6643688"/>
            <a:ext cx="30003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7" name="16 Conector recto"/>
          <p:cNvCxnSpPr/>
          <p:nvPr/>
        </p:nvCxnSpPr>
        <p:spPr>
          <a:xfrm>
            <a:off x="6715125" y="6572250"/>
            <a:ext cx="24288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sp>
        <p:nvSpPr>
          <p:cNvPr id="2" name="1 Rectángulo"/>
          <p:cNvSpPr/>
          <p:nvPr/>
        </p:nvSpPr>
        <p:spPr>
          <a:xfrm>
            <a:off x="179388" y="1628775"/>
            <a:ext cx="8750300" cy="415925"/>
          </a:xfrm>
          <a:prstGeom prst="rect">
            <a:avLst/>
          </a:prstGeom>
        </p:spPr>
        <p:txBody>
          <a:bodyPr>
            <a:spAutoFit/>
          </a:bodyPr>
          <a:lstStyle/>
          <a:p>
            <a:pPr algn="ctr" eaLnBrk="0" hangingPunct="0">
              <a:defRPr/>
            </a:pPr>
            <a:r>
              <a:rPr lang="es-MX" b="1" dirty="0">
                <a:solidFill>
                  <a:srgbClr val="003D7A"/>
                </a:solidFill>
                <a:cs typeface="+mn-cs"/>
              </a:rPr>
              <a:t>		</a:t>
            </a:r>
            <a:endParaRPr lang="es-MX" sz="2100" kern="0" dirty="0">
              <a:solidFill>
                <a:srgbClr val="003D7A"/>
              </a:solidFill>
              <a:effectLst>
                <a:outerShdw blurRad="38100" dist="38100" dir="2700000" algn="tl">
                  <a:srgbClr val="C0C0C0"/>
                </a:outerShdw>
              </a:effectLst>
              <a:latin typeface="Century Gothic" pitchFamily="34" charset="0"/>
              <a:ea typeface="+mj-ea"/>
              <a:cs typeface="+mj-cs"/>
            </a:endParaRPr>
          </a:p>
        </p:txBody>
      </p:sp>
      <p:sp>
        <p:nvSpPr>
          <p:cNvPr id="18" name="17 Rectángulo"/>
          <p:cNvSpPr/>
          <p:nvPr/>
        </p:nvSpPr>
        <p:spPr>
          <a:xfrm>
            <a:off x="428625" y="2071688"/>
            <a:ext cx="8358188" cy="1570037"/>
          </a:xfrm>
          <a:prstGeom prst="rect">
            <a:avLst/>
          </a:prstGeom>
          <a:noFill/>
          <a:ln w="3175">
            <a:noFill/>
          </a:ln>
        </p:spPr>
        <p:style>
          <a:lnRef idx="2">
            <a:schemeClr val="accent1"/>
          </a:lnRef>
          <a:fillRef idx="1">
            <a:schemeClr val="lt1"/>
          </a:fillRef>
          <a:effectRef idx="0">
            <a:schemeClr val="accent1"/>
          </a:effectRef>
          <a:fontRef idx="minor">
            <a:schemeClr val="dk1"/>
          </a:fontRef>
        </p:style>
        <p:txBody>
          <a:bodyPr>
            <a:spAutoFit/>
          </a:bodyPr>
          <a:lstStyle/>
          <a:p>
            <a:pPr algn="just" eaLnBrk="0" hangingPunct="0">
              <a:defRPr/>
            </a:pPr>
            <a:r>
              <a:rPr lang="es-MX" sz="2400" b="1" dirty="0">
                <a:solidFill>
                  <a:srgbClr val="003D7A"/>
                </a:solidFill>
              </a:rPr>
              <a:t>6. Para calcular el valor en aduana se deberán aplicar las disposiciones establecidas en el título tercero, capítulo III, sección primera de la Ley Aduanera (ART. 64-78C).</a:t>
            </a:r>
            <a:endParaRPr lang="en-US" sz="2400" b="1" dirty="0">
              <a:solidFill>
                <a:srgbClr val="003D7A"/>
              </a:solidFill>
            </a:endParaRPr>
          </a:p>
        </p:txBody>
      </p:sp>
      <p:sp>
        <p:nvSpPr>
          <p:cNvPr id="82956" name="25 CuadroTexto"/>
          <p:cNvSpPr txBox="1">
            <a:spLocks noChangeArrowheads="1"/>
          </p:cNvSpPr>
          <p:nvPr/>
        </p:nvSpPr>
        <p:spPr bwMode="auto">
          <a:xfrm>
            <a:off x="4714875" y="4572000"/>
            <a:ext cx="2928938" cy="369888"/>
          </a:xfrm>
          <a:prstGeom prst="rect">
            <a:avLst/>
          </a:prstGeom>
          <a:noFill/>
          <a:ln w="9525">
            <a:noFill/>
            <a:miter lim="800000"/>
            <a:headEnd/>
            <a:tailEnd/>
          </a:ln>
        </p:spPr>
        <p:txBody>
          <a:bodyPr>
            <a:spAutoFit/>
          </a:bodyPr>
          <a:lstStyle/>
          <a:p>
            <a:pPr algn="ctr" eaLnBrk="0" hangingPunct="0"/>
            <a:endParaRPr lang="es-MX"/>
          </a:p>
        </p:txBody>
      </p:sp>
      <p:sp>
        <p:nvSpPr>
          <p:cNvPr id="29" name="Rectangle 2"/>
          <p:cNvSpPr txBox="1">
            <a:spLocks noChangeArrowheads="1"/>
          </p:cNvSpPr>
          <p:nvPr/>
        </p:nvSpPr>
        <p:spPr>
          <a:xfrm>
            <a:off x="0" y="0"/>
            <a:ext cx="9144000" cy="704850"/>
          </a:xfrm>
          <a:prstGeom prst="rect">
            <a:avLst/>
          </a:prstGeom>
        </p:spPr>
        <p:txBody>
          <a:bodyPr/>
          <a:lstStyle/>
          <a:p>
            <a:pPr algn="ctr" eaLnBrk="0" hangingPunct="0">
              <a:defRPr/>
            </a:pPr>
            <a:r>
              <a:rPr lang="es-MX" sz="2400" kern="0" dirty="0">
                <a:solidFill>
                  <a:srgbClr val="00478E"/>
                </a:solidFill>
                <a:effectLst>
                  <a:outerShdw blurRad="38100" dist="38100" dir="2700000" algn="tl">
                    <a:srgbClr val="C0C0C0"/>
                  </a:outerShdw>
                </a:effectLst>
                <a:latin typeface="Century Gothic" pitchFamily="34" charset="0"/>
                <a:cs typeface="+mn-cs"/>
              </a:rPr>
              <a:t>Almanza Villarreal Agencia Aduanal, S.C.</a:t>
            </a:r>
          </a:p>
          <a:p>
            <a:pPr algn="ctr" eaLnBrk="0" hangingPunct="0">
              <a:defRPr/>
            </a:pPr>
            <a:endParaRPr lang="es-MX" sz="2400" kern="0" dirty="0">
              <a:solidFill>
                <a:srgbClr val="00478E"/>
              </a:solidFill>
              <a:effectLst>
                <a:outerShdw blurRad="38100" dist="38100" dir="2700000" algn="tl">
                  <a:srgbClr val="C0C0C0"/>
                </a:outerShdw>
              </a:effectLst>
              <a:latin typeface="Century Gothic" pitchFamily="34" charset="0"/>
              <a:ea typeface="+mj-ea"/>
              <a:cs typeface="+mj-cs"/>
            </a:endParaRPr>
          </a:p>
          <a:p>
            <a:pPr algn="ctr" eaLnBrk="0" hangingPunct="0">
              <a:defRPr/>
            </a:pPr>
            <a:endParaRPr lang="es-MX" sz="2400" kern="0" dirty="0">
              <a:solidFill>
                <a:srgbClr val="00478E"/>
              </a:solidFill>
              <a:effectLst>
                <a:outerShdw blurRad="38100" dist="38100" dir="2700000" algn="tl">
                  <a:srgbClr val="C0C0C0"/>
                </a:outerShdw>
              </a:effectLst>
              <a:latin typeface="Century Gothic" pitchFamily="34" charset="0"/>
              <a:ea typeface="+mj-ea"/>
              <a:cs typeface="+mj-cs"/>
            </a:endParaRPr>
          </a:p>
        </p:txBody>
      </p:sp>
      <p:pic>
        <p:nvPicPr>
          <p:cNvPr id="70666" name="Picture 10"/>
          <p:cNvPicPr>
            <a:picLocks noChangeAspect="1" noChangeArrowheads="1"/>
          </p:cNvPicPr>
          <p:nvPr/>
        </p:nvPicPr>
        <p:blipFill>
          <a:blip r:embed="rId3" cstate="print"/>
          <a:srcRect l="40810" t="24414" r="36581" b="9180"/>
          <a:stretch>
            <a:fillRect/>
          </a:stretch>
        </p:blipFill>
        <p:spPr bwMode="auto">
          <a:xfrm>
            <a:off x="7072313" y="3857625"/>
            <a:ext cx="1636712" cy="2714625"/>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childTnLst>
                                </p:cTn>
                              </p:par>
                              <p:par>
                                <p:cTn id="8" presetID="47"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1000"/>
                                        <p:tgtEl>
                                          <p:spTgt spid="18"/>
                                        </p:tgtEl>
                                      </p:cBhvr>
                                    </p:animEffect>
                                    <p:anim calcmode="lin" valueType="num">
                                      <p:cBhvr>
                                        <p:cTn id="11" dur="1000" fill="hold"/>
                                        <p:tgtEl>
                                          <p:spTgt spid="18"/>
                                        </p:tgtEl>
                                        <p:attrNameLst>
                                          <p:attrName>ppt_x</p:attrName>
                                        </p:attrNameLst>
                                      </p:cBhvr>
                                      <p:tavLst>
                                        <p:tav tm="0">
                                          <p:val>
                                            <p:strVal val="#ppt_x"/>
                                          </p:val>
                                        </p:tav>
                                        <p:tav tm="100000">
                                          <p:val>
                                            <p:strVal val="#ppt_x"/>
                                          </p:val>
                                        </p:tav>
                                      </p:tavLst>
                                    </p:anim>
                                    <p:anim calcmode="lin" valueType="num">
                                      <p:cBhvr>
                                        <p:cTn id="12" dur="1000" fill="hold"/>
                                        <p:tgtEl>
                                          <p:spTgt spid="18"/>
                                        </p:tgtEl>
                                        <p:attrNameLst>
                                          <p:attrName>ppt_y</p:attrName>
                                        </p:attrNameLst>
                                      </p:cBhvr>
                                      <p:tavLst>
                                        <p:tav tm="0">
                                          <p:val>
                                            <p:strVal val="#ppt_y-.1"/>
                                          </p:val>
                                        </p:tav>
                                        <p:tav tm="100000">
                                          <p:val>
                                            <p:strVal val="#ppt_y"/>
                                          </p:val>
                                        </p:tav>
                                      </p:tavLst>
                                    </p:anim>
                                  </p:childTnLst>
                                </p:cTn>
                              </p:par>
                              <p:par>
                                <p:cTn id="13" presetID="47" presetClass="entr" presetSubtype="0" fill="hold" nodeType="withEffect">
                                  <p:stCondLst>
                                    <p:cond delay="0"/>
                                  </p:stCondLst>
                                  <p:childTnLst>
                                    <p:set>
                                      <p:cBhvr>
                                        <p:cTn id="14" dur="1" fill="hold">
                                          <p:stCondLst>
                                            <p:cond delay="0"/>
                                          </p:stCondLst>
                                        </p:cTn>
                                        <p:tgtEl>
                                          <p:spTgt spid="70666"/>
                                        </p:tgtEl>
                                        <p:attrNameLst>
                                          <p:attrName>style.visibility</p:attrName>
                                        </p:attrNameLst>
                                      </p:cBhvr>
                                      <p:to>
                                        <p:strVal val="visible"/>
                                      </p:to>
                                    </p:set>
                                    <p:animEffect transition="in" filter="fade">
                                      <p:cBhvr>
                                        <p:cTn id="15" dur="1000"/>
                                        <p:tgtEl>
                                          <p:spTgt spid="70666"/>
                                        </p:tgtEl>
                                      </p:cBhvr>
                                    </p:animEffect>
                                    <p:anim calcmode="lin" valueType="num">
                                      <p:cBhvr>
                                        <p:cTn id="16" dur="1000" fill="hold"/>
                                        <p:tgtEl>
                                          <p:spTgt spid="70666"/>
                                        </p:tgtEl>
                                        <p:attrNameLst>
                                          <p:attrName>ppt_x</p:attrName>
                                        </p:attrNameLst>
                                      </p:cBhvr>
                                      <p:tavLst>
                                        <p:tav tm="0">
                                          <p:val>
                                            <p:strVal val="#ppt_x"/>
                                          </p:val>
                                        </p:tav>
                                        <p:tav tm="100000">
                                          <p:val>
                                            <p:strVal val="#ppt_x"/>
                                          </p:val>
                                        </p:tav>
                                      </p:tavLst>
                                    </p:anim>
                                    <p:anim calcmode="lin" valueType="num">
                                      <p:cBhvr>
                                        <p:cTn id="17" dur="1000" fill="hold"/>
                                        <p:tgtEl>
                                          <p:spTgt spid="706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ext Box 11"/>
          <p:cNvSpPr txBox="1">
            <a:spLocks noChangeArrowheads="1"/>
          </p:cNvSpPr>
          <p:nvPr/>
        </p:nvSpPr>
        <p:spPr bwMode="auto">
          <a:xfrm>
            <a:off x="1403350" y="1341438"/>
            <a:ext cx="6192838" cy="366712"/>
          </a:xfrm>
          <a:prstGeom prst="rect">
            <a:avLst/>
          </a:prstGeom>
          <a:noFill/>
          <a:ln w="9525">
            <a:noFill/>
            <a:miter lim="800000"/>
            <a:headEnd/>
            <a:tailEnd/>
          </a:ln>
        </p:spPr>
        <p:txBody>
          <a:bodyPr>
            <a:spAutoFit/>
          </a:bodyPr>
          <a:lstStyle/>
          <a:p>
            <a:pPr eaLnBrk="0" hangingPunct="0">
              <a:spcBef>
                <a:spcPct val="50000"/>
              </a:spcBef>
            </a:pPr>
            <a:endParaRPr lang="en-US">
              <a:solidFill>
                <a:srgbClr val="003D7A"/>
              </a:solidFill>
            </a:endParaRPr>
          </a:p>
        </p:txBody>
      </p:sp>
      <p:sp>
        <p:nvSpPr>
          <p:cNvPr id="12" name="Rectangle 2"/>
          <p:cNvSpPr txBox="1">
            <a:spLocks noChangeArrowheads="1"/>
          </p:cNvSpPr>
          <p:nvPr/>
        </p:nvSpPr>
        <p:spPr>
          <a:xfrm>
            <a:off x="1490663" y="347663"/>
            <a:ext cx="6321425" cy="704850"/>
          </a:xfrm>
          <a:prstGeom prst="rect">
            <a:avLst/>
          </a:prstGeom>
        </p:spPr>
        <p:txBody>
          <a:bodyPr/>
          <a:lstStyle/>
          <a:p>
            <a:pPr algn="ctr" eaLnBrk="0" hangingPunct="0">
              <a:defRPr/>
            </a:pPr>
            <a:endParaRPr lang="es-ES" sz="3800" kern="0" dirty="0">
              <a:solidFill>
                <a:srgbClr val="003D7A"/>
              </a:solidFill>
              <a:effectLst>
                <a:outerShdw blurRad="38100" dist="38100" dir="2700000" algn="tl">
                  <a:srgbClr val="C0C0C0"/>
                </a:outerShdw>
              </a:effectLst>
              <a:latin typeface="Century Gothic" pitchFamily="34" charset="0"/>
              <a:ea typeface="+mj-ea"/>
              <a:cs typeface="+mj-cs"/>
            </a:endParaRPr>
          </a:p>
        </p:txBody>
      </p:sp>
      <p:cxnSp>
        <p:nvCxnSpPr>
          <p:cNvPr id="11" name="10 Conector recto"/>
          <p:cNvCxnSpPr/>
          <p:nvPr/>
        </p:nvCxnSpPr>
        <p:spPr>
          <a:xfrm rot="5400000">
            <a:off x="7786688" y="5572125"/>
            <a:ext cx="2571750"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3" name="12 Conector recto"/>
          <p:cNvCxnSpPr/>
          <p:nvPr/>
        </p:nvCxnSpPr>
        <p:spPr>
          <a:xfrm rot="5400000">
            <a:off x="7786687" y="5643563"/>
            <a:ext cx="24288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4" name="13 Conector recto"/>
          <p:cNvCxnSpPr/>
          <p:nvPr/>
        </p:nvCxnSpPr>
        <p:spPr>
          <a:xfrm rot="5400000">
            <a:off x="7858125" y="5786438"/>
            <a:ext cx="214312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5" name="14 Conector recto"/>
          <p:cNvCxnSpPr/>
          <p:nvPr/>
        </p:nvCxnSpPr>
        <p:spPr>
          <a:xfrm>
            <a:off x="5429250" y="6715125"/>
            <a:ext cx="3714750"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6" name="15 Conector recto"/>
          <p:cNvCxnSpPr/>
          <p:nvPr/>
        </p:nvCxnSpPr>
        <p:spPr>
          <a:xfrm>
            <a:off x="6143625" y="6643688"/>
            <a:ext cx="30003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7" name="16 Conector recto"/>
          <p:cNvCxnSpPr/>
          <p:nvPr/>
        </p:nvCxnSpPr>
        <p:spPr>
          <a:xfrm>
            <a:off x="6715125" y="6572250"/>
            <a:ext cx="24288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sp>
        <p:nvSpPr>
          <p:cNvPr id="83978" name="TextBox 10"/>
          <p:cNvSpPr txBox="1">
            <a:spLocks noChangeArrowheads="1"/>
          </p:cNvSpPr>
          <p:nvPr/>
        </p:nvSpPr>
        <p:spPr bwMode="auto">
          <a:xfrm>
            <a:off x="1143000" y="2286000"/>
            <a:ext cx="6781800" cy="708025"/>
          </a:xfrm>
          <a:prstGeom prst="rect">
            <a:avLst/>
          </a:prstGeom>
          <a:noFill/>
          <a:ln w="9525">
            <a:noFill/>
            <a:miter lim="800000"/>
            <a:headEnd/>
            <a:tailEnd/>
          </a:ln>
        </p:spPr>
        <p:txBody>
          <a:bodyPr>
            <a:spAutoFit/>
          </a:bodyPr>
          <a:lstStyle/>
          <a:p>
            <a:pPr algn="ctr" eaLnBrk="0" hangingPunct="0"/>
            <a:r>
              <a:rPr lang="es-ES" sz="4000" b="1">
                <a:solidFill>
                  <a:srgbClr val="003D7A"/>
                </a:solidFill>
                <a:latin typeface="Century Gothic" pitchFamily="34" charset="0"/>
              </a:rPr>
              <a:t>I. INFORMACIÓN GENERAL </a:t>
            </a:r>
          </a:p>
        </p:txBody>
      </p:sp>
      <p:sp>
        <p:nvSpPr>
          <p:cNvPr id="19" name="Rectangle 2"/>
          <p:cNvSpPr txBox="1">
            <a:spLocks noChangeArrowheads="1"/>
          </p:cNvSpPr>
          <p:nvPr/>
        </p:nvSpPr>
        <p:spPr>
          <a:xfrm>
            <a:off x="0" y="0"/>
            <a:ext cx="9144000" cy="704850"/>
          </a:xfrm>
          <a:prstGeom prst="rect">
            <a:avLst/>
          </a:prstGeom>
        </p:spPr>
        <p:txBody>
          <a:bodyPr/>
          <a:lstStyle/>
          <a:p>
            <a:pPr algn="ctr" eaLnBrk="0" hangingPunct="0">
              <a:defRPr/>
            </a:pPr>
            <a:r>
              <a:rPr lang="es-MX" sz="2400" kern="0" dirty="0">
                <a:solidFill>
                  <a:srgbClr val="00478E"/>
                </a:solidFill>
                <a:effectLst>
                  <a:outerShdw blurRad="38100" dist="38100" dir="2700000" algn="tl">
                    <a:srgbClr val="C0C0C0"/>
                  </a:outerShdw>
                </a:effectLst>
                <a:latin typeface="Century Gothic" pitchFamily="34" charset="0"/>
                <a:cs typeface="+mn-cs"/>
              </a:rPr>
              <a:t>Almanza Villarreal Agencia Aduanal, S.C.</a:t>
            </a:r>
          </a:p>
          <a:p>
            <a:pPr algn="ctr" eaLnBrk="0" hangingPunct="0">
              <a:defRPr/>
            </a:pPr>
            <a:endParaRPr lang="es-MX" sz="2400" kern="0" dirty="0">
              <a:solidFill>
                <a:srgbClr val="00478E"/>
              </a:solidFill>
              <a:effectLst>
                <a:outerShdw blurRad="38100" dist="38100" dir="2700000" algn="tl">
                  <a:srgbClr val="C0C0C0"/>
                </a:outerShdw>
              </a:effectLst>
              <a:latin typeface="Century Gothic" pitchFamily="34" charset="0"/>
              <a:ea typeface="+mj-ea"/>
              <a:cs typeface="+mj-cs"/>
            </a:endParaRPr>
          </a:p>
          <a:p>
            <a:pPr algn="ctr" eaLnBrk="0" hangingPunct="0">
              <a:defRPr/>
            </a:pPr>
            <a:endParaRPr lang="es-MX" sz="2400" kern="0" dirty="0">
              <a:solidFill>
                <a:srgbClr val="00478E"/>
              </a:solidFill>
              <a:effectLst>
                <a:outerShdw blurRad="38100" dist="38100" dir="2700000" algn="tl">
                  <a:srgbClr val="C0C0C0"/>
                </a:outerShdw>
              </a:effectLst>
              <a:latin typeface="Century Gothic" pitchFamily="34" charset="0"/>
              <a:ea typeface="+mj-ea"/>
              <a:cs typeface="+mj-cs"/>
            </a:endParaRPr>
          </a:p>
        </p:txBody>
      </p:sp>
      <p:sp>
        <p:nvSpPr>
          <p:cNvPr id="24" name="23 Rectángulo"/>
          <p:cNvSpPr/>
          <p:nvPr/>
        </p:nvSpPr>
        <p:spPr>
          <a:xfrm>
            <a:off x="685800" y="4876800"/>
            <a:ext cx="457200" cy="457200"/>
          </a:xfrm>
          <a:prstGeom prst="rect">
            <a:avLst/>
          </a:prstGeom>
          <a:solidFill>
            <a:srgbClr val="217B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s-MX" dirty="0">
              <a:solidFill>
                <a:srgbClr val="003D7A"/>
              </a:solidFill>
            </a:endParaRPr>
          </a:p>
        </p:txBody>
      </p:sp>
      <p:sp>
        <p:nvSpPr>
          <p:cNvPr id="25" name="24 Rectángulo"/>
          <p:cNvSpPr/>
          <p:nvPr/>
        </p:nvSpPr>
        <p:spPr>
          <a:xfrm>
            <a:off x="685800" y="5562600"/>
            <a:ext cx="457200" cy="45720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s-MX" dirty="0">
              <a:solidFill>
                <a:srgbClr val="003D7A"/>
              </a:solidFill>
            </a:endParaRPr>
          </a:p>
        </p:txBody>
      </p:sp>
      <p:sp>
        <p:nvSpPr>
          <p:cNvPr id="83982" name="8 CuadroTexto"/>
          <p:cNvSpPr txBox="1">
            <a:spLocks noChangeArrowheads="1"/>
          </p:cNvSpPr>
          <p:nvPr/>
        </p:nvSpPr>
        <p:spPr bwMode="auto">
          <a:xfrm>
            <a:off x="1214438" y="4929188"/>
            <a:ext cx="4786312" cy="369887"/>
          </a:xfrm>
          <a:prstGeom prst="rect">
            <a:avLst/>
          </a:prstGeom>
          <a:noFill/>
          <a:ln w="9525">
            <a:noFill/>
            <a:miter lim="800000"/>
            <a:headEnd/>
            <a:tailEnd/>
          </a:ln>
        </p:spPr>
        <p:txBody>
          <a:bodyPr>
            <a:spAutoFit/>
          </a:bodyPr>
          <a:lstStyle/>
          <a:p>
            <a:pPr eaLnBrk="0" hangingPunct="0"/>
            <a:r>
              <a:rPr lang="es-MX" b="1">
                <a:solidFill>
                  <a:srgbClr val="003D7A"/>
                </a:solidFill>
                <a:latin typeface="Century Gothic" pitchFamily="34" charset="0"/>
              </a:rPr>
              <a:t>Obligatorio en la M.V semestral  IMMEX.</a:t>
            </a:r>
          </a:p>
        </p:txBody>
      </p:sp>
      <p:sp>
        <p:nvSpPr>
          <p:cNvPr id="83983" name="13 CuadroTexto"/>
          <p:cNvSpPr txBox="1">
            <a:spLocks noChangeArrowheads="1"/>
          </p:cNvSpPr>
          <p:nvPr/>
        </p:nvSpPr>
        <p:spPr bwMode="auto">
          <a:xfrm>
            <a:off x="1143000" y="5643563"/>
            <a:ext cx="5000625" cy="369887"/>
          </a:xfrm>
          <a:prstGeom prst="rect">
            <a:avLst/>
          </a:prstGeom>
          <a:noFill/>
          <a:ln w="9525">
            <a:noFill/>
            <a:miter lim="800000"/>
            <a:headEnd/>
            <a:tailEnd/>
          </a:ln>
        </p:spPr>
        <p:txBody>
          <a:bodyPr>
            <a:spAutoFit/>
          </a:bodyPr>
          <a:lstStyle/>
          <a:p>
            <a:pPr eaLnBrk="0" hangingPunct="0"/>
            <a:r>
              <a:rPr lang="es-MX" b="1">
                <a:solidFill>
                  <a:srgbClr val="003D7A"/>
                </a:solidFill>
                <a:latin typeface="Century Gothic" pitchFamily="34" charset="0"/>
              </a:rPr>
              <a:t>No obligatorio en la M.V. semestral IMMEX.</a:t>
            </a:r>
          </a:p>
        </p:txBody>
      </p:sp>
      <p:cxnSp>
        <p:nvCxnSpPr>
          <p:cNvPr id="28" name="27 Conector recto"/>
          <p:cNvCxnSpPr/>
          <p:nvPr/>
        </p:nvCxnSpPr>
        <p:spPr bwMode="auto">
          <a:xfrm>
            <a:off x="1214438" y="5286375"/>
            <a:ext cx="4643437"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29" name="28 Conector recto"/>
          <p:cNvCxnSpPr/>
          <p:nvPr/>
        </p:nvCxnSpPr>
        <p:spPr bwMode="auto">
          <a:xfrm>
            <a:off x="1214438" y="6000750"/>
            <a:ext cx="4786312"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 Box 11"/>
          <p:cNvSpPr txBox="1">
            <a:spLocks noChangeArrowheads="1"/>
          </p:cNvSpPr>
          <p:nvPr/>
        </p:nvSpPr>
        <p:spPr bwMode="auto">
          <a:xfrm>
            <a:off x="1403350" y="1341438"/>
            <a:ext cx="6192838" cy="366712"/>
          </a:xfrm>
          <a:prstGeom prst="rect">
            <a:avLst/>
          </a:prstGeom>
          <a:noFill/>
          <a:ln w="9525">
            <a:noFill/>
            <a:miter lim="800000"/>
            <a:headEnd/>
            <a:tailEnd/>
          </a:ln>
        </p:spPr>
        <p:txBody>
          <a:bodyPr>
            <a:spAutoFit/>
          </a:bodyPr>
          <a:lstStyle/>
          <a:p>
            <a:pPr eaLnBrk="0" hangingPunct="0">
              <a:spcBef>
                <a:spcPct val="50000"/>
              </a:spcBef>
            </a:pPr>
            <a:endParaRPr lang="en-US">
              <a:solidFill>
                <a:srgbClr val="003D7A"/>
              </a:solidFill>
            </a:endParaRPr>
          </a:p>
        </p:txBody>
      </p:sp>
      <p:sp>
        <p:nvSpPr>
          <p:cNvPr id="12" name="Rectangle 2"/>
          <p:cNvSpPr txBox="1">
            <a:spLocks noChangeArrowheads="1"/>
          </p:cNvSpPr>
          <p:nvPr/>
        </p:nvSpPr>
        <p:spPr>
          <a:xfrm>
            <a:off x="1490663" y="347663"/>
            <a:ext cx="6321425" cy="704850"/>
          </a:xfrm>
          <a:prstGeom prst="rect">
            <a:avLst/>
          </a:prstGeom>
        </p:spPr>
        <p:txBody>
          <a:bodyPr/>
          <a:lstStyle/>
          <a:p>
            <a:pPr algn="ctr" eaLnBrk="0" hangingPunct="0">
              <a:defRPr/>
            </a:pPr>
            <a:endParaRPr lang="es-ES" sz="3800" kern="0" dirty="0">
              <a:solidFill>
                <a:srgbClr val="003D7A"/>
              </a:solidFill>
              <a:effectLst>
                <a:outerShdw blurRad="38100" dist="38100" dir="2700000" algn="tl">
                  <a:srgbClr val="C0C0C0"/>
                </a:outerShdw>
              </a:effectLst>
              <a:latin typeface="Century Gothic" pitchFamily="34" charset="0"/>
              <a:ea typeface="+mj-ea"/>
              <a:cs typeface="+mj-cs"/>
            </a:endParaRPr>
          </a:p>
        </p:txBody>
      </p:sp>
      <p:cxnSp>
        <p:nvCxnSpPr>
          <p:cNvPr id="11" name="10 Conector recto"/>
          <p:cNvCxnSpPr/>
          <p:nvPr/>
        </p:nvCxnSpPr>
        <p:spPr>
          <a:xfrm rot="5400000">
            <a:off x="7786688" y="5572125"/>
            <a:ext cx="2571750"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3" name="12 Conector recto"/>
          <p:cNvCxnSpPr/>
          <p:nvPr/>
        </p:nvCxnSpPr>
        <p:spPr>
          <a:xfrm rot="5400000">
            <a:off x="7786687" y="5643563"/>
            <a:ext cx="24288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4" name="13 Conector recto"/>
          <p:cNvCxnSpPr/>
          <p:nvPr/>
        </p:nvCxnSpPr>
        <p:spPr>
          <a:xfrm rot="5400000">
            <a:off x="7858125" y="5786438"/>
            <a:ext cx="214312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5" name="14 Conector recto"/>
          <p:cNvCxnSpPr/>
          <p:nvPr/>
        </p:nvCxnSpPr>
        <p:spPr>
          <a:xfrm>
            <a:off x="5429250" y="6715125"/>
            <a:ext cx="3714750"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6" name="15 Conector recto"/>
          <p:cNvCxnSpPr/>
          <p:nvPr/>
        </p:nvCxnSpPr>
        <p:spPr>
          <a:xfrm>
            <a:off x="6143625" y="6643688"/>
            <a:ext cx="30003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7" name="16 Conector recto"/>
          <p:cNvCxnSpPr/>
          <p:nvPr/>
        </p:nvCxnSpPr>
        <p:spPr>
          <a:xfrm>
            <a:off x="6715125" y="6572250"/>
            <a:ext cx="24288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pic>
        <p:nvPicPr>
          <p:cNvPr id="18" name="Picture 3"/>
          <p:cNvPicPr>
            <a:picLocks noChangeAspect="1" noChangeArrowheads="1"/>
          </p:cNvPicPr>
          <p:nvPr/>
        </p:nvPicPr>
        <p:blipFill>
          <a:blip r:embed="rId2" cstate="print"/>
          <a:srcRect l="17647" t="35417" r="17647" b="18750"/>
          <a:stretch>
            <a:fillRect/>
          </a:stretch>
        </p:blipFill>
        <p:spPr bwMode="auto">
          <a:xfrm>
            <a:off x="785813" y="1643063"/>
            <a:ext cx="7572375" cy="4357687"/>
          </a:xfrm>
          <a:prstGeom prst="rect">
            <a:avLst/>
          </a:prstGeom>
          <a:ln w="57150" cap="sq">
            <a:solidFill>
              <a:srgbClr val="217BFF"/>
            </a:solidFill>
            <a:prstDash val="solid"/>
            <a:miter lim="800000"/>
          </a:ln>
          <a:effectLst>
            <a:outerShdw blurRad="50800" dist="38100" dir="2700000" algn="tl" rotWithShape="0">
              <a:srgbClr val="000000">
                <a:alpha val="43000"/>
              </a:srgbClr>
            </a:outerShdw>
          </a:effectLst>
        </p:spPr>
      </p:pic>
      <p:sp>
        <p:nvSpPr>
          <p:cNvPr id="20" name="Rectangle 2"/>
          <p:cNvSpPr txBox="1">
            <a:spLocks noChangeArrowheads="1"/>
          </p:cNvSpPr>
          <p:nvPr/>
        </p:nvSpPr>
        <p:spPr>
          <a:xfrm>
            <a:off x="0" y="0"/>
            <a:ext cx="9144000" cy="704850"/>
          </a:xfrm>
          <a:prstGeom prst="rect">
            <a:avLst/>
          </a:prstGeom>
        </p:spPr>
        <p:txBody>
          <a:bodyPr/>
          <a:lstStyle/>
          <a:p>
            <a:pPr algn="ctr" eaLnBrk="0" hangingPunct="0">
              <a:defRPr/>
            </a:pPr>
            <a:r>
              <a:rPr lang="es-MX" sz="2400" kern="0" dirty="0">
                <a:solidFill>
                  <a:srgbClr val="00478E"/>
                </a:solidFill>
                <a:effectLst>
                  <a:outerShdw blurRad="38100" dist="38100" dir="2700000" algn="tl">
                    <a:srgbClr val="C0C0C0"/>
                  </a:outerShdw>
                </a:effectLst>
                <a:latin typeface="Century Gothic" pitchFamily="34" charset="0"/>
                <a:cs typeface="+mn-cs"/>
              </a:rPr>
              <a:t>Almanza Villarreal Agencia Aduanal, S.C.</a:t>
            </a:r>
          </a:p>
          <a:p>
            <a:pPr algn="ctr" eaLnBrk="0" hangingPunct="0">
              <a:defRPr/>
            </a:pPr>
            <a:endParaRPr lang="es-MX" sz="2400" kern="0" dirty="0">
              <a:solidFill>
                <a:srgbClr val="00478E"/>
              </a:solidFill>
              <a:effectLst>
                <a:outerShdw blurRad="38100" dist="38100" dir="2700000" algn="tl">
                  <a:srgbClr val="C0C0C0"/>
                </a:outerShdw>
              </a:effectLst>
              <a:latin typeface="Century Gothic" pitchFamily="34" charset="0"/>
              <a:ea typeface="+mj-ea"/>
              <a:cs typeface="+mj-cs"/>
            </a:endParaRPr>
          </a:p>
          <a:p>
            <a:pPr algn="ctr" eaLnBrk="0" hangingPunct="0">
              <a:defRPr/>
            </a:pPr>
            <a:endParaRPr lang="es-MX" sz="2400" kern="0" dirty="0">
              <a:solidFill>
                <a:srgbClr val="00478E"/>
              </a:solidFill>
              <a:effectLst>
                <a:outerShdw blurRad="38100" dist="38100" dir="2700000" algn="tl">
                  <a:srgbClr val="C0C0C0"/>
                </a:outerShdw>
              </a:effectLst>
              <a:latin typeface="Century Gothic" pitchFamily="34" charset="0"/>
              <a:ea typeface="+mj-ea"/>
              <a:cs typeface="+mj-cs"/>
            </a:endParaRPr>
          </a:p>
        </p:txBody>
      </p:sp>
      <p:sp>
        <p:nvSpPr>
          <p:cNvPr id="19" name="18 Rectángulo"/>
          <p:cNvSpPr>
            <a:spLocks noChangeArrowheads="1"/>
          </p:cNvSpPr>
          <p:nvPr/>
        </p:nvSpPr>
        <p:spPr bwMode="auto">
          <a:xfrm>
            <a:off x="857250" y="3857625"/>
            <a:ext cx="785813" cy="71438"/>
          </a:xfrm>
          <a:prstGeom prst="rect">
            <a:avLst/>
          </a:prstGeom>
          <a:solidFill>
            <a:schemeClr val="bg1"/>
          </a:solidFill>
          <a:ln w="9525" algn="ctr">
            <a:solidFill>
              <a:schemeClr val="bg1"/>
            </a:solidFill>
            <a:round/>
            <a:headEnd/>
            <a:tailEnd/>
          </a:ln>
        </p:spPr>
        <p:txBody>
          <a:bodyPr/>
          <a:lstStyle/>
          <a:p>
            <a:pPr algn="ctr" eaLnBrk="0" hangingPunct="0"/>
            <a:endParaRPr lang="es-MX"/>
          </a:p>
        </p:txBody>
      </p:sp>
      <p:sp>
        <p:nvSpPr>
          <p:cNvPr id="21" name="20 Rectángulo"/>
          <p:cNvSpPr>
            <a:spLocks noChangeArrowheads="1"/>
          </p:cNvSpPr>
          <p:nvPr/>
        </p:nvSpPr>
        <p:spPr bwMode="auto">
          <a:xfrm>
            <a:off x="785813" y="4714875"/>
            <a:ext cx="785812" cy="71438"/>
          </a:xfrm>
          <a:prstGeom prst="rect">
            <a:avLst/>
          </a:prstGeom>
          <a:solidFill>
            <a:schemeClr val="bg1"/>
          </a:solidFill>
          <a:ln w="9525" algn="ctr">
            <a:solidFill>
              <a:schemeClr val="bg1"/>
            </a:solidFill>
            <a:round/>
            <a:headEnd/>
            <a:tailEnd/>
          </a:ln>
        </p:spPr>
        <p:txBody>
          <a:bodyPr/>
          <a:lstStyle/>
          <a:p>
            <a:pPr algn="ctr" eaLnBrk="0" hangingPunct="0"/>
            <a:endParaRPr lang="es-MX"/>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childTnLst>
                                </p:cTn>
                              </p:par>
                              <p:par>
                                <p:cTn id="8" presetID="47"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1000"/>
                                        <p:tgtEl>
                                          <p:spTgt spid="18"/>
                                        </p:tgtEl>
                                      </p:cBhvr>
                                    </p:animEffect>
                                    <p:anim calcmode="lin" valueType="num">
                                      <p:cBhvr>
                                        <p:cTn id="11" dur="1000" fill="hold"/>
                                        <p:tgtEl>
                                          <p:spTgt spid="18"/>
                                        </p:tgtEl>
                                        <p:attrNameLst>
                                          <p:attrName>ppt_x</p:attrName>
                                        </p:attrNameLst>
                                      </p:cBhvr>
                                      <p:tavLst>
                                        <p:tav tm="0">
                                          <p:val>
                                            <p:strVal val="#ppt_x"/>
                                          </p:val>
                                        </p:tav>
                                        <p:tav tm="100000">
                                          <p:val>
                                            <p:strVal val="#ppt_x"/>
                                          </p:val>
                                        </p:tav>
                                      </p:tavLst>
                                    </p:anim>
                                    <p:anim calcmode="lin" valueType="num">
                                      <p:cBhvr>
                                        <p:cTn id="12" dur="1000" fill="hold"/>
                                        <p:tgtEl>
                                          <p:spTgt spid="18"/>
                                        </p:tgtEl>
                                        <p:attrNameLst>
                                          <p:attrName>ppt_y</p:attrName>
                                        </p:attrNameLst>
                                      </p:cBhvr>
                                      <p:tavLst>
                                        <p:tav tm="0">
                                          <p:val>
                                            <p:strVal val="#ppt_y-.1"/>
                                          </p:val>
                                        </p:tav>
                                        <p:tav tm="100000">
                                          <p:val>
                                            <p:strVal val="#ppt_y"/>
                                          </p:val>
                                        </p:tav>
                                      </p:tavLst>
                                    </p:anim>
                                  </p:childTnLst>
                                </p:cTn>
                              </p:par>
                              <p:par>
                                <p:cTn id="13" presetID="47"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1000"/>
                                        <p:tgtEl>
                                          <p:spTgt spid="19"/>
                                        </p:tgtEl>
                                      </p:cBhvr>
                                    </p:animEffect>
                                    <p:anim calcmode="lin" valueType="num">
                                      <p:cBhvr>
                                        <p:cTn id="16" dur="1000" fill="hold"/>
                                        <p:tgtEl>
                                          <p:spTgt spid="19"/>
                                        </p:tgtEl>
                                        <p:attrNameLst>
                                          <p:attrName>ppt_x</p:attrName>
                                        </p:attrNameLst>
                                      </p:cBhvr>
                                      <p:tavLst>
                                        <p:tav tm="0">
                                          <p:val>
                                            <p:strVal val="#ppt_x"/>
                                          </p:val>
                                        </p:tav>
                                        <p:tav tm="100000">
                                          <p:val>
                                            <p:strVal val="#ppt_x"/>
                                          </p:val>
                                        </p:tav>
                                      </p:tavLst>
                                    </p:anim>
                                    <p:anim calcmode="lin" valueType="num">
                                      <p:cBhvr>
                                        <p:cTn id="17" dur="1000" fill="hold"/>
                                        <p:tgtEl>
                                          <p:spTgt spid="19"/>
                                        </p:tgtEl>
                                        <p:attrNameLst>
                                          <p:attrName>ppt_y</p:attrName>
                                        </p:attrNameLst>
                                      </p:cBhvr>
                                      <p:tavLst>
                                        <p:tav tm="0">
                                          <p:val>
                                            <p:strVal val="#ppt_y-.1"/>
                                          </p:val>
                                        </p:tav>
                                        <p:tav tm="100000">
                                          <p:val>
                                            <p:strVal val="#ppt_y"/>
                                          </p:val>
                                        </p:tav>
                                      </p:tavLst>
                                    </p:anim>
                                  </p:childTnLst>
                                </p:cTn>
                              </p:par>
                              <p:par>
                                <p:cTn id="18" presetID="47" presetClass="entr" presetSubtype="0" fill="hold" grpId="0" nodeType="with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1000"/>
                                        <p:tgtEl>
                                          <p:spTgt spid="21"/>
                                        </p:tgtEl>
                                      </p:cBhvr>
                                    </p:animEffect>
                                    <p:anim calcmode="lin" valueType="num">
                                      <p:cBhvr>
                                        <p:cTn id="21" dur="1000" fill="hold"/>
                                        <p:tgtEl>
                                          <p:spTgt spid="21"/>
                                        </p:tgtEl>
                                        <p:attrNameLst>
                                          <p:attrName>ppt_x</p:attrName>
                                        </p:attrNameLst>
                                      </p:cBhvr>
                                      <p:tavLst>
                                        <p:tav tm="0">
                                          <p:val>
                                            <p:strVal val="#ppt_x"/>
                                          </p:val>
                                        </p:tav>
                                        <p:tav tm="100000">
                                          <p:val>
                                            <p:strVal val="#ppt_x"/>
                                          </p:val>
                                        </p:tav>
                                      </p:tavLst>
                                    </p:anim>
                                    <p:anim calcmode="lin" valueType="num">
                                      <p:cBhvr>
                                        <p:cTn id="22"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9" grpId="0" animBg="1"/>
      <p:bldP spid="2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11"/>
          <p:cNvSpPr txBox="1">
            <a:spLocks noChangeArrowheads="1"/>
          </p:cNvSpPr>
          <p:nvPr/>
        </p:nvSpPr>
        <p:spPr bwMode="auto">
          <a:xfrm>
            <a:off x="1403350" y="1341438"/>
            <a:ext cx="6192838" cy="366712"/>
          </a:xfrm>
          <a:prstGeom prst="rect">
            <a:avLst/>
          </a:prstGeom>
          <a:noFill/>
          <a:ln w="9525">
            <a:noFill/>
            <a:miter lim="800000"/>
            <a:headEnd/>
            <a:tailEnd/>
          </a:ln>
        </p:spPr>
        <p:txBody>
          <a:bodyPr>
            <a:spAutoFit/>
          </a:bodyPr>
          <a:lstStyle/>
          <a:p>
            <a:pPr eaLnBrk="0" hangingPunct="0">
              <a:spcBef>
                <a:spcPct val="50000"/>
              </a:spcBef>
            </a:pPr>
            <a:endParaRPr lang="en-US"/>
          </a:p>
        </p:txBody>
      </p:sp>
      <p:cxnSp>
        <p:nvCxnSpPr>
          <p:cNvPr id="11" name="10 Conector recto"/>
          <p:cNvCxnSpPr/>
          <p:nvPr/>
        </p:nvCxnSpPr>
        <p:spPr>
          <a:xfrm rot="5400000">
            <a:off x="7786688" y="5572125"/>
            <a:ext cx="2571750"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3" name="12 Conector recto"/>
          <p:cNvCxnSpPr/>
          <p:nvPr/>
        </p:nvCxnSpPr>
        <p:spPr>
          <a:xfrm rot="5400000">
            <a:off x="7786687" y="5643563"/>
            <a:ext cx="24288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4" name="13 Conector recto"/>
          <p:cNvCxnSpPr/>
          <p:nvPr/>
        </p:nvCxnSpPr>
        <p:spPr>
          <a:xfrm rot="5400000">
            <a:off x="7858125" y="5786438"/>
            <a:ext cx="214312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5" name="14 Conector recto"/>
          <p:cNvCxnSpPr/>
          <p:nvPr/>
        </p:nvCxnSpPr>
        <p:spPr>
          <a:xfrm>
            <a:off x="5429250" y="6715125"/>
            <a:ext cx="3714750"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6" name="15 Conector recto"/>
          <p:cNvCxnSpPr/>
          <p:nvPr/>
        </p:nvCxnSpPr>
        <p:spPr>
          <a:xfrm>
            <a:off x="6143625" y="6643688"/>
            <a:ext cx="30003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7" name="16 Conector recto"/>
          <p:cNvCxnSpPr/>
          <p:nvPr/>
        </p:nvCxnSpPr>
        <p:spPr>
          <a:xfrm>
            <a:off x="6715125" y="6572250"/>
            <a:ext cx="24288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pic>
        <p:nvPicPr>
          <p:cNvPr id="12297" name="Picture 2"/>
          <p:cNvPicPr>
            <a:picLocks noChangeAspect="1" noChangeArrowheads="1"/>
          </p:cNvPicPr>
          <p:nvPr/>
        </p:nvPicPr>
        <p:blipFill>
          <a:blip r:embed="rId2" cstate="print"/>
          <a:srcRect/>
          <a:stretch>
            <a:fillRect/>
          </a:stretch>
        </p:blipFill>
        <p:spPr bwMode="auto">
          <a:xfrm>
            <a:off x="1563688" y="6230938"/>
            <a:ext cx="631825" cy="557212"/>
          </a:xfrm>
          <a:prstGeom prst="rect">
            <a:avLst/>
          </a:prstGeom>
          <a:noFill/>
          <a:ln w="9525">
            <a:noFill/>
            <a:miter lim="800000"/>
            <a:headEnd/>
            <a:tailEnd/>
          </a:ln>
        </p:spPr>
      </p:pic>
      <p:pic>
        <p:nvPicPr>
          <p:cNvPr id="5124" name="Picture 4"/>
          <p:cNvPicPr>
            <a:picLocks noChangeAspect="1" noChangeArrowheads="1"/>
          </p:cNvPicPr>
          <p:nvPr/>
        </p:nvPicPr>
        <p:blipFill>
          <a:blip r:embed="rId3" cstate="print"/>
          <a:srcRect l="13069" b="55807"/>
          <a:stretch>
            <a:fillRect/>
          </a:stretch>
        </p:blipFill>
        <p:spPr bwMode="auto">
          <a:xfrm>
            <a:off x="1258888" y="1301750"/>
            <a:ext cx="6383337" cy="2343150"/>
          </a:xfrm>
          <a:prstGeom prst="rect">
            <a:avLst/>
          </a:prstGeom>
          <a:noFill/>
          <a:ln w="9525">
            <a:noFill/>
            <a:miter lim="800000"/>
            <a:headEnd/>
            <a:tailEnd/>
          </a:ln>
        </p:spPr>
      </p:pic>
      <p:pic>
        <p:nvPicPr>
          <p:cNvPr id="18" name="Picture 4"/>
          <p:cNvPicPr>
            <a:picLocks noChangeAspect="1" noChangeArrowheads="1"/>
          </p:cNvPicPr>
          <p:nvPr/>
        </p:nvPicPr>
        <p:blipFill>
          <a:blip r:embed="rId3" cstate="print"/>
          <a:srcRect l="13069" t="57291"/>
          <a:stretch>
            <a:fillRect/>
          </a:stretch>
        </p:blipFill>
        <p:spPr bwMode="auto">
          <a:xfrm>
            <a:off x="1289050" y="3900488"/>
            <a:ext cx="6378575" cy="2265362"/>
          </a:xfrm>
          <a:prstGeom prst="rect">
            <a:avLst/>
          </a:prstGeom>
          <a:noFill/>
          <a:ln w="9525">
            <a:noFill/>
            <a:miter lim="800000"/>
            <a:headEnd/>
            <a:tailEnd/>
          </a:ln>
        </p:spPr>
      </p:pic>
      <p:pic>
        <p:nvPicPr>
          <p:cNvPr id="20" name="Picture 2"/>
          <p:cNvPicPr>
            <a:picLocks noChangeAspect="1" noChangeArrowheads="1"/>
          </p:cNvPicPr>
          <p:nvPr/>
        </p:nvPicPr>
        <p:blipFill rotWithShape="1">
          <a:blip r:embed="rId4" cstate="print"/>
          <a:srcRect l="13155" b="4237"/>
          <a:stretch/>
        </p:blipFill>
        <p:spPr bwMode="auto">
          <a:xfrm>
            <a:off x="1000125" y="2000250"/>
            <a:ext cx="6788150" cy="2576513"/>
          </a:xfrm>
          <a:prstGeom prst="rect">
            <a:avLst/>
          </a:prstGeom>
          <a:ln>
            <a:noFill/>
          </a:ln>
          <a:effectLst>
            <a:outerShdw blurRad="190500" algn="tl" rotWithShape="0">
              <a:srgbClr val="000000">
                <a:alpha val="70000"/>
              </a:srgbClr>
            </a:outerShdw>
          </a:effectLst>
          <a:extLst/>
        </p:spPr>
      </p:pic>
      <p:sp>
        <p:nvSpPr>
          <p:cNvPr id="21" name="Rectangle 2"/>
          <p:cNvSpPr txBox="1">
            <a:spLocks noChangeArrowheads="1"/>
          </p:cNvSpPr>
          <p:nvPr/>
        </p:nvSpPr>
        <p:spPr>
          <a:xfrm>
            <a:off x="0" y="0"/>
            <a:ext cx="9144000" cy="704850"/>
          </a:xfrm>
          <a:prstGeom prst="rect">
            <a:avLst/>
          </a:prstGeom>
        </p:spPr>
        <p:txBody>
          <a:bodyPr/>
          <a:lstStyle/>
          <a:p>
            <a:pPr algn="ctr" eaLnBrk="0" hangingPunct="0">
              <a:defRPr/>
            </a:pPr>
            <a:r>
              <a:rPr lang="es-MX" sz="2400" kern="0" dirty="0">
                <a:solidFill>
                  <a:srgbClr val="00478E"/>
                </a:solidFill>
                <a:effectLst>
                  <a:outerShdw blurRad="38100" dist="38100" dir="2700000" algn="tl">
                    <a:srgbClr val="C0C0C0"/>
                  </a:outerShdw>
                </a:effectLst>
                <a:latin typeface="Century Gothic" pitchFamily="34" charset="0"/>
                <a:cs typeface="+mn-cs"/>
              </a:rPr>
              <a:t>Almanza Villarreal Agencia Aduanal, S.C.</a:t>
            </a:r>
          </a:p>
          <a:p>
            <a:pPr algn="ctr" eaLnBrk="0" hangingPunct="0">
              <a:defRPr/>
            </a:pPr>
            <a:endParaRPr lang="es-MX" sz="2400" kern="0" dirty="0">
              <a:solidFill>
                <a:srgbClr val="00478E"/>
              </a:solidFill>
              <a:effectLst>
                <a:outerShdw blurRad="38100" dist="38100" dir="2700000" algn="tl">
                  <a:srgbClr val="C0C0C0"/>
                </a:outerShdw>
              </a:effectLst>
              <a:latin typeface="Century Gothic" pitchFamily="34" charset="0"/>
              <a:ea typeface="+mj-ea"/>
              <a:cs typeface="+mj-cs"/>
            </a:endParaRPr>
          </a:p>
          <a:p>
            <a:pPr algn="ctr" eaLnBrk="0" hangingPunct="0">
              <a:defRPr/>
            </a:pPr>
            <a:endParaRPr lang="es-MX" sz="2400" kern="0" dirty="0">
              <a:solidFill>
                <a:srgbClr val="00478E"/>
              </a:solidFill>
              <a:effectLst>
                <a:outerShdw blurRad="38100" dist="38100" dir="2700000" algn="tl">
                  <a:srgbClr val="C0C0C0"/>
                </a:outerShdw>
              </a:effectLst>
              <a:latin typeface="Century Gothic" pitchFamily="34" charset="0"/>
              <a:ea typeface="+mj-ea"/>
              <a:cs typeface="+mj-cs"/>
            </a:endParaRPr>
          </a:p>
        </p:txBody>
      </p:sp>
      <p:sp>
        <p:nvSpPr>
          <p:cNvPr id="22" name="Rectangle 2"/>
          <p:cNvSpPr txBox="1">
            <a:spLocks noChangeArrowheads="1"/>
          </p:cNvSpPr>
          <p:nvPr/>
        </p:nvSpPr>
        <p:spPr>
          <a:xfrm>
            <a:off x="179388" y="476250"/>
            <a:ext cx="8629650" cy="704850"/>
          </a:xfrm>
          <a:prstGeom prst="rect">
            <a:avLst/>
          </a:prstGeom>
        </p:spPr>
        <p:txBody>
          <a:bodyPr/>
          <a:lstStyle/>
          <a:p>
            <a:pPr algn="ctr" eaLnBrk="0" hangingPunct="0">
              <a:defRPr/>
            </a:pPr>
            <a:r>
              <a:rPr lang="es-MX" sz="3200" b="1" kern="0" dirty="0">
                <a:solidFill>
                  <a:srgbClr val="00478E"/>
                </a:solidFill>
                <a:latin typeface="Century Gothic" pitchFamily="34" charset="0"/>
                <a:ea typeface="+mj-ea"/>
                <a:cs typeface="+mj-cs"/>
              </a:rPr>
              <a:t>USUARIOS CON FIEL</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nodeType="withEffect">
                                  <p:stCondLst>
                                    <p:cond delay="0"/>
                                  </p:stCondLst>
                                  <p:childTnLst>
                                    <p:set>
                                      <p:cBhvr>
                                        <p:cTn id="6" dur="1" fill="hold">
                                          <p:stCondLst>
                                            <p:cond delay="0"/>
                                          </p:stCondLst>
                                        </p:cTn>
                                        <p:tgtEl>
                                          <p:spTgt spid="5124"/>
                                        </p:tgtEl>
                                        <p:attrNameLst>
                                          <p:attrName>style.visibility</p:attrName>
                                        </p:attrNameLst>
                                      </p:cBhvr>
                                      <p:to>
                                        <p:strVal val="visible"/>
                                      </p:to>
                                    </p:set>
                                    <p:animEffect transition="in" filter="fade">
                                      <p:cBhvr>
                                        <p:cTn id="7" dur="1000"/>
                                        <p:tgtEl>
                                          <p:spTgt spid="5124"/>
                                        </p:tgtEl>
                                      </p:cBhvr>
                                    </p:animEffect>
                                    <p:anim calcmode="lin" valueType="num">
                                      <p:cBhvr>
                                        <p:cTn id="8" dur="1000" fill="hold"/>
                                        <p:tgtEl>
                                          <p:spTgt spid="5124"/>
                                        </p:tgtEl>
                                        <p:attrNameLst>
                                          <p:attrName>ppt_x</p:attrName>
                                        </p:attrNameLst>
                                      </p:cBhvr>
                                      <p:tavLst>
                                        <p:tav tm="0">
                                          <p:val>
                                            <p:strVal val="#ppt_x"/>
                                          </p:val>
                                        </p:tav>
                                        <p:tav tm="100000">
                                          <p:val>
                                            <p:strVal val="#ppt_x"/>
                                          </p:val>
                                        </p:tav>
                                      </p:tavLst>
                                    </p:anim>
                                    <p:anim calcmode="lin" valueType="num">
                                      <p:cBhvr>
                                        <p:cTn id="9" dur="1000" fill="hold"/>
                                        <p:tgtEl>
                                          <p:spTgt spid="5124"/>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cTn>
                              </p:par>
                            </p:childTnLst>
                          </p:cTn>
                        </p:par>
                        <p:par>
                          <p:cTn id="15" fill="hold" nodeType="afterGroup">
                            <p:stCondLst>
                              <p:cond delay="1000"/>
                            </p:stCondLst>
                            <p:childTnLst>
                              <p:par>
                                <p:cTn id="16" presetID="10" presetClass="entr" presetSubtype="0" fill="hold" nodeType="after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1000"/>
                                        <p:tgtEl>
                                          <p:spTgt spid="2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1000"/>
                                        <p:tgtEl>
                                          <p:spTgt spid="22"/>
                                        </p:tgtEl>
                                      </p:cBhvr>
                                    </p:animEffect>
                                  </p:childTnLst>
                                </p:cTn>
                              </p:par>
                              <p:par>
                                <p:cTn id="22" presetID="47" presetClass="entr" presetSubtype="0" fill="hold" grpId="1" nodeType="with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1000"/>
                                        <p:tgtEl>
                                          <p:spTgt spid="22"/>
                                        </p:tgtEl>
                                      </p:cBhvr>
                                    </p:animEffect>
                                    <p:anim calcmode="lin" valueType="num">
                                      <p:cBhvr>
                                        <p:cTn id="25" dur="1000" fill="hold"/>
                                        <p:tgtEl>
                                          <p:spTgt spid="22"/>
                                        </p:tgtEl>
                                        <p:attrNameLst>
                                          <p:attrName>ppt_x</p:attrName>
                                        </p:attrNameLst>
                                      </p:cBhvr>
                                      <p:tavLst>
                                        <p:tav tm="0">
                                          <p:val>
                                            <p:strVal val="#ppt_x"/>
                                          </p:val>
                                        </p:tav>
                                        <p:tav tm="100000">
                                          <p:val>
                                            <p:strVal val="#ppt_x"/>
                                          </p:val>
                                        </p:tav>
                                      </p:tavLst>
                                    </p:anim>
                                    <p:anim calcmode="lin" valueType="num">
                                      <p:cBhvr>
                                        <p:cTn id="26"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2" grpId="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ext Box 11"/>
          <p:cNvSpPr txBox="1">
            <a:spLocks noChangeArrowheads="1"/>
          </p:cNvSpPr>
          <p:nvPr/>
        </p:nvSpPr>
        <p:spPr bwMode="auto">
          <a:xfrm>
            <a:off x="1403350" y="1341438"/>
            <a:ext cx="6192838" cy="366712"/>
          </a:xfrm>
          <a:prstGeom prst="rect">
            <a:avLst/>
          </a:prstGeom>
          <a:noFill/>
          <a:ln w="9525">
            <a:noFill/>
            <a:miter lim="800000"/>
            <a:headEnd/>
            <a:tailEnd/>
          </a:ln>
        </p:spPr>
        <p:txBody>
          <a:bodyPr>
            <a:spAutoFit/>
          </a:bodyPr>
          <a:lstStyle/>
          <a:p>
            <a:pPr eaLnBrk="0" hangingPunct="0">
              <a:spcBef>
                <a:spcPct val="50000"/>
              </a:spcBef>
            </a:pPr>
            <a:endParaRPr lang="en-US">
              <a:solidFill>
                <a:srgbClr val="003D7A"/>
              </a:solidFill>
            </a:endParaRPr>
          </a:p>
        </p:txBody>
      </p:sp>
      <p:sp>
        <p:nvSpPr>
          <p:cNvPr id="12" name="Rectangle 2"/>
          <p:cNvSpPr txBox="1">
            <a:spLocks noChangeArrowheads="1"/>
          </p:cNvSpPr>
          <p:nvPr/>
        </p:nvSpPr>
        <p:spPr>
          <a:xfrm>
            <a:off x="1490663" y="347663"/>
            <a:ext cx="6321425" cy="704850"/>
          </a:xfrm>
          <a:prstGeom prst="rect">
            <a:avLst/>
          </a:prstGeom>
        </p:spPr>
        <p:txBody>
          <a:bodyPr/>
          <a:lstStyle/>
          <a:p>
            <a:pPr algn="ctr" eaLnBrk="0" hangingPunct="0">
              <a:defRPr/>
            </a:pPr>
            <a:endParaRPr lang="es-ES" sz="3800" kern="0" dirty="0">
              <a:solidFill>
                <a:srgbClr val="003D7A"/>
              </a:solidFill>
              <a:effectLst>
                <a:outerShdw blurRad="38100" dist="38100" dir="2700000" algn="tl">
                  <a:srgbClr val="C0C0C0"/>
                </a:outerShdw>
              </a:effectLst>
              <a:latin typeface="Century Gothic" pitchFamily="34" charset="0"/>
              <a:ea typeface="+mj-ea"/>
              <a:cs typeface="+mj-cs"/>
            </a:endParaRPr>
          </a:p>
        </p:txBody>
      </p:sp>
      <p:cxnSp>
        <p:nvCxnSpPr>
          <p:cNvPr id="11" name="10 Conector recto"/>
          <p:cNvCxnSpPr/>
          <p:nvPr/>
        </p:nvCxnSpPr>
        <p:spPr>
          <a:xfrm rot="5400000">
            <a:off x="7786688" y="5572125"/>
            <a:ext cx="2571750"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3" name="12 Conector recto"/>
          <p:cNvCxnSpPr/>
          <p:nvPr/>
        </p:nvCxnSpPr>
        <p:spPr>
          <a:xfrm rot="5400000">
            <a:off x="7786687" y="5643563"/>
            <a:ext cx="24288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4" name="13 Conector recto"/>
          <p:cNvCxnSpPr/>
          <p:nvPr/>
        </p:nvCxnSpPr>
        <p:spPr>
          <a:xfrm rot="5400000">
            <a:off x="7858125" y="5786438"/>
            <a:ext cx="214312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5" name="14 Conector recto"/>
          <p:cNvCxnSpPr/>
          <p:nvPr/>
        </p:nvCxnSpPr>
        <p:spPr>
          <a:xfrm>
            <a:off x="5429250" y="6715125"/>
            <a:ext cx="3714750"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6" name="15 Conector recto"/>
          <p:cNvCxnSpPr/>
          <p:nvPr/>
        </p:nvCxnSpPr>
        <p:spPr>
          <a:xfrm>
            <a:off x="6143625" y="6643688"/>
            <a:ext cx="30003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7" name="16 Conector recto"/>
          <p:cNvCxnSpPr/>
          <p:nvPr/>
        </p:nvCxnSpPr>
        <p:spPr>
          <a:xfrm>
            <a:off x="6715125" y="6572250"/>
            <a:ext cx="24288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sp>
        <p:nvSpPr>
          <p:cNvPr id="2" name="1 Rectángulo"/>
          <p:cNvSpPr/>
          <p:nvPr/>
        </p:nvSpPr>
        <p:spPr>
          <a:xfrm>
            <a:off x="179388" y="1628775"/>
            <a:ext cx="8750300" cy="415925"/>
          </a:xfrm>
          <a:prstGeom prst="rect">
            <a:avLst/>
          </a:prstGeom>
        </p:spPr>
        <p:txBody>
          <a:bodyPr>
            <a:spAutoFit/>
          </a:bodyPr>
          <a:lstStyle/>
          <a:p>
            <a:pPr algn="ctr" eaLnBrk="0" hangingPunct="0">
              <a:defRPr/>
            </a:pPr>
            <a:r>
              <a:rPr lang="es-MX" b="1" dirty="0">
                <a:solidFill>
                  <a:srgbClr val="003D7A"/>
                </a:solidFill>
                <a:cs typeface="+mn-cs"/>
              </a:rPr>
              <a:t>		</a:t>
            </a:r>
            <a:endParaRPr lang="es-MX" sz="2100" kern="0" dirty="0">
              <a:solidFill>
                <a:srgbClr val="003D7A"/>
              </a:solidFill>
              <a:effectLst>
                <a:outerShdw blurRad="38100" dist="38100" dir="2700000" algn="tl">
                  <a:srgbClr val="C0C0C0"/>
                </a:outerShdw>
              </a:effectLst>
              <a:latin typeface="Century Gothic" pitchFamily="34" charset="0"/>
              <a:ea typeface="+mj-ea"/>
              <a:cs typeface="+mj-cs"/>
            </a:endParaRPr>
          </a:p>
        </p:txBody>
      </p:sp>
      <p:pic>
        <p:nvPicPr>
          <p:cNvPr id="18" name="Picture 2"/>
          <p:cNvPicPr>
            <a:picLocks noChangeAspect="1" noChangeArrowheads="1"/>
          </p:cNvPicPr>
          <p:nvPr/>
        </p:nvPicPr>
        <p:blipFill>
          <a:blip r:embed="rId2" cstate="print"/>
          <a:srcRect l="17647" t="35417" r="16471" b="21875"/>
          <a:stretch>
            <a:fillRect/>
          </a:stretch>
        </p:blipFill>
        <p:spPr bwMode="auto">
          <a:xfrm>
            <a:off x="928688" y="1714500"/>
            <a:ext cx="7572375" cy="4214813"/>
          </a:xfrm>
          <a:prstGeom prst="rect">
            <a:avLst/>
          </a:prstGeom>
          <a:ln w="57150" cap="sq">
            <a:solidFill>
              <a:srgbClr val="217BFF"/>
            </a:solidFill>
            <a:prstDash val="solid"/>
            <a:miter lim="800000"/>
          </a:ln>
          <a:effectLst>
            <a:outerShdw blurRad="50800" dist="38100" dir="2700000" algn="tl" rotWithShape="0">
              <a:srgbClr val="000000">
                <a:alpha val="43000"/>
              </a:srgbClr>
            </a:outerShdw>
          </a:effectLst>
        </p:spPr>
      </p:pic>
      <p:sp>
        <p:nvSpPr>
          <p:cNvPr id="19" name="Rectangle 2"/>
          <p:cNvSpPr txBox="1">
            <a:spLocks noChangeArrowheads="1"/>
          </p:cNvSpPr>
          <p:nvPr/>
        </p:nvSpPr>
        <p:spPr>
          <a:xfrm>
            <a:off x="0" y="0"/>
            <a:ext cx="9144000" cy="704850"/>
          </a:xfrm>
          <a:prstGeom prst="rect">
            <a:avLst/>
          </a:prstGeom>
        </p:spPr>
        <p:txBody>
          <a:bodyPr/>
          <a:lstStyle/>
          <a:p>
            <a:pPr algn="ctr" eaLnBrk="0" hangingPunct="0">
              <a:defRPr/>
            </a:pPr>
            <a:r>
              <a:rPr lang="es-MX" sz="2400" kern="0" dirty="0">
                <a:solidFill>
                  <a:srgbClr val="00478E"/>
                </a:solidFill>
                <a:effectLst>
                  <a:outerShdw blurRad="38100" dist="38100" dir="2700000" algn="tl">
                    <a:srgbClr val="C0C0C0"/>
                  </a:outerShdw>
                </a:effectLst>
                <a:latin typeface="Century Gothic" pitchFamily="34" charset="0"/>
                <a:cs typeface="+mn-cs"/>
              </a:rPr>
              <a:t>Almanza Villarreal Agencia Aduanal, S.C.</a:t>
            </a:r>
          </a:p>
          <a:p>
            <a:pPr algn="ctr" eaLnBrk="0" hangingPunct="0">
              <a:defRPr/>
            </a:pPr>
            <a:endParaRPr lang="es-MX" sz="2400" kern="0" dirty="0">
              <a:solidFill>
                <a:srgbClr val="00478E"/>
              </a:solidFill>
              <a:effectLst>
                <a:outerShdw blurRad="38100" dist="38100" dir="2700000" algn="tl">
                  <a:srgbClr val="C0C0C0"/>
                </a:outerShdw>
              </a:effectLst>
              <a:latin typeface="Century Gothic" pitchFamily="34" charset="0"/>
              <a:ea typeface="+mj-ea"/>
              <a:cs typeface="+mj-cs"/>
            </a:endParaRPr>
          </a:p>
          <a:p>
            <a:pPr algn="ctr" eaLnBrk="0" hangingPunct="0">
              <a:defRPr/>
            </a:pPr>
            <a:endParaRPr lang="es-MX" sz="2400" kern="0" dirty="0">
              <a:solidFill>
                <a:srgbClr val="00478E"/>
              </a:solidFill>
              <a:effectLst>
                <a:outerShdw blurRad="38100" dist="38100" dir="2700000" algn="tl">
                  <a:srgbClr val="C0C0C0"/>
                </a:outerShdw>
              </a:effectLst>
              <a:latin typeface="Century Gothic" pitchFamily="34" charset="0"/>
              <a:ea typeface="+mj-ea"/>
              <a:cs typeface="+mj-cs"/>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childTnLst>
                                </p:cTn>
                              </p:par>
                              <p:par>
                                <p:cTn id="8" presetID="47"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1000"/>
                                        <p:tgtEl>
                                          <p:spTgt spid="18"/>
                                        </p:tgtEl>
                                      </p:cBhvr>
                                    </p:animEffect>
                                    <p:anim calcmode="lin" valueType="num">
                                      <p:cBhvr>
                                        <p:cTn id="11" dur="1000" fill="hold"/>
                                        <p:tgtEl>
                                          <p:spTgt spid="18"/>
                                        </p:tgtEl>
                                        <p:attrNameLst>
                                          <p:attrName>ppt_x</p:attrName>
                                        </p:attrNameLst>
                                      </p:cBhvr>
                                      <p:tavLst>
                                        <p:tav tm="0">
                                          <p:val>
                                            <p:strVal val="#ppt_x"/>
                                          </p:val>
                                        </p:tav>
                                        <p:tav tm="100000">
                                          <p:val>
                                            <p:strVal val="#ppt_x"/>
                                          </p:val>
                                        </p:tav>
                                      </p:tavLst>
                                    </p:anim>
                                    <p:anim calcmode="lin" valueType="num">
                                      <p:cBhvr>
                                        <p:cTn id="12"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ext Box 11"/>
          <p:cNvSpPr txBox="1">
            <a:spLocks noChangeArrowheads="1"/>
          </p:cNvSpPr>
          <p:nvPr/>
        </p:nvSpPr>
        <p:spPr bwMode="auto">
          <a:xfrm>
            <a:off x="1403350" y="1341438"/>
            <a:ext cx="6192838" cy="366712"/>
          </a:xfrm>
          <a:prstGeom prst="rect">
            <a:avLst/>
          </a:prstGeom>
          <a:noFill/>
          <a:ln w="9525">
            <a:noFill/>
            <a:miter lim="800000"/>
            <a:headEnd/>
            <a:tailEnd/>
          </a:ln>
        </p:spPr>
        <p:txBody>
          <a:bodyPr>
            <a:spAutoFit/>
          </a:bodyPr>
          <a:lstStyle/>
          <a:p>
            <a:pPr eaLnBrk="0" hangingPunct="0">
              <a:spcBef>
                <a:spcPct val="50000"/>
              </a:spcBef>
            </a:pPr>
            <a:endParaRPr lang="en-US"/>
          </a:p>
        </p:txBody>
      </p:sp>
      <p:sp>
        <p:nvSpPr>
          <p:cNvPr id="12" name="Rectangle 2"/>
          <p:cNvSpPr txBox="1">
            <a:spLocks noChangeArrowheads="1"/>
          </p:cNvSpPr>
          <p:nvPr/>
        </p:nvSpPr>
        <p:spPr>
          <a:xfrm>
            <a:off x="1490663" y="347663"/>
            <a:ext cx="6321425" cy="704850"/>
          </a:xfrm>
          <a:prstGeom prst="rect">
            <a:avLst/>
          </a:prstGeom>
        </p:spPr>
        <p:txBody>
          <a:bodyPr/>
          <a:lstStyle/>
          <a:p>
            <a:pPr algn="ctr" eaLnBrk="0" hangingPunct="0">
              <a:defRPr/>
            </a:pPr>
            <a:endParaRPr lang="es-ES" sz="3800" kern="0" dirty="0">
              <a:solidFill>
                <a:srgbClr val="00478E"/>
              </a:solidFill>
              <a:effectLst>
                <a:outerShdw blurRad="38100" dist="38100" dir="2700000" algn="tl">
                  <a:srgbClr val="C0C0C0"/>
                </a:outerShdw>
              </a:effectLst>
              <a:latin typeface="Century Gothic" pitchFamily="34" charset="0"/>
              <a:ea typeface="+mj-ea"/>
              <a:cs typeface="+mj-cs"/>
            </a:endParaRPr>
          </a:p>
        </p:txBody>
      </p:sp>
      <p:cxnSp>
        <p:nvCxnSpPr>
          <p:cNvPr id="11" name="10 Conector recto"/>
          <p:cNvCxnSpPr/>
          <p:nvPr/>
        </p:nvCxnSpPr>
        <p:spPr>
          <a:xfrm rot="5400000">
            <a:off x="7786688" y="5572125"/>
            <a:ext cx="2571750"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3" name="12 Conector recto"/>
          <p:cNvCxnSpPr/>
          <p:nvPr/>
        </p:nvCxnSpPr>
        <p:spPr>
          <a:xfrm rot="5400000">
            <a:off x="7786687" y="5643563"/>
            <a:ext cx="24288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4" name="13 Conector recto"/>
          <p:cNvCxnSpPr/>
          <p:nvPr/>
        </p:nvCxnSpPr>
        <p:spPr>
          <a:xfrm rot="5400000">
            <a:off x="7858125" y="5786438"/>
            <a:ext cx="214312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5" name="14 Conector recto"/>
          <p:cNvCxnSpPr/>
          <p:nvPr/>
        </p:nvCxnSpPr>
        <p:spPr>
          <a:xfrm>
            <a:off x="5429250" y="6715125"/>
            <a:ext cx="3714750"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6" name="15 Conector recto"/>
          <p:cNvCxnSpPr/>
          <p:nvPr/>
        </p:nvCxnSpPr>
        <p:spPr>
          <a:xfrm>
            <a:off x="6143625" y="6643688"/>
            <a:ext cx="30003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7" name="16 Conector recto"/>
          <p:cNvCxnSpPr/>
          <p:nvPr/>
        </p:nvCxnSpPr>
        <p:spPr>
          <a:xfrm>
            <a:off x="6715125" y="6572250"/>
            <a:ext cx="24288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sp>
        <p:nvSpPr>
          <p:cNvPr id="2" name="1 Rectángulo"/>
          <p:cNvSpPr/>
          <p:nvPr/>
        </p:nvSpPr>
        <p:spPr>
          <a:xfrm>
            <a:off x="179388" y="1628775"/>
            <a:ext cx="8750300" cy="415925"/>
          </a:xfrm>
          <a:prstGeom prst="rect">
            <a:avLst/>
          </a:prstGeom>
        </p:spPr>
        <p:txBody>
          <a:bodyPr>
            <a:spAutoFit/>
          </a:bodyPr>
          <a:lstStyle/>
          <a:p>
            <a:pPr algn="ctr" eaLnBrk="0" hangingPunct="0">
              <a:defRPr/>
            </a:pPr>
            <a:r>
              <a:rPr lang="es-MX" b="1" dirty="0">
                <a:cs typeface="+mn-cs"/>
              </a:rPr>
              <a:t>		</a:t>
            </a:r>
            <a:endParaRPr lang="es-MX" sz="2100" kern="0" dirty="0">
              <a:solidFill>
                <a:srgbClr val="00478E"/>
              </a:solidFill>
              <a:effectLst>
                <a:outerShdw blurRad="38100" dist="38100" dir="2700000" algn="tl">
                  <a:srgbClr val="C0C0C0"/>
                </a:outerShdw>
              </a:effectLst>
              <a:latin typeface="Century Gothic" pitchFamily="34" charset="0"/>
              <a:ea typeface="+mj-ea"/>
              <a:cs typeface="+mj-cs"/>
            </a:endParaRPr>
          </a:p>
        </p:txBody>
      </p:sp>
      <p:pic>
        <p:nvPicPr>
          <p:cNvPr id="18" name="Picture 2"/>
          <p:cNvPicPr>
            <a:picLocks noChangeAspect="1" noChangeArrowheads="1"/>
          </p:cNvPicPr>
          <p:nvPr/>
        </p:nvPicPr>
        <p:blipFill>
          <a:blip r:embed="rId2" cstate="print"/>
          <a:srcRect l="17647" t="22917" r="17059" b="11458"/>
          <a:stretch>
            <a:fillRect/>
          </a:stretch>
        </p:blipFill>
        <p:spPr bwMode="auto">
          <a:xfrm>
            <a:off x="785813" y="1500188"/>
            <a:ext cx="7572375" cy="4714875"/>
          </a:xfrm>
          <a:prstGeom prst="rect">
            <a:avLst/>
          </a:prstGeom>
          <a:ln w="57150" cap="sq">
            <a:solidFill>
              <a:srgbClr val="217BFF"/>
            </a:solidFill>
            <a:prstDash val="solid"/>
            <a:miter lim="800000"/>
          </a:ln>
          <a:effectLst>
            <a:outerShdw blurRad="50800" dist="38100" dir="2700000" algn="tl" rotWithShape="0">
              <a:srgbClr val="000000">
                <a:alpha val="43000"/>
              </a:srgbClr>
            </a:outerShdw>
          </a:effectLst>
        </p:spPr>
      </p:pic>
      <p:sp>
        <p:nvSpPr>
          <p:cNvPr id="19" name="Rectangle 2"/>
          <p:cNvSpPr txBox="1">
            <a:spLocks noChangeArrowheads="1"/>
          </p:cNvSpPr>
          <p:nvPr/>
        </p:nvSpPr>
        <p:spPr>
          <a:xfrm>
            <a:off x="0" y="0"/>
            <a:ext cx="9144000" cy="704850"/>
          </a:xfrm>
          <a:prstGeom prst="rect">
            <a:avLst/>
          </a:prstGeom>
        </p:spPr>
        <p:txBody>
          <a:bodyPr/>
          <a:lstStyle/>
          <a:p>
            <a:pPr algn="ctr" eaLnBrk="0" hangingPunct="0">
              <a:defRPr/>
            </a:pPr>
            <a:r>
              <a:rPr lang="es-MX" sz="2400" kern="0" dirty="0">
                <a:solidFill>
                  <a:srgbClr val="00478E"/>
                </a:solidFill>
                <a:effectLst>
                  <a:outerShdw blurRad="38100" dist="38100" dir="2700000" algn="tl">
                    <a:srgbClr val="C0C0C0"/>
                  </a:outerShdw>
                </a:effectLst>
                <a:latin typeface="Century Gothic" pitchFamily="34" charset="0"/>
                <a:cs typeface="+mn-cs"/>
              </a:rPr>
              <a:t>Almanza Villarreal Agencia Aduanal, S.C.</a:t>
            </a:r>
          </a:p>
          <a:p>
            <a:pPr algn="ctr" eaLnBrk="0" hangingPunct="0">
              <a:defRPr/>
            </a:pPr>
            <a:endParaRPr lang="es-MX" sz="2400" kern="0" dirty="0">
              <a:solidFill>
                <a:srgbClr val="00478E"/>
              </a:solidFill>
              <a:effectLst>
                <a:outerShdw blurRad="38100" dist="38100" dir="2700000" algn="tl">
                  <a:srgbClr val="C0C0C0"/>
                </a:outerShdw>
              </a:effectLst>
              <a:latin typeface="Century Gothic" pitchFamily="34" charset="0"/>
              <a:ea typeface="+mj-ea"/>
              <a:cs typeface="+mj-cs"/>
            </a:endParaRPr>
          </a:p>
          <a:p>
            <a:pPr algn="ctr" eaLnBrk="0" hangingPunct="0">
              <a:defRPr/>
            </a:pPr>
            <a:endParaRPr lang="es-MX" sz="2400" kern="0" dirty="0">
              <a:solidFill>
                <a:srgbClr val="00478E"/>
              </a:solidFill>
              <a:effectLst>
                <a:outerShdw blurRad="38100" dist="38100" dir="2700000" algn="tl">
                  <a:srgbClr val="C0C0C0"/>
                </a:outerShdw>
              </a:effectLst>
              <a:latin typeface="Century Gothic" pitchFamily="34" charset="0"/>
              <a:ea typeface="+mj-ea"/>
              <a:cs typeface="+mj-cs"/>
            </a:endParaRPr>
          </a:p>
        </p:txBody>
      </p:sp>
      <p:sp>
        <p:nvSpPr>
          <p:cNvPr id="20" name="19 Rectángulo"/>
          <p:cNvSpPr>
            <a:spLocks noChangeArrowheads="1"/>
          </p:cNvSpPr>
          <p:nvPr/>
        </p:nvSpPr>
        <p:spPr bwMode="auto">
          <a:xfrm>
            <a:off x="2071688" y="3500438"/>
            <a:ext cx="785812" cy="71437"/>
          </a:xfrm>
          <a:prstGeom prst="rect">
            <a:avLst/>
          </a:prstGeom>
          <a:solidFill>
            <a:schemeClr val="bg1"/>
          </a:solidFill>
          <a:ln w="9525" algn="ctr">
            <a:solidFill>
              <a:schemeClr val="bg1"/>
            </a:solidFill>
            <a:round/>
            <a:headEnd/>
            <a:tailEnd/>
          </a:ln>
        </p:spPr>
        <p:txBody>
          <a:bodyPr/>
          <a:lstStyle/>
          <a:p>
            <a:pPr algn="ctr" eaLnBrk="0" hangingPunct="0"/>
            <a:endParaRPr lang="es-MX"/>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childTnLst>
                                </p:cTn>
                              </p:par>
                              <p:par>
                                <p:cTn id="8" presetID="47"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1000"/>
                                        <p:tgtEl>
                                          <p:spTgt spid="18"/>
                                        </p:tgtEl>
                                      </p:cBhvr>
                                    </p:animEffect>
                                    <p:anim calcmode="lin" valueType="num">
                                      <p:cBhvr>
                                        <p:cTn id="11" dur="1000" fill="hold"/>
                                        <p:tgtEl>
                                          <p:spTgt spid="18"/>
                                        </p:tgtEl>
                                        <p:attrNameLst>
                                          <p:attrName>ppt_x</p:attrName>
                                        </p:attrNameLst>
                                      </p:cBhvr>
                                      <p:tavLst>
                                        <p:tav tm="0">
                                          <p:val>
                                            <p:strVal val="#ppt_x"/>
                                          </p:val>
                                        </p:tav>
                                        <p:tav tm="100000">
                                          <p:val>
                                            <p:strVal val="#ppt_x"/>
                                          </p:val>
                                        </p:tav>
                                      </p:tavLst>
                                    </p:anim>
                                    <p:anim calcmode="lin" valueType="num">
                                      <p:cBhvr>
                                        <p:cTn id="12" dur="1000" fill="hold"/>
                                        <p:tgtEl>
                                          <p:spTgt spid="18"/>
                                        </p:tgtEl>
                                        <p:attrNameLst>
                                          <p:attrName>ppt_y</p:attrName>
                                        </p:attrNameLst>
                                      </p:cBhvr>
                                      <p:tavLst>
                                        <p:tav tm="0">
                                          <p:val>
                                            <p:strVal val="#ppt_y-.1"/>
                                          </p:val>
                                        </p:tav>
                                        <p:tav tm="100000">
                                          <p:val>
                                            <p:strVal val="#ppt_y"/>
                                          </p:val>
                                        </p:tav>
                                      </p:tavLst>
                                    </p:anim>
                                  </p:childTnLst>
                                </p:cTn>
                              </p:par>
                              <p:par>
                                <p:cTn id="13" presetID="47"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1000"/>
                                        <p:tgtEl>
                                          <p:spTgt spid="20"/>
                                        </p:tgtEl>
                                      </p:cBhvr>
                                    </p:animEffect>
                                    <p:anim calcmode="lin" valueType="num">
                                      <p:cBhvr>
                                        <p:cTn id="16" dur="1000" fill="hold"/>
                                        <p:tgtEl>
                                          <p:spTgt spid="20"/>
                                        </p:tgtEl>
                                        <p:attrNameLst>
                                          <p:attrName>ppt_x</p:attrName>
                                        </p:attrNameLst>
                                      </p:cBhvr>
                                      <p:tavLst>
                                        <p:tav tm="0">
                                          <p:val>
                                            <p:strVal val="#ppt_x"/>
                                          </p:val>
                                        </p:tav>
                                        <p:tav tm="100000">
                                          <p:val>
                                            <p:strVal val="#ppt_x"/>
                                          </p:val>
                                        </p:tav>
                                      </p:tavLst>
                                    </p:anim>
                                    <p:anim calcmode="lin" valueType="num">
                                      <p:cBhvr>
                                        <p:cTn id="17"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0" grpId="0"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ext Box 11"/>
          <p:cNvSpPr txBox="1">
            <a:spLocks noChangeArrowheads="1"/>
          </p:cNvSpPr>
          <p:nvPr/>
        </p:nvSpPr>
        <p:spPr bwMode="auto">
          <a:xfrm>
            <a:off x="1403350" y="1341438"/>
            <a:ext cx="6192838" cy="366712"/>
          </a:xfrm>
          <a:prstGeom prst="rect">
            <a:avLst/>
          </a:prstGeom>
          <a:noFill/>
          <a:ln w="9525">
            <a:noFill/>
            <a:miter lim="800000"/>
            <a:headEnd/>
            <a:tailEnd/>
          </a:ln>
        </p:spPr>
        <p:txBody>
          <a:bodyPr>
            <a:spAutoFit/>
          </a:bodyPr>
          <a:lstStyle/>
          <a:p>
            <a:pPr eaLnBrk="0" hangingPunct="0">
              <a:spcBef>
                <a:spcPct val="50000"/>
              </a:spcBef>
            </a:pPr>
            <a:endParaRPr lang="en-US"/>
          </a:p>
        </p:txBody>
      </p:sp>
      <p:sp>
        <p:nvSpPr>
          <p:cNvPr id="12" name="Rectangle 2"/>
          <p:cNvSpPr txBox="1">
            <a:spLocks noChangeArrowheads="1"/>
          </p:cNvSpPr>
          <p:nvPr/>
        </p:nvSpPr>
        <p:spPr>
          <a:xfrm>
            <a:off x="1490663" y="347663"/>
            <a:ext cx="6321425" cy="704850"/>
          </a:xfrm>
          <a:prstGeom prst="rect">
            <a:avLst/>
          </a:prstGeom>
        </p:spPr>
        <p:txBody>
          <a:bodyPr/>
          <a:lstStyle/>
          <a:p>
            <a:pPr algn="ctr" eaLnBrk="0" hangingPunct="0">
              <a:defRPr/>
            </a:pPr>
            <a:endParaRPr lang="es-ES" sz="3800" kern="0" dirty="0">
              <a:solidFill>
                <a:srgbClr val="00478E"/>
              </a:solidFill>
              <a:effectLst>
                <a:outerShdw blurRad="38100" dist="38100" dir="2700000" algn="tl">
                  <a:srgbClr val="C0C0C0"/>
                </a:outerShdw>
              </a:effectLst>
              <a:latin typeface="Century Gothic" pitchFamily="34" charset="0"/>
              <a:ea typeface="+mj-ea"/>
              <a:cs typeface="+mj-cs"/>
            </a:endParaRPr>
          </a:p>
        </p:txBody>
      </p:sp>
      <p:cxnSp>
        <p:nvCxnSpPr>
          <p:cNvPr id="11" name="10 Conector recto"/>
          <p:cNvCxnSpPr/>
          <p:nvPr/>
        </p:nvCxnSpPr>
        <p:spPr>
          <a:xfrm rot="5400000">
            <a:off x="7786688" y="5572125"/>
            <a:ext cx="2571750"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3" name="12 Conector recto"/>
          <p:cNvCxnSpPr/>
          <p:nvPr/>
        </p:nvCxnSpPr>
        <p:spPr>
          <a:xfrm rot="5400000">
            <a:off x="7786687" y="5643563"/>
            <a:ext cx="24288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4" name="13 Conector recto"/>
          <p:cNvCxnSpPr/>
          <p:nvPr/>
        </p:nvCxnSpPr>
        <p:spPr>
          <a:xfrm rot="5400000">
            <a:off x="7858125" y="5786438"/>
            <a:ext cx="214312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5" name="14 Conector recto"/>
          <p:cNvCxnSpPr/>
          <p:nvPr/>
        </p:nvCxnSpPr>
        <p:spPr>
          <a:xfrm>
            <a:off x="5429250" y="6715125"/>
            <a:ext cx="3714750"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6" name="15 Conector recto"/>
          <p:cNvCxnSpPr/>
          <p:nvPr/>
        </p:nvCxnSpPr>
        <p:spPr>
          <a:xfrm>
            <a:off x="6143625" y="6643688"/>
            <a:ext cx="30003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7" name="16 Conector recto"/>
          <p:cNvCxnSpPr/>
          <p:nvPr/>
        </p:nvCxnSpPr>
        <p:spPr>
          <a:xfrm>
            <a:off x="6715125" y="6572250"/>
            <a:ext cx="24288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sp>
        <p:nvSpPr>
          <p:cNvPr id="2" name="1 Rectángulo"/>
          <p:cNvSpPr/>
          <p:nvPr/>
        </p:nvSpPr>
        <p:spPr>
          <a:xfrm>
            <a:off x="179388" y="1628775"/>
            <a:ext cx="8750300" cy="415925"/>
          </a:xfrm>
          <a:prstGeom prst="rect">
            <a:avLst/>
          </a:prstGeom>
        </p:spPr>
        <p:txBody>
          <a:bodyPr>
            <a:spAutoFit/>
          </a:bodyPr>
          <a:lstStyle/>
          <a:p>
            <a:pPr algn="ctr" eaLnBrk="0" hangingPunct="0">
              <a:defRPr/>
            </a:pPr>
            <a:r>
              <a:rPr lang="es-MX" b="1" dirty="0">
                <a:cs typeface="+mn-cs"/>
              </a:rPr>
              <a:t>		</a:t>
            </a:r>
            <a:endParaRPr lang="es-MX" sz="2100" kern="0" dirty="0">
              <a:solidFill>
                <a:srgbClr val="00478E"/>
              </a:solidFill>
              <a:effectLst>
                <a:outerShdw blurRad="38100" dist="38100" dir="2700000" algn="tl">
                  <a:srgbClr val="C0C0C0"/>
                </a:outerShdw>
              </a:effectLst>
              <a:latin typeface="Century Gothic" pitchFamily="34" charset="0"/>
              <a:ea typeface="+mj-ea"/>
              <a:cs typeface="+mj-cs"/>
            </a:endParaRPr>
          </a:p>
        </p:txBody>
      </p:sp>
      <p:sp>
        <p:nvSpPr>
          <p:cNvPr id="19" name="Rectangle 2"/>
          <p:cNvSpPr txBox="1">
            <a:spLocks noChangeArrowheads="1"/>
          </p:cNvSpPr>
          <p:nvPr/>
        </p:nvSpPr>
        <p:spPr>
          <a:xfrm>
            <a:off x="0" y="0"/>
            <a:ext cx="9144000" cy="704850"/>
          </a:xfrm>
          <a:prstGeom prst="rect">
            <a:avLst/>
          </a:prstGeom>
        </p:spPr>
        <p:txBody>
          <a:bodyPr/>
          <a:lstStyle/>
          <a:p>
            <a:pPr algn="ctr" eaLnBrk="0" hangingPunct="0">
              <a:defRPr/>
            </a:pPr>
            <a:r>
              <a:rPr lang="es-MX" sz="2400" kern="0" dirty="0">
                <a:solidFill>
                  <a:srgbClr val="00478E"/>
                </a:solidFill>
                <a:effectLst>
                  <a:outerShdw blurRad="38100" dist="38100" dir="2700000" algn="tl">
                    <a:srgbClr val="C0C0C0"/>
                  </a:outerShdw>
                </a:effectLst>
                <a:latin typeface="Century Gothic" pitchFamily="34" charset="0"/>
                <a:cs typeface="+mn-cs"/>
              </a:rPr>
              <a:t>Almanza Villarreal Agencia Aduanal, S.C.</a:t>
            </a:r>
          </a:p>
          <a:p>
            <a:pPr algn="ctr" eaLnBrk="0" hangingPunct="0">
              <a:defRPr/>
            </a:pPr>
            <a:endParaRPr lang="es-MX" sz="2400" kern="0" dirty="0">
              <a:solidFill>
                <a:srgbClr val="00478E"/>
              </a:solidFill>
              <a:effectLst>
                <a:outerShdw blurRad="38100" dist="38100" dir="2700000" algn="tl">
                  <a:srgbClr val="C0C0C0"/>
                </a:outerShdw>
              </a:effectLst>
              <a:latin typeface="Century Gothic" pitchFamily="34" charset="0"/>
              <a:ea typeface="+mj-ea"/>
              <a:cs typeface="+mj-cs"/>
            </a:endParaRPr>
          </a:p>
          <a:p>
            <a:pPr algn="ctr" eaLnBrk="0" hangingPunct="0">
              <a:defRPr/>
            </a:pPr>
            <a:endParaRPr lang="es-MX" sz="2400" kern="0" dirty="0">
              <a:solidFill>
                <a:srgbClr val="00478E"/>
              </a:solidFill>
              <a:effectLst>
                <a:outerShdw blurRad="38100" dist="38100" dir="2700000" algn="tl">
                  <a:srgbClr val="C0C0C0"/>
                </a:outerShdw>
              </a:effectLst>
              <a:latin typeface="Century Gothic" pitchFamily="34" charset="0"/>
              <a:ea typeface="+mj-ea"/>
              <a:cs typeface="+mj-cs"/>
            </a:endParaRPr>
          </a:p>
        </p:txBody>
      </p:sp>
      <p:sp>
        <p:nvSpPr>
          <p:cNvPr id="88076" name="19 Rectángulo"/>
          <p:cNvSpPr>
            <a:spLocks noChangeArrowheads="1"/>
          </p:cNvSpPr>
          <p:nvPr/>
        </p:nvSpPr>
        <p:spPr bwMode="auto">
          <a:xfrm>
            <a:off x="2071688" y="3500438"/>
            <a:ext cx="785812" cy="71437"/>
          </a:xfrm>
          <a:prstGeom prst="rect">
            <a:avLst/>
          </a:prstGeom>
          <a:solidFill>
            <a:schemeClr val="bg1"/>
          </a:solidFill>
          <a:ln w="9525" algn="ctr">
            <a:solidFill>
              <a:schemeClr val="bg1"/>
            </a:solidFill>
            <a:round/>
            <a:headEnd/>
            <a:tailEnd/>
          </a:ln>
        </p:spPr>
        <p:txBody>
          <a:bodyPr/>
          <a:lstStyle/>
          <a:p>
            <a:pPr algn="ctr" eaLnBrk="0" hangingPunct="0"/>
            <a:endParaRPr lang="es-MX"/>
          </a:p>
        </p:txBody>
      </p:sp>
      <p:pic>
        <p:nvPicPr>
          <p:cNvPr id="125954" name="Picture 2"/>
          <p:cNvPicPr>
            <a:picLocks noChangeAspect="1" noChangeArrowheads="1"/>
          </p:cNvPicPr>
          <p:nvPr/>
        </p:nvPicPr>
        <p:blipFill>
          <a:blip r:embed="rId2" cstate="print"/>
          <a:srcRect l="17647" t="45898" r="13419" b="29688"/>
          <a:stretch>
            <a:fillRect/>
          </a:stretch>
        </p:blipFill>
        <p:spPr bwMode="auto">
          <a:xfrm>
            <a:off x="428625" y="2428875"/>
            <a:ext cx="8286750" cy="2786063"/>
          </a:xfrm>
          <a:prstGeom prst="rect">
            <a:avLst/>
          </a:prstGeom>
          <a:ln w="57150" cap="sq">
            <a:solidFill>
              <a:srgbClr val="217BFF"/>
            </a:solidFill>
            <a:prstDash val="solid"/>
            <a:miter lim="800000"/>
          </a:ln>
          <a:effectLst>
            <a:outerShdw blurRad="50800" dist="38100" dir="2700000" algn="tl" rotWithShape="0">
              <a:srgbClr val="000000">
                <a:alpha val="43000"/>
              </a:srgbClr>
            </a:outerShdw>
          </a:effectLst>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nodeType="withEffect">
                                  <p:stCondLst>
                                    <p:cond delay="0"/>
                                  </p:stCondLst>
                                  <p:childTnLst>
                                    <p:set>
                                      <p:cBhvr>
                                        <p:cTn id="6" dur="1" fill="hold">
                                          <p:stCondLst>
                                            <p:cond delay="0"/>
                                          </p:stCondLst>
                                        </p:cTn>
                                        <p:tgtEl>
                                          <p:spTgt spid="125954"/>
                                        </p:tgtEl>
                                        <p:attrNameLst>
                                          <p:attrName>style.visibility</p:attrName>
                                        </p:attrNameLst>
                                      </p:cBhvr>
                                      <p:to>
                                        <p:strVal val="visible"/>
                                      </p:to>
                                    </p:set>
                                    <p:animEffect transition="in" filter="fade">
                                      <p:cBhvr>
                                        <p:cTn id="7" dur="1000"/>
                                        <p:tgtEl>
                                          <p:spTgt spid="125954"/>
                                        </p:tgtEl>
                                      </p:cBhvr>
                                    </p:animEffect>
                                    <p:anim calcmode="lin" valueType="num">
                                      <p:cBhvr>
                                        <p:cTn id="8" dur="1000" fill="hold"/>
                                        <p:tgtEl>
                                          <p:spTgt spid="125954"/>
                                        </p:tgtEl>
                                        <p:attrNameLst>
                                          <p:attrName>ppt_x</p:attrName>
                                        </p:attrNameLst>
                                      </p:cBhvr>
                                      <p:tavLst>
                                        <p:tav tm="0">
                                          <p:val>
                                            <p:strVal val="#ppt_x"/>
                                          </p:val>
                                        </p:tav>
                                        <p:tav tm="100000">
                                          <p:val>
                                            <p:strVal val="#ppt_x"/>
                                          </p:val>
                                        </p:tav>
                                      </p:tavLst>
                                    </p:anim>
                                    <p:anim calcmode="lin" valueType="num">
                                      <p:cBhvr>
                                        <p:cTn id="9" dur="1000" fill="hold"/>
                                        <p:tgtEl>
                                          <p:spTgt spid="1259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ext Box 11"/>
          <p:cNvSpPr txBox="1">
            <a:spLocks noChangeArrowheads="1"/>
          </p:cNvSpPr>
          <p:nvPr/>
        </p:nvSpPr>
        <p:spPr bwMode="auto">
          <a:xfrm>
            <a:off x="1403350" y="1341438"/>
            <a:ext cx="6192838" cy="366712"/>
          </a:xfrm>
          <a:prstGeom prst="rect">
            <a:avLst/>
          </a:prstGeom>
          <a:noFill/>
          <a:ln w="9525">
            <a:noFill/>
            <a:miter lim="800000"/>
            <a:headEnd/>
            <a:tailEnd/>
          </a:ln>
        </p:spPr>
        <p:txBody>
          <a:bodyPr>
            <a:spAutoFit/>
          </a:bodyPr>
          <a:lstStyle/>
          <a:p>
            <a:pPr eaLnBrk="0" hangingPunct="0">
              <a:spcBef>
                <a:spcPct val="50000"/>
              </a:spcBef>
            </a:pPr>
            <a:endParaRPr lang="en-US"/>
          </a:p>
        </p:txBody>
      </p:sp>
      <p:sp>
        <p:nvSpPr>
          <p:cNvPr id="12" name="Rectangle 2"/>
          <p:cNvSpPr txBox="1">
            <a:spLocks noChangeArrowheads="1"/>
          </p:cNvSpPr>
          <p:nvPr/>
        </p:nvSpPr>
        <p:spPr>
          <a:xfrm>
            <a:off x="1490663" y="347663"/>
            <a:ext cx="6321425" cy="704850"/>
          </a:xfrm>
          <a:prstGeom prst="rect">
            <a:avLst/>
          </a:prstGeom>
        </p:spPr>
        <p:txBody>
          <a:bodyPr/>
          <a:lstStyle/>
          <a:p>
            <a:pPr algn="ctr" eaLnBrk="0" hangingPunct="0">
              <a:defRPr/>
            </a:pPr>
            <a:endParaRPr lang="es-ES" sz="3800" kern="0" dirty="0">
              <a:solidFill>
                <a:srgbClr val="00478E"/>
              </a:solidFill>
              <a:effectLst>
                <a:outerShdw blurRad="38100" dist="38100" dir="2700000" algn="tl">
                  <a:srgbClr val="C0C0C0"/>
                </a:outerShdw>
              </a:effectLst>
              <a:latin typeface="Century Gothic" pitchFamily="34" charset="0"/>
              <a:ea typeface="+mj-ea"/>
              <a:cs typeface="+mj-cs"/>
            </a:endParaRPr>
          </a:p>
        </p:txBody>
      </p:sp>
      <p:cxnSp>
        <p:nvCxnSpPr>
          <p:cNvPr id="11" name="10 Conector recto"/>
          <p:cNvCxnSpPr/>
          <p:nvPr/>
        </p:nvCxnSpPr>
        <p:spPr>
          <a:xfrm rot="5400000">
            <a:off x="7786688" y="5572125"/>
            <a:ext cx="2571750"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3" name="12 Conector recto"/>
          <p:cNvCxnSpPr/>
          <p:nvPr/>
        </p:nvCxnSpPr>
        <p:spPr>
          <a:xfrm rot="5400000">
            <a:off x="7786687" y="5643563"/>
            <a:ext cx="24288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4" name="13 Conector recto"/>
          <p:cNvCxnSpPr/>
          <p:nvPr/>
        </p:nvCxnSpPr>
        <p:spPr>
          <a:xfrm rot="5400000">
            <a:off x="7858125" y="5786438"/>
            <a:ext cx="214312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5" name="14 Conector recto"/>
          <p:cNvCxnSpPr/>
          <p:nvPr/>
        </p:nvCxnSpPr>
        <p:spPr>
          <a:xfrm>
            <a:off x="5429250" y="6715125"/>
            <a:ext cx="3714750"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6" name="15 Conector recto"/>
          <p:cNvCxnSpPr/>
          <p:nvPr/>
        </p:nvCxnSpPr>
        <p:spPr>
          <a:xfrm>
            <a:off x="6143625" y="6643688"/>
            <a:ext cx="30003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7" name="16 Conector recto"/>
          <p:cNvCxnSpPr/>
          <p:nvPr/>
        </p:nvCxnSpPr>
        <p:spPr>
          <a:xfrm>
            <a:off x="6715125" y="6572250"/>
            <a:ext cx="24288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sp>
        <p:nvSpPr>
          <p:cNvPr id="2" name="1 Rectángulo"/>
          <p:cNvSpPr/>
          <p:nvPr/>
        </p:nvSpPr>
        <p:spPr>
          <a:xfrm>
            <a:off x="179388" y="1628775"/>
            <a:ext cx="8750300" cy="415925"/>
          </a:xfrm>
          <a:prstGeom prst="rect">
            <a:avLst/>
          </a:prstGeom>
        </p:spPr>
        <p:txBody>
          <a:bodyPr>
            <a:spAutoFit/>
          </a:bodyPr>
          <a:lstStyle/>
          <a:p>
            <a:pPr algn="ctr" eaLnBrk="0" hangingPunct="0">
              <a:defRPr/>
            </a:pPr>
            <a:r>
              <a:rPr lang="es-MX" b="1" dirty="0">
                <a:cs typeface="+mn-cs"/>
              </a:rPr>
              <a:t>		</a:t>
            </a:r>
            <a:endParaRPr lang="es-MX" sz="2100" kern="0" dirty="0">
              <a:solidFill>
                <a:srgbClr val="00478E"/>
              </a:solidFill>
              <a:effectLst>
                <a:outerShdw blurRad="38100" dist="38100" dir="2700000" algn="tl">
                  <a:srgbClr val="C0C0C0"/>
                </a:outerShdw>
              </a:effectLst>
              <a:latin typeface="Century Gothic" pitchFamily="34" charset="0"/>
              <a:ea typeface="+mj-ea"/>
              <a:cs typeface="+mj-cs"/>
            </a:endParaRPr>
          </a:p>
        </p:txBody>
      </p:sp>
      <p:pic>
        <p:nvPicPr>
          <p:cNvPr id="18" name="Picture 2"/>
          <p:cNvPicPr>
            <a:picLocks noChangeAspect="1" noChangeArrowheads="1"/>
          </p:cNvPicPr>
          <p:nvPr/>
        </p:nvPicPr>
        <p:blipFill>
          <a:blip r:embed="rId2" cstate="print"/>
          <a:srcRect l="17647" t="48958" r="17059" b="22917"/>
          <a:stretch>
            <a:fillRect/>
          </a:stretch>
        </p:blipFill>
        <p:spPr bwMode="auto">
          <a:xfrm>
            <a:off x="500063" y="1643063"/>
            <a:ext cx="8199437" cy="2805112"/>
          </a:xfrm>
          <a:prstGeom prst="rect">
            <a:avLst/>
          </a:prstGeom>
          <a:ln w="38100" cap="sq">
            <a:solidFill>
              <a:srgbClr val="FF0000"/>
            </a:solidFill>
            <a:prstDash val="solid"/>
            <a:miter lim="800000"/>
          </a:ln>
          <a:effectLst>
            <a:outerShdw blurRad="50800" dist="38100" dir="2700000" algn="tl" rotWithShape="0">
              <a:srgbClr val="000000">
                <a:alpha val="43000"/>
              </a:srgbClr>
            </a:outerShdw>
          </a:effectLst>
        </p:spPr>
      </p:pic>
      <p:sp>
        <p:nvSpPr>
          <p:cNvPr id="19" name="18 Rectángulo"/>
          <p:cNvSpPr/>
          <p:nvPr/>
        </p:nvSpPr>
        <p:spPr>
          <a:xfrm>
            <a:off x="500063" y="4643438"/>
            <a:ext cx="8215312" cy="1446212"/>
          </a:xfrm>
          <a:prstGeom prst="rect">
            <a:avLst/>
          </a:prstGeom>
          <a:ln w="38100">
            <a:noFill/>
          </a:ln>
        </p:spPr>
        <p:style>
          <a:lnRef idx="2">
            <a:schemeClr val="accent1"/>
          </a:lnRef>
          <a:fillRef idx="1">
            <a:schemeClr val="lt1"/>
          </a:fillRef>
          <a:effectRef idx="0">
            <a:schemeClr val="accent1"/>
          </a:effectRef>
          <a:fontRef idx="minor">
            <a:schemeClr val="dk1"/>
          </a:fontRef>
        </p:style>
        <p:txBody>
          <a:bodyPr>
            <a:spAutoFit/>
          </a:bodyPr>
          <a:lstStyle/>
          <a:p>
            <a:pPr algn="just" eaLnBrk="0" hangingPunct="0">
              <a:defRPr/>
            </a:pPr>
            <a:r>
              <a:rPr lang="es-ES" sz="2200" b="1" dirty="0">
                <a:solidFill>
                  <a:srgbClr val="003D7A"/>
                </a:solidFill>
              </a:rPr>
              <a:t>e) Cuando el importador opte por rendir una manifestación de valor por cierto periodo en los términos de la fracción V de este instructivo, no será necesario indicar los datos de las facturas.</a:t>
            </a:r>
          </a:p>
        </p:txBody>
      </p:sp>
      <p:sp>
        <p:nvSpPr>
          <p:cNvPr id="20" name="Rectangle 2"/>
          <p:cNvSpPr txBox="1">
            <a:spLocks noChangeArrowheads="1"/>
          </p:cNvSpPr>
          <p:nvPr/>
        </p:nvSpPr>
        <p:spPr>
          <a:xfrm>
            <a:off x="0" y="0"/>
            <a:ext cx="9144000" cy="704850"/>
          </a:xfrm>
          <a:prstGeom prst="rect">
            <a:avLst/>
          </a:prstGeom>
        </p:spPr>
        <p:txBody>
          <a:bodyPr/>
          <a:lstStyle/>
          <a:p>
            <a:pPr algn="ctr" eaLnBrk="0" hangingPunct="0">
              <a:defRPr/>
            </a:pPr>
            <a:r>
              <a:rPr lang="es-MX" sz="2400" kern="0" dirty="0">
                <a:solidFill>
                  <a:srgbClr val="00478E"/>
                </a:solidFill>
                <a:effectLst>
                  <a:outerShdw blurRad="38100" dist="38100" dir="2700000" algn="tl">
                    <a:srgbClr val="C0C0C0"/>
                  </a:outerShdw>
                </a:effectLst>
                <a:latin typeface="Century Gothic" pitchFamily="34" charset="0"/>
                <a:cs typeface="+mn-cs"/>
              </a:rPr>
              <a:t>Almanza Villarreal Agencia Aduanal, S.C.</a:t>
            </a:r>
          </a:p>
          <a:p>
            <a:pPr algn="ctr" eaLnBrk="0" hangingPunct="0">
              <a:defRPr/>
            </a:pPr>
            <a:endParaRPr lang="es-MX" sz="2400" kern="0" dirty="0">
              <a:solidFill>
                <a:srgbClr val="00478E"/>
              </a:solidFill>
              <a:effectLst>
                <a:outerShdw blurRad="38100" dist="38100" dir="2700000" algn="tl">
                  <a:srgbClr val="C0C0C0"/>
                </a:outerShdw>
              </a:effectLst>
              <a:latin typeface="Century Gothic" pitchFamily="34" charset="0"/>
              <a:ea typeface="+mj-ea"/>
              <a:cs typeface="+mj-cs"/>
            </a:endParaRPr>
          </a:p>
          <a:p>
            <a:pPr algn="ctr" eaLnBrk="0" hangingPunct="0">
              <a:defRPr/>
            </a:pPr>
            <a:endParaRPr lang="es-MX" sz="2400" kern="0" dirty="0">
              <a:solidFill>
                <a:srgbClr val="00478E"/>
              </a:solidFill>
              <a:effectLst>
                <a:outerShdw blurRad="38100" dist="38100" dir="2700000" algn="tl">
                  <a:srgbClr val="C0C0C0"/>
                </a:outerShdw>
              </a:effectLst>
              <a:latin typeface="Century Gothic" pitchFamily="34" charset="0"/>
              <a:ea typeface="+mj-ea"/>
              <a:cs typeface="+mj-cs"/>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childTnLst>
                                </p:cTn>
                              </p:par>
                              <p:par>
                                <p:cTn id="8" presetID="47"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1000"/>
                                        <p:tgtEl>
                                          <p:spTgt spid="18"/>
                                        </p:tgtEl>
                                      </p:cBhvr>
                                    </p:animEffect>
                                    <p:anim calcmode="lin" valueType="num">
                                      <p:cBhvr>
                                        <p:cTn id="11" dur="1000" fill="hold"/>
                                        <p:tgtEl>
                                          <p:spTgt spid="18"/>
                                        </p:tgtEl>
                                        <p:attrNameLst>
                                          <p:attrName>ppt_x</p:attrName>
                                        </p:attrNameLst>
                                      </p:cBhvr>
                                      <p:tavLst>
                                        <p:tav tm="0">
                                          <p:val>
                                            <p:strVal val="#ppt_x"/>
                                          </p:val>
                                        </p:tav>
                                        <p:tav tm="100000">
                                          <p:val>
                                            <p:strVal val="#ppt_x"/>
                                          </p:val>
                                        </p:tav>
                                      </p:tavLst>
                                    </p:anim>
                                    <p:anim calcmode="lin" valueType="num">
                                      <p:cBhvr>
                                        <p:cTn id="12" dur="1000" fill="hold"/>
                                        <p:tgtEl>
                                          <p:spTgt spid="18"/>
                                        </p:tgtEl>
                                        <p:attrNameLst>
                                          <p:attrName>ppt_y</p:attrName>
                                        </p:attrNameLst>
                                      </p:cBhvr>
                                      <p:tavLst>
                                        <p:tav tm="0">
                                          <p:val>
                                            <p:strVal val="#ppt_y-.1"/>
                                          </p:val>
                                        </p:tav>
                                        <p:tav tm="100000">
                                          <p:val>
                                            <p:strVal val="#ppt_y"/>
                                          </p:val>
                                        </p:tav>
                                      </p:tavLst>
                                    </p:anim>
                                  </p:childTnLst>
                                </p:cTn>
                              </p:par>
                              <p:par>
                                <p:cTn id="13" presetID="47"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1000"/>
                                        <p:tgtEl>
                                          <p:spTgt spid="19"/>
                                        </p:tgtEl>
                                      </p:cBhvr>
                                    </p:animEffect>
                                    <p:anim calcmode="lin" valueType="num">
                                      <p:cBhvr>
                                        <p:cTn id="16" dur="1000" fill="hold"/>
                                        <p:tgtEl>
                                          <p:spTgt spid="19"/>
                                        </p:tgtEl>
                                        <p:attrNameLst>
                                          <p:attrName>ppt_x</p:attrName>
                                        </p:attrNameLst>
                                      </p:cBhvr>
                                      <p:tavLst>
                                        <p:tav tm="0">
                                          <p:val>
                                            <p:strVal val="#ppt_x"/>
                                          </p:val>
                                        </p:tav>
                                        <p:tav tm="100000">
                                          <p:val>
                                            <p:strVal val="#ppt_x"/>
                                          </p:val>
                                        </p:tav>
                                      </p:tavLst>
                                    </p:anim>
                                    <p:anim calcmode="lin" valueType="num">
                                      <p:cBhvr>
                                        <p:cTn id="17"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9" grpId="0" animBg="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ext Box 11"/>
          <p:cNvSpPr txBox="1">
            <a:spLocks noChangeArrowheads="1"/>
          </p:cNvSpPr>
          <p:nvPr/>
        </p:nvSpPr>
        <p:spPr bwMode="auto">
          <a:xfrm>
            <a:off x="1403350" y="1341438"/>
            <a:ext cx="6192838" cy="366712"/>
          </a:xfrm>
          <a:prstGeom prst="rect">
            <a:avLst/>
          </a:prstGeom>
          <a:noFill/>
          <a:ln w="9525">
            <a:noFill/>
            <a:miter lim="800000"/>
            <a:headEnd/>
            <a:tailEnd/>
          </a:ln>
        </p:spPr>
        <p:txBody>
          <a:bodyPr>
            <a:spAutoFit/>
          </a:bodyPr>
          <a:lstStyle/>
          <a:p>
            <a:pPr eaLnBrk="0" hangingPunct="0">
              <a:spcBef>
                <a:spcPct val="50000"/>
              </a:spcBef>
            </a:pPr>
            <a:endParaRPr lang="en-US"/>
          </a:p>
        </p:txBody>
      </p:sp>
      <p:sp>
        <p:nvSpPr>
          <p:cNvPr id="12" name="Rectangle 2"/>
          <p:cNvSpPr txBox="1">
            <a:spLocks noChangeArrowheads="1"/>
          </p:cNvSpPr>
          <p:nvPr/>
        </p:nvSpPr>
        <p:spPr>
          <a:xfrm>
            <a:off x="1490663" y="347663"/>
            <a:ext cx="6321425" cy="704850"/>
          </a:xfrm>
          <a:prstGeom prst="rect">
            <a:avLst/>
          </a:prstGeom>
        </p:spPr>
        <p:txBody>
          <a:bodyPr/>
          <a:lstStyle/>
          <a:p>
            <a:pPr algn="ctr" eaLnBrk="0" hangingPunct="0">
              <a:defRPr/>
            </a:pPr>
            <a:endParaRPr lang="es-ES" sz="3800" kern="0" dirty="0">
              <a:solidFill>
                <a:srgbClr val="00478E"/>
              </a:solidFill>
              <a:effectLst>
                <a:outerShdw blurRad="38100" dist="38100" dir="2700000" algn="tl">
                  <a:srgbClr val="C0C0C0"/>
                </a:outerShdw>
              </a:effectLst>
              <a:latin typeface="Century Gothic" pitchFamily="34" charset="0"/>
              <a:ea typeface="+mj-ea"/>
              <a:cs typeface="+mj-cs"/>
            </a:endParaRPr>
          </a:p>
        </p:txBody>
      </p:sp>
      <p:cxnSp>
        <p:nvCxnSpPr>
          <p:cNvPr id="11" name="10 Conector recto"/>
          <p:cNvCxnSpPr/>
          <p:nvPr/>
        </p:nvCxnSpPr>
        <p:spPr>
          <a:xfrm rot="5400000">
            <a:off x="7786688" y="5572125"/>
            <a:ext cx="2571750"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3" name="12 Conector recto"/>
          <p:cNvCxnSpPr/>
          <p:nvPr/>
        </p:nvCxnSpPr>
        <p:spPr>
          <a:xfrm rot="5400000">
            <a:off x="7786687" y="5643563"/>
            <a:ext cx="24288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4" name="13 Conector recto"/>
          <p:cNvCxnSpPr/>
          <p:nvPr/>
        </p:nvCxnSpPr>
        <p:spPr>
          <a:xfrm rot="5400000">
            <a:off x="7858125" y="5786438"/>
            <a:ext cx="214312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5" name="14 Conector recto"/>
          <p:cNvCxnSpPr/>
          <p:nvPr/>
        </p:nvCxnSpPr>
        <p:spPr>
          <a:xfrm>
            <a:off x="5429250" y="6715125"/>
            <a:ext cx="3714750"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6" name="15 Conector recto"/>
          <p:cNvCxnSpPr/>
          <p:nvPr/>
        </p:nvCxnSpPr>
        <p:spPr>
          <a:xfrm>
            <a:off x="6143625" y="6643688"/>
            <a:ext cx="30003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7" name="16 Conector recto"/>
          <p:cNvCxnSpPr/>
          <p:nvPr/>
        </p:nvCxnSpPr>
        <p:spPr>
          <a:xfrm>
            <a:off x="6715125" y="6572250"/>
            <a:ext cx="24288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sp>
        <p:nvSpPr>
          <p:cNvPr id="2" name="1 Rectángulo"/>
          <p:cNvSpPr/>
          <p:nvPr/>
        </p:nvSpPr>
        <p:spPr>
          <a:xfrm>
            <a:off x="179388" y="1628775"/>
            <a:ext cx="8750300" cy="415925"/>
          </a:xfrm>
          <a:prstGeom prst="rect">
            <a:avLst/>
          </a:prstGeom>
        </p:spPr>
        <p:txBody>
          <a:bodyPr>
            <a:spAutoFit/>
          </a:bodyPr>
          <a:lstStyle/>
          <a:p>
            <a:pPr algn="ctr" eaLnBrk="0" hangingPunct="0">
              <a:defRPr/>
            </a:pPr>
            <a:r>
              <a:rPr lang="es-MX" b="1" dirty="0">
                <a:cs typeface="+mn-cs"/>
              </a:rPr>
              <a:t>		</a:t>
            </a:r>
            <a:endParaRPr lang="es-MX" sz="2100" kern="0" dirty="0">
              <a:solidFill>
                <a:srgbClr val="00478E"/>
              </a:solidFill>
              <a:effectLst>
                <a:outerShdw blurRad="38100" dist="38100" dir="2700000" algn="tl">
                  <a:srgbClr val="C0C0C0"/>
                </a:outerShdw>
              </a:effectLst>
              <a:latin typeface="Century Gothic" pitchFamily="34" charset="0"/>
              <a:ea typeface="+mj-ea"/>
              <a:cs typeface="+mj-cs"/>
            </a:endParaRPr>
          </a:p>
        </p:txBody>
      </p:sp>
      <p:pic>
        <p:nvPicPr>
          <p:cNvPr id="18" name="Picture 2"/>
          <p:cNvPicPr>
            <a:picLocks noChangeAspect="1" noChangeArrowheads="1"/>
          </p:cNvPicPr>
          <p:nvPr/>
        </p:nvPicPr>
        <p:blipFill>
          <a:blip r:embed="rId3" cstate="print"/>
          <a:srcRect l="25294" t="21875" r="25294" b="12500"/>
          <a:stretch>
            <a:fillRect/>
          </a:stretch>
        </p:blipFill>
        <p:spPr bwMode="auto">
          <a:xfrm>
            <a:off x="785813" y="1428750"/>
            <a:ext cx="7572375" cy="4800600"/>
          </a:xfrm>
          <a:prstGeom prst="rect">
            <a:avLst/>
          </a:prstGeom>
          <a:ln w="57150" cap="sq">
            <a:solidFill>
              <a:srgbClr val="217BFF"/>
            </a:solidFill>
            <a:prstDash val="solid"/>
            <a:miter lim="800000"/>
          </a:ln>
          <a:effectLst>
            <a:outerShdw blurRad="50800" dist="38100" dir="2700000" algn="tl" rotWithShape="0">
              <a:srgbClr val="000000">
                <a:alpha val="43000"/>
              </a:srgbClr>
            </a:outerShdw>
          </a:effectLst>
        </p:spPr>
      </p:pic>
      <p:sp>
        <p:nvSpPr>
          <p:cNvPr id="19" name="Rectangle 2"/>
          <p:cNvSpPr txBox="1">
            <a:spLocks noChangeArrowheads="1"/>
          </p:cNvSpPr>
          <p:nvPr/>
        </p:nvSpPr>
        <p:spPr>
          <a:xfrm>
            <a:off x="0" y="0"/>
            <a:ext cx="9144000" cy="704850"/>
          </a:xfrm>
          <a:prstGeom prst="rect">
            <a:avLst/>
          </a:prstGeom>
        </p:spPr>
        <p:txBody>
          <a:bodyPr/>
          <a:lstStyle/>
          <a:p>
            <a:pPr algn="ctr" eaLnBrk="0" hangingPunct="0">
              <a:defRPr/>
            </a:pPr>
            <a:r>
              <a:rPr lang="es-MX" sz="2400" kern="0" dirty="0">
                <a:solidFill>
                  <a:srgbClr val="00478E"/>
                </a:solidFill>
                <a:effectLst>
                  <a:outerShdw blurRad="38100" dist="38100" dir="2700000" algn="tl">
                    <a:srgbClr val="C0C0C0"/>
                  </a:outerShdw>
                </a:effectLst>
                <a:latin typeface="Century Gothic" pitchFamily="34" charset="0"/>
                <a:cs typeface="+mn-cs"/>
              </a:rPr>
              <a:t>Almanza Villarreal Agencia Aduanal, S.C.</a:t>
            </a:r>
          </a:p>
          <a:p>
            <a:pPr algn="ctr" eaLnBrk="0" hangingPunct="0">
              <a:defRPr/>
            </a:pPr>
            <a:endParaRPr lang="es-MX" sz="2400" kern="0" dirty="0">
              <a:solidFill>
                <a:srgbClr val="00478E"/>
              </a:solidFill>
              <a:effectLst>
                <a:outerShdw blurRad="38100" dist="38100" dir="2700000" algn="tl">
                  <a:srgbClr val="C0C0C0"/>
                </a:outerShdw>
              </a:effectLst>
              <a:latin typeface="Century Gothic" pitchFamily="34" charset="0"/>
              <a:ea typeface="+mj-ea"/>
              <a:cs typeface="+mj-cs"/>
            </a:endParaRPr>
          </a:p>
          <a:p>
            <a:pPr algn="ctr" eaLnBrk="0" hangingPunct="0">
              <a:defRPr/>
            </a:pPr>
            <a:endParaRPr lang="es-MX" sz="2400" kern="0" dirty="0">
              <a:solidFill>
                <a:srgbClr val="00478E"/>
              </a:solidFill>
              <a:effectLst>
                <a:outerShdw blurRad="38100" dist="38100" dir="2700000" algn="tl">
                  <a:srgbClr val="C0C0C0"/>
                </a:outerShdw>
              </a:effectLst>
              <a:latin typeface="Century Gothic" pitchFamily="34" charset="0"/>
              <a:ea typeface="+mj-ea"/>
              <a:cs typeface="+mj-cs"/>
            </a:endParaRPr>
          </a:p>
        </p:txBody>
      </p:sp>
      <p:sp>
        <p:nvSpPr>
          <p:cNvPr id="21" name="20 CuadroTexto"/>
          <p:cNvSpPr txBox="1">
            <a:spLocks noChangeArrowheads="1"/>
          </p:cNvSpPr>
          <p:nvPr/>
        </p:nvSpPr>
        <p:spPr bwMode="auto">
          <a:xfrm>
            <a:off x="714375" y="2214563"/>
            <a:ext cx="857250" cy="369887"/>
          </a:xfrm>
          <a:prstGeom prst="rect">
            <a:avLst/>
          </a:prstGeom>
          <a:noFill/>
          <a:ln w="9525">
            <a:noFill/>
            <a:miter lim="800000"/>
            <a:headEnd/>
            <a:tailEnd/>
          </a:ln>
        </p:spPr>
        <p:txBody>
          <a:bodyPr>
            <a:spAutoFit/>
          </a:bodyPr>
          <a:lstStyle/>
          <a:p>
            <a:pPr algn="ctr" eaLnBrk="0" hangingPunct="0"/>
            <a:r>
              <a:rPr lang="es-MX" b="1"/>
              <a:t>X</a:t>
            </a:r>
          </a:p>
        </p:txBody>
      </p:sp>
      <p:sp>
        <p:nvSpPr>
          <p:cNvPr id="22" name="21 CuadroTexto"/>
          <p:cNvSpPr txBox="1">
            <a:spLocks noChangeArrowheads="1"/>
          </p:cNvSpPr>
          <p:nvPr/>
        </p:nvSpPr>
        <p:spPr bwMode="auto">
          <a:xfrm>
            <a:off x="714375" y="5786438"/>
            <a:ext cx="857250" cy="369887"/>
          </a:xfrm>
          <a:prstGeom prst="rect">
            <a:avLst/>
          </a:prstGeom>
          <a:noFill/>
          <a:ln w="9525">
            <a:noFill/>
            <a:miter lim="800000"/>
            <a:headEnd/>
            <a:tailEnd/>
          </a:ln>
        </p:spPr>
        <p:txBody>
          <a:bodyPr>
            <a:spAutoFit/>
          </a:bodyPr>
          <a:lstStyle/>
          <a:p>
            <a:pPr algn="ctr" eaLnBrk="0" hangingPunct="0"/>
            <a:r>
              <a:rPr lang="es-MX" b="1"/>
              <a:t>X</a:t>
            </a:r>
          </a:p>
        </p:txBody>
      </p:sp>
      <p:sp>
        <p:nvSpPr>
          <p:cNvPr id="23" name="22 CuadroTexto"/>
          <p:cNvSpPr txBox="1">
            <a:spLocks noChangeArrowheads="1"/>
          </p:cNvSpPr>
          <p:nvPr/>
        </p:nvSpPr>
        <p:spPr bwMode="auto">
          <a:xfrm>
            <a:off x="4929188" y="3357563"/>
            <a:ext cx="2714625" cy="338137"/>
          </a:xfrm>
          <a:prstGeom prst="rect">
            <a:avLst/>
          </a:prstGeom>
          <a:noFill/>
          <a:ln w="9525">
            <a:noFill/>
            <a:miter lim="800000"/>
            <a:headEnd/>
            <a:tailEnd/>
          </a:ln>
        </p:spPr>
        <p:txBody>
          <a:bodyPr>
            <a:spAutoFit/>
          </a:bodyPr>
          <a:lstStyle/>
          <a:p>
            <a:pPr algn="ctr" eaLnBrk="0" hangingPunct="0"/>
            <a:r>
              <a:rPr lang="es-MX" sz="1600" b="1"/>
              <a:t>VER ANEXO</a:t>
            </a:r>
          </a:p>
        </p:txBody>
      </p:sp>
      <p:sp>
        <p:nvSpPr>
          <p:cNvPr id="24" name="23 Botón de acción: Documento">
            <a:hlinkClick r:id="" action="ppaction://hlinkshowjump?jump=nextslide" highlightClick="1"/>
          </p:cNvPr>
          <p:cNvSpPr/>
          <p:nvPr/>
        </p:nvSpPr>
        <p:spPr bwMode="auto">
          <a:xfrm>
            <a:off x="6929438" y="3429000"/>
            <a:ext cx="285750" cy="214313"/>
          </a:xfrm>
          <a:prstGeom prst="actionButtonDocumen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a:lstStyle/>
          <a:p>
            <a:pPr algn="ctr" eaLnBrk="0" hangingPunct="0">
              <a:defRPr/>
            </a:pPr>
            <a:endParaRPr lang="es-MX" dirty="0">
              <a:solidFill>
                <a:schemeClr val="tx1"/>
              </a:solidFill>
              <a:latin typeface="Arial"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childTnLst>
                                </p:cTn>
                              </p:par>
                              <p:par>
                                <p:cTn id="8" presetID="47"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1000"/>
                                        <p:tgtEl>
                                          <p:spTgt spid="18"/>
                                        </p:tgtEl>
                                      </p:cBhvr>
                                    </p:animEffect>
                                    <p:anim calcmode="lin" valueType="num">
                                      <p:cBhvr>
                                        <p:cTn id="11" dur="1000" fill="hold"/>
                                        <p:tgtEl>
                                          <p:spTgt spid="18"/>
                                        </p:tgtEl>
                                        <p:attrNameLst>
                                          <p:attrName>ppt_x</p:attrName>
                                        </p:attrNameLst>
                                      </p:cBhvr>
                                      <p:tavLst>
                                        <p:tav tm="0">
                                          <p:val>
                                            <p:strVal val="#ppt_x"/>
                                          </p:val>
                                        </p:tav>
                                        <p:tav tm="100000">
                                          <p:val>
                                            <p:strVal val="#ppt_x"/>
                                          </p:val>
                                        </p:tav>
                                      </p:tavLst>
                                    </p:anim>
                                    <p:anim calcmode="lin" valueType="num">
                                      <p:cBhvr>
                                        <p:cTn id="12" dur="1000" fill="hold"/>
                                        <p:tgtEl>
                                          <p:spTgt spid="18"/>
                                        </p:tgtEl>
                                        <p:attrNameLst>
                                          <p:attrName>ppt_y</p:attrName>
                                        </p:attrNameLst>
                                      </p:cBhvr>
                                      <p:tavLst>
                                        <p:tav tm="0">
                                          <p:val>
                                            <p:strVal val="#ppt_y-.1"/>
                                          </p:val>
                                        </p:tav>
                                        <p:tav tm="100000">
                                          <p:val>
                                            <p:strVal val="#ppt_y"/>
                                          </p:val>
                                        </p:tav>
                                      </p:tavLst>
                                    </p:anim>
                                  </p:childTnLst>
                                </p:cTn>
                              </p:par>
                            </p:childTnLst>
                          </p:cTn>
                        </p:par>
                        <p:par>
                          <p:cTn id="13" fill="hold" nodeType="afterGroup">
                            <p:stCondLst>
                              <p:cond delay="1000"/>
                            </p:stCondLst>
                            <p:childTnLst>
                              <p:par>
                                <p:cTn id="14" presetID="47" presetClass="entr" presetSubtype="0" fill="hold" grpId="0" nodeType="after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1000"/>
                                        <p:tgtEl>
                                          <p:spTgt spid="21"/>
                                        </p:tgtEl>
                                      </p:cBhvr>
                                    </p:animEffect>
                                    <p:anim calcmode="lin" valueType="num">
                                      <p:cBhvr>
                                        <p:cTn id="17" dur="1000" fill="hold"/>
                                        <p:tgtEl>
                                          <p:spTgt spid="21"/>
                                        </p:tgtEl>
                                        <p:attrNameLst>
                                          <p:attrName>ppt_x</p:attrName>
                                        </p:attrNameLst>
                                      </p:cBhvr>
                                      <p:tavLst>
                                        <p:tav tm="0">
                                          <p:val>
                                            <p:strVal val="#ppt_x"/>
                                          </p:val>
                                        </p:tav>
                                        <p:tav tm="100000">
                                          <p:val>
                                            <p:strVal val="#ppt_x"/>
                                          </p:val>
                                        </p:tav>
                                      </p:tavLst>
                                    </p:anim>
                                    <p:anim calcmode="lin" valueType="num">
                                      <p:cBhvr>
                                        <p:cTn id="18" dur="1000" fill="hold"/>
                                        <p:tgtEl>
                                          <p:spTgt spid="21"/>
                                        </p:tgtEl>
                                        <p:attrNameLst>
                                          <p:attrName>ppt_y</p:attrName>
                                        </p:attrNameLst>
                                      </p:cBhvr>
                                      <p:tavLst>
                                        <p:tav tm="0">
                                          <p:val>
                                            <p:strVal val="#ppt_y-.1"/>
                                          </p:val>
                                        </p:tav>
                                        <p:tav tm="100000">
                                          <p:val>
                                            <p:strVal val="#ppt_y"/>
                                          </p:val>
                                        </p:tav>
                                      </p:tavLst>
                                    </p:anim>
                                  </p:childTnLst>
                                </p:cTn>
                              </p:par>
                            </p:childTnLst>
                          </p:cTn>
                        </p:par>
                        <p:par>
                          <p:cTn id="19" fill="hold" nodeType="afterGroup">
                            <p:stCondLst>
                              <p:cond delay="2000"/>
                            </p:stCondLst>
                            <p:childTnLst>
                              <p:par>
                                <p:cTn id="20" presetID="47" presetClass="entr" presetSubtype="0"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1000"/>
                                        <p:tgtEl>
                                          <p:spTgt spid="22"/>
                                        </p:tgtEl>
                                      </p:cBhvr>
                                    </p:animEffect>
                                    <p:anim calcmode="lin" valueType="num">
                                      <p:cBhvr>
                                        <p:cTn id="23" dur="1000" fill="hold"/>
                                        <p:tgtEl>
                                          <p:spTgt spid="22"/>
                                        </p:tgtEl>
                                        <p:attrNameLst>
                                          <p:attrName>ppt_x</p:attrName>
                                        </p:attrNameLst>
                                      </p:cBhvr>
                                      <p:tavLst>
                                        <p:tav tm="0">
                                          <p:val>
                                            <p:strVal val="#ppt_x"/>
                                          </p:val>
                                        </p:tav>
                                        <p:tav tm="100000">
                                          <p:val>
                                            <p:strVal val="#ppt_x"/>
                                          </p:val>
                                        </p:tav>
                                      </p:tavLst>
                                    </p:anim>
                                    <p:anim calcmode="lin" valueType="num">
                                      <p:cBhvr>
                                        <p:cTn id="24" dur="1000" fill="hold"/>
                                        <p:tgtEl>
                                          <p:spTgt spid="22"/>
                                        </p:tgtEl>
                                        <p:attrNameLst>
                                          <p:attrName>ppt_y</p:attrName>
                                        </p:attrNameLst>
                                      </p:cBhvr>
                                      <p:tavLst>
                                        <p:tav tm="0">
                                          <p:val>
                                            <p:strVal val="#ppt_y-.1"/>
                                          </p:val>
                                        </p:tav>
                                        <p:tav tm="100000">
                                          <p:val>
                                            <p:strVal val="#ppt_y"/>
                                          </p:val>
                                        </p:tav>
                                      </p:tavLst>
                                    </p:anim>
                                  </p:childTnLst>
                                </p:cTn>
                              </p:par>
                            </p:childTnLst>
                          </p:cTn>
                        </p:par>
                        <p:par>
                          <p:cTn id="25" fill="hold" nodeType="afterGroup">
                            <p:stCondLst>
                              <p:cond delay="3000"/>
                            </p:stCondLst>
                            <p:childTnLst>
                              <p:par>
                                <p:cTn id="26" presetID="47" presetClass="entr" presetSubtype="0" fill="hold" grpId="0" nodeType="after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1000"/>
                                        <p:tgtEl>
                                          <p:spTgt spid="23"/>
                                        </p:tgtEl>
                                      </p:cBhvr>
                                    </p:animEffect>
                                    <p:anim calcmode="lin" valueType="num">
                                      <p:cBhvr>
                                        <p:cTn id="29" dur="1000" fill="hold"/>
                                        <p:tgtEl>
                                          <p:spTgt spid="23"/>
                                        </p:tgtEl>
                                        <p:attrNameLst>
                                          <p:attrName>ppt_x</p:attrName>
                                        </p:attrNameLst>
                                      </p:cBhvr>
                                      <p:tavLst>
                                        <p:tav tm="0">
                                          <p:val>
                                            <p:strVal val="#ppt_x"/>
                                          </p:val>
                                        </p:tav>
                                        <p:tav tm="100000">
                                          <p:val>
                                            <p:strVal val="#ppt_x"/>
                                          </p:val>
                                        </p:tav>
                                      </p:tavLst>
                                    </p:anim>
                                    <p:anim calcmode="lin" valueType="num">
                                      <p:cBhvr>
                                        <p:cTn id="30" dur="1000" fill="hold"/>
                                        <p:tgtEl>
                                          <p:spTgt spid="23"/>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fade">
                                      <p:cBhvr>
                                        <p:cTn id="33" dur="1000"/>
                                        <p:tgtEl>
                                          <p:spTgt spid="24"/>
                                        </p:tgtEl>
                                      </p:cBhvr>
                                    </p:animEffect>
                                    <p:anim calcmode="lin" valueType="num">
                                      <p:cBhvr>
                                        <p:cTn id="34" dur="1000" fill="hold"/>
                                        <p:tgtEl>
                                          <p:spTgt spid="24"/>
                                        </p:tgtEl>
                                        <p:attrNameLst>
                                          <p:attrName>ppt_x</p:attrName>
                                        </p:attrNameLst>
                                      </p:cBhvr>
                                      <p:tavLst>
                                        <p:tav tm="0">
                                          <p:val>
                                            <p:strVal val="#ppt_x"/>
                                          </p:val>
                                        </p:tav>
                                        <p:tav tm="100000">
                                          <p:val>
                                            <p:strVal val="#ppt_x"/>
                                          </p:val>
                                        </p:tav>
                                      </p:tavLst>
                                    </p:anim>
                                    <p:anim calcmode="lin" valueType="num">
                                      <p:cBhvr>
                                        <p:cTn id="35"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1" grpId="0"/>
      <p:bldP spid="22" grpId="0"/>
      <p:bldP spid="23" grpId="0"/>
      <p:bldP spid="24" grpId="0"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ext Box 11"/>
          <p:cNvSpPr txBox="1">
            <a:spLocks noChangeArrowheads="1"/>
          </p:cNvSpPr>
          <p:nvPr/>
        </p:nvSpPr>
        <p:spPr bwMode="auto">
          <a:xfrm>
            <a:off x="1403350" y="1341438"/>
            <a:ext cx="6192838" cy="366712"/>
          </a:xfrm>
          <a:prstGeom prst="rect">
            <a:avLst/>
          </a:prstGeom>
          <a:noFill/>
          <a:ln w="9525">
            <a:noFill/>
            <a:miter lim="800000"/>
            <a:headEnd/>
            <a:tailEnd/>
          </a:ln>
        </p:spPr>
        <p:txBody>
          <a:bodyPr>
            <a:spAutoFit/>
          </a:bodyPr>
          <a:lstStyle/>
          <a:p>
            <a:pPr eaLnBrk="0" hangingPunct="0">
              <a:spcBef>
                <a:spcPct val="50000"/>
              </a:spcBef>
            </a:pPr>
            <a:endParaRPr lang="en-US"/>
          </a:p>
        </p:txBody>
      </p:sp>
      <p:sp>
        <p:nvSpPr>
          <p:cNvPr id="12" name="Rectangle 2"/>
          <p:cNvSpPr txBox="1">
            <a:spLocks noChangeArrowheads="1"/>
          </p:cNvSpPr>
          <p:nvPr/>
        </p:nvSpPr>
        <p:spPr>
          <a:xfrm>
            <a:off x="1490663" y="347663"/>
            <a:ext cx="6321425" cy="704850"/>
          </a:xfrm>
          <a:prstGeom prst="rect">
            <a:avLst/>
          </a:prstGeom>
        </p:spPr>
        <p:txBody>
          <a:bodyPr/>
          <a:lstStyle/>
          <a:p>
            <a:pPr algn="ctr" eaLnBrk="0" hangingPunct="0">
              <a:defRPr/>
            </a:pPr>
            <a:endParaRPr lang="es-ES" sz="3800" kern="0" dirty="0">
              <a:solidFill>
                <a:srgbClr val="00478E"/>
              </a:solidFill>
              <a:effectLst>
                <a:outerShdw blurRad="38100" dist="38100" dir="2700000" algn="tl">
                  <a:srgbClr val="C0C0C0"/>
                </a:outerShdw>
              </a:effectLst>
              <a:latin typeface="Century Gothic" pitchFamily="34" charset="0"/>
              <a:ea typeface="+mj-ea"/>
              <a:cs typeface="+mj-cs"/>
            </a:endParaRPr>
          </a:p>
        </p:txBody>
      </p:sp>
      <p:cxnSp>
        <p:nvCxnSpPr>
          <p:cNvPr id="11" name="10 Conector recto"/>
          <p:cNvCxnSpPr/>
          <p:nvPr/>
        </p:nvCxnSpPr>
        <p:spPr>
          <a:xfrm rot="5400000">
            <a:off x="7786688" y="5572125"/>
            <a:ext cx="2571750"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3" name="12 Conector recto"/>
          <p:cNvCxnSpPr/>
          <p:nvPr/>
        </p:nvCxnSpPr>
        <p:spPr>
          <a:xfrm rot="5400000">
            <a:off x="7786687" y="5643563"/>
            <a:ext cx="24288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4" name="13 Conector recto"/>
          <p:cNvCxnSpPr/>
          <p:nvPr/>
        </p:nvCxnSpPr>
        <p:spPr>
          <a:xfrm rot="5400000">
            <a:off x="7858125" y="5786438"/>
            <a:ext cx="214312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5" name="14 Conector recto"/>
          <p:cNvCxnSpPr/>
          <p:nvPr/>
        </p:nvCxnSpPr>
        <p:spPr>
          <a:xfrm>
            <a:off x="5429250" y="6715125"/>
            <a:ext cx="3714750"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6" name="15 Conector recto"/>
          <p:cNvCxnSpPr/>
          <p:nvPr/>
        </p:nvCxnSpPr>
        <p:spPr>
          <a:xfrm>
            <a:off x="6143625" y="6643688"/>
            <a:ext cx="30003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7" name="16 Conector recto"/>
          <p:cNvCxnSpPr/>
          <p:nvPr/>
        </p:nvCxnSpPr>
        <p:spPr>
          <a:xfrm>
            <a:off x="6715125" y="6572250"/>
            <a:ext cx="24288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sp>
        <p:nvSpPr>
          <p:cNvPr id="2" name="1 Rectángulo"/>
          <p:cNvSpPr/>
          <p:nvPr/>
        </p:nvSpPr>
        <p:spPr>
          <a:xfrm>
            <a:off x="179388" y="1628775"/>
            <a:ext cx="8750300" cy="415925"/>
          </a:xfrm>
          <a:prstGeom prst="rect">
            <a:avLst/>
          </a:prstGeom>
        </p:spPr>
        <p:txBody>
          <a:bodyPr>
            <a:spAutoFit/>
          </a:bodyPr>
          <a:lstStyle/>
          <a:p>
            <a:pPr algn="ctr" eaLnBrk="0" hangingPunct="0">
              <a:defRPr/>
            </a:pPr>
            <a:r>
              <a:rPr lang="es-MX" b="1" dirty="0">
                <a:cs typeface="+mn-cs"/>
              </a:rPr>
              <a:t>		</a:t>
            </a:r>
            <a:endParaRPr lang="es-MX" sz="2100" kern="0" dirty="0">
              <a:solidFill>
                <a:srgbClr val="00478E"/>
              </a:solidFill>
              <a:effectLst>
                <a:outerShdw blurRad="38100" dist="38100" dir="2700000" algn="tl">
                  <a:srgbClr val="C0C0C0"/>
                </a:outerShdw>
              </a:effectLst>
              <a:latin typeface="Century Gothic" pitchFamily="34" charset="0"/>
              <a:ea typeface="+mj-ea"/>
              <a:cs typeface="+mj-cs"/>
            </a:endParaRPr>
          </a:p>
        </p:txBody>
      </p:sp>
      <p:sp>
        <p:nvSpPr>
          <p:cNvPr id="19" name="Rectangle 2"/>
          <p:cNvSpPr txBox="1">
            <a:spLocks noChangeArrowheads="1"/>
          </p:cNvSpPr>
          <p:nvPr/>
        </p:nvSpPr>
        <p:spPr>
          <a:xfrm>
            <a:off x="0" y="0"/>
            <a:ext cx="9144000" cy="704850"/>
          </a:xfrm>
          <a:prstGeom prst="rect">
            <a:avLst/>
          </a:prstGeom>
        </p:spPr>
        <p:txBody>
          <a:bodyPr/>
          <a:lstStyle/>
          <a:p>
            <a:pPr algn="ctr" eaLnBrk="0" hangingPunct="0">
              <a:defRPr/>
            </a:pPr>
            <a:r>
              <a:rPr lang="es-MX" sz="2400" kern="0" dirty="0">
                <a:solidFill>
                  <a:srgbClr val="00478E"/>
                </a:solidFill>
                <a:effectLst>
                  <a:outerShdw blurRad="38100" dist="38100" dir="2700000" algn="tl">
                    <a:srgbClr val="C0C0C0"/>
                  </a:outerShdw>
                </a:effectLst>
                <a:latin typeface="Century Gothic" pitchFamily="34" charset="0"/>
                <a:cs typeface="+mn-cs"/>
              </a:rPr>
              <a:t>Almanza Villarreal Agencia Aduanal, S.C.</a:t>
            </a:r>
          </a:p>
          <a:p>
            <a:pPr algn="ctr" eaLnBrk="0" hangingPunct="0">
              <a:defRPr/>
            </a:pPr>
            <a:endParaRPr lang="es-MX" sz="2400" kern="0" dirty="0">
              <a:solidFill>
                <a:srgbClr val="00478E"/>
              </a:solidFill>
              <a:effectLst>
                <a:outerShdw blurRad="38100" dist="38100" dir="2700000" algn="tl">
                  <a:srgbClr val="C0C0C0"/>
                </a:outerShdw>
              </a:effectLst>
              <a:latin typeface="Century Gothic" pitchFamily="34" charset="0"/>
              <a:ea typeface="+mj-ea"/>
              <a:cs typeface="+mj-cs"/>
            </a:endParaRPr>
          </a:p>
          <a:p>
            <a:pPr algn="ctr" eaLnBrk="0" hangingPunct="0">
              <a:defRPr/>
            </a:pPr>
            <a:endParaRPr lang="es-MX" sz="2400" kern="0" dirty="0">
              <a:solidFill>
                <a:srgbClr val="00478E"/>
              </a:solidFill>
              <a:effectLst>
                <a:outerShdw blurRad="38100" dist="38100" dir="2700000" algn="tl">
                  <a:srgbClr val="C0C0C0"/>
                </a:outerShdw>
              </a:effectLst>
              <a:latin typeface="Century Gothic" pitchFamily="34" charset="0"/>
              <a:ea typeface="+mj-ea"/>
              <a:cs typeface="+mj-cs"/>
            </a:endParaRPr>
          </a:p>
        </p:txBody>
      </p:sp>
      <p:sp>
        <p:nvSpPr>
          <p:cNvPr id="18" name="17 CuadroTexto"/>
          <p:cNvSpPr txBox="1"/>
          <p:nvPr/>
        </p:nvSpPr>
        <p:spPr>
          <a:xfrm>
            <a:off x="285750" y="2571750"/>
            <a:ext cx="8501063" cy="3786188"/>
          </a:xfrm>
          <a:prstGeom prst="rect">
            <a:avLst/>
          </a:prstGeom>
          <a:noFill/>
          <a:ln w="3175">
            <a:noFill/>
          </a:ln>
        </p:spPr>
        <p:style>
          <a:lnRef idx="2">
            <a:schemeClr val="accent1"/>
          </a:lnRef>
          <a:fillRef idx="1">
            <a:schemeClr val="lt1"/>
          </a:fillRef>
          <a:effectRef idx="0">
            <a:schemeClr val="accent1"/>
          </a:effectRef>
          <a:fontRef idx="minor">
            <a:schemeClr val="dk1"/>
          </a:fontRef>
        </p:style>
        <p:txBody>
          <a:bodyPr>
            <a:spAutoFit/>
          </a:bodyPr>
          <a:lstStyle/>
          <a:p>
            <a:pPr algn="just" eaLnBrk="0" hangingPunct="0">
              <a:defRPr/>
            </a:pPr>
            <a:r>
              <a:rPr lang="es-MX" sz="2000" b="1" dirty="0">
                <a:solidFill>
                  <a:srgbClr val="003D7A"/>
                </a:solidFill>
              </a:rPr>
              <a:t>Art. 64 La base gravable del impuesto general de importación es el valor en aduana de las mercancías</a:t>
            </a:r>
            <a:r>
              <a:rPr lang="en-US" sz="2000" b="1" dirty="0">
                <a:solidFill>
                  <a:srgbClr val="003D7A"/>
                </a:solidFill>
              </a:rPr>
              <a:t> </a:t>
            </a:r>
            <a:r>
              <a:rPr lang="es-MX" sz="2000" b="1" dirty="0">
                <a:solidFill>
                  <a:srgbClr val="003D7A"/>
                </a:solidFill>
              </a:rPr>
              <a:t>será el </a:t>
            </a:r>
            <a:r>
              <a:rPr lang="es-MX" sz="2000" b="1" u="sng" dirty="0">
                <a:solidFill>
                  <a:srgbClr val="003D7A"/>
                </a:solidFill>
              </a:rPr>
              <a:t>valor de transacción</a:t>
            </a:r>
            <a:r>
              <a:rPr lang="es-MX" sz="2000" b="1" dirty="0">
                <a:solidFill>
                  <a:srgbClr val="003D7A"/>
                </a:solidFill>
              </a:rPr>
              <a:t> de las mismas, </a:t>
            </a:r>
            <a:r>
              <a:rPr lang="es-MX" sz="2000" b="1" u="sng" dirty="0">
                <a:solidFill>
                  <a:srgbClr val="003D7A"/>
                </a:solidFill>
              </a:rPr>
              <a:t>salvo lo dispuesto en el artículo 71de esta Ley</a:t>
            </a:r>
            <a:r>
              <a:rPr lang="es-MX" sz="2000" b="1" dirty="0">
                <a:solidFill>
                  <a:srgbClr val="003D7A"/>
                </a:solidFill>
              </a:rPr>
              <a:t>. </a:t>
            </a:r>
          </a:p>
          <a:p>
            <a:pPr algn="just" eaLnBrk="0" hangingPunct="0">
              <a:defRPr/>
            </a:pPr>
            <a:endParaRPr lang="en-US" sz="2000" b="1" dirty="0">
              <a:solidFill>
                <a:srgbClr val="003D7A"/>
              </a:solidFill>
            </a:endParaRPr>
          </a:p>
          <a:p>
            <a:pPr algn="just" eaLnBrk="0" hangingPunct="0">
              <a:defRPr/>
            </a:pPr>
            <a:r>
              <a:rPr lang="es-MX" sz="2000" b="1" dirty="0">
                <a:solidFill>
                  <a:srgbClr val="003D7A"/>
                </a:solidFill>
              </a:rPr>
              <a:t>Se entiende por valor de transacción de las mercancías a importar, el precio pagado por las mismas, y que éstas </a:t>
            </a:r>
            <a:r>
              <a:rPr lang="es-MX" sz="2000" b="1" u="sng" dirty="0">
                <a:solidFill>
                  <a:srgbClr val="003D7A"/>
                </a:solidFill>
              </a:rPr>
              <a:t>se vendan</a:t>
            </a:r>
            <a:r>
              <a:rPr lang="es-MX" sz="2000" b="1" dirty="0">
                <a:solidFill>
                  <a:srgbClr val="003D7A"/>
                </a:solidFill>
              </a:rPr>
              <a:t> para ser exportadas a territorio nacional por compra efectuada por el importador. </a:t>
            </a:r>
          </a:p>
          <a:p>
            <a:pPr algn="just" eaLnBrk="0" hangingPunct="0">
              <a:defRPr/>
            </a:pPr>
            <a:endParaRPr lang="en-US" sz="2000" b="1" dirty="0">
              <a:solidFill>
                <a:srgbClr val="003D7A"/>
              </a:solidFill>
            </a:endParaRPr>
          </a:p>
          <a:p>
            <a:pPr algn="just" eaLnBrk="0" hangingPunct="0">
              <a:defRPr/>
            </a:pPr>
            <a:r>
              <a:rPr lang="es-MX" sz="2000" b="1" dirty="0">
                <a:solidFill>
                  <a:srgbClr val="003D7A"/>
                </a:solidFill>
              </a:rPr>
              <a:t>Se entiende por </a:t>
            </a:r>
            <a:r>
              <a:rPr lang="es-MX" sz="2000" b="1" u="sng" dirty="0">
                <a:solidFill>
                  <a:srgbClr val="003D7A"/>
                </a:solidFill>
              </a:rPr>
              <a:t>precio pagado el pago total</a:t>
            </a:r>
            <a:r>
              <a:rPr lang="es-MX" sz="2000" b="1" dirty="0">
                <a:solidFill>
                  <a:srgbClr val="003D7A"/>
                </a:solidFill>
              </a:rPr>
              <a:t> que por las mercancías importadas haya efectuado o vaya a efectuar el importador de manera directa o </a:t>
            </a:r>
            <a:r>
              <a:rPr lang="es-MX" sz="2000" b="1" u="sng" dirty="0">
                <a:solidFill>
                  <a:srgbClr val="003D7A"/>
                </a:solidFill>
              </a:rPr>
              <a:t>indirecta</a:t>
            </a:r>
            <a:r>
              <a:rPr lang="es-MX" sz="2000" b="1" dirty="0">
                <a:solidFill>
                  <a:srgbClr val="003D7A"/>
                </a:solidFill>
              </a:rPr>
              <a:t> al vendedor.</a:t>
            </a:r>
            <a:endParaRPr lang="en-US" sz="2000" b="1" dirty="0">
              <a:solidFill>
                <a:srgbClr val="003D7A"/>
              </a:solidFill>
            </a:endParaRPr>
          </a:p>
        </p:txBody>
      </p:sp>
      <p:graphicFrame>
        <p:nvGraphicFramePr>
          <p:cNvPr id="20" name="3 Marcador de contenido"/>
          <p:cNvGraphicFramePr>
            <a:graphicFrameLocks/>
          </p:cNvGraphicFramePr>
          <p:nvPr/>
        </p:nvGraphicFramePr>
        <p:xfrm>
          <a:off x="1142976" y="1000108"/>
          <a:ext cx="6215106" cy="1055370"/>
        </p:xfrm>
        <a:graphic>
          <a:graphicData uri="http://schemas.openxmlformats.org/drawingml/2006/table">
            <a:tbl>
              <a:tblPr>
                <a:tableStyleId>{D113A9D2-9D6B-4929-AA2D-F23B5EE8CBE7}</a:tableStyleId>
              </a:tblPr>
              <a:tblGrid>
                <a:gridCol w="1285884"/>
                <a:gridCol w="4929222"/>
              </a:tblGrid>
              <a:tr h="297387">
                <a:tc>
                  <a:txBody>
                    <a:bodyPr/>
                    <a:lstStyle/>
                    <a:p>
                      <a:pPr algn="ctr" fontAlgn="b"/>
                      <a:r>
                        <a:rPr lang="es-MX" sz="2400" b="1" i="0" u="none" strike="noStrike" noProof="0" dirty="0" smtClean="0">
                          <a:solidFill>
                            <a:schemeClr val="lt1"/>
                          </a:solidFill>
                          <a:latin typeface="Century Gothic" pitchFamily="34" charset="0"/>
                        </a:rPr>
                        <a:t>Artículo</a:t>
                      </a:r>
                      <a:endParaRPr lang="es-MX" sz="2400" b="1" i="0" u="none" strike="noStrike" noProof="0" dirty="0">
                        <a:solidFill>
                          <a:srgbClr val="FFFFFF"/>
                        </a:solidFill>
                        <a:latin typeface="Century Gothic" pitchFamily="34" charset="0"/>
                      </a:endParaRPr>
                    </a:p>
                  </a:txBody>
                  <a:tcPr marL="9525" marR="9525" marT="9525" marB="0" anchor="b">
                    <a:lnL w="12700" cap="flat" cmpd="sng" algn="ctr">
                      <a:solidFill>
                        <a:schemeClr val="tx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l" fontAlgn="b"/>
                      <a:endParaRPr lang="es-MX" sz="2400" b="1" i="0" u="none" strike="noStrike" noProof="0" dirty="0">
                        <a:solidFill>
                          <a:srgbClr val="FFFFFF"/>
                        </a:solidFill>
                        <a:latin typeface="Century Gothic" pitchFamily="34" charset="0"/>
                      </a:endParaRPr>
                    </a:p>
                  </a:txBody>
                  <a:tcPr marL="9525" marR="9525" marT="9525" marB="0" anchor="b">
                    <a:lnL w="28575"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r>
              <a:tr h="488431">
                <a:tc>
                  <a:txBody>
                    <a:bodyPr/>
                    <a:lstStyle/>
                    <a:p>
                      <a:pPr algn="ctr" fontAlgn="b"/>
                      <a:r>
                        <a:rPr lang="es-MX" sz="2400" b="1" i="0" u="none" strike="noStrike" noProof="0" dirty="0" smtClean="0">
                          <a:solidFill>
                            <a:schemeClr val="bg1"/>
                          </a:solidFill>
                          <a:latin typeface="Century Gothic" pitchFamily="34" charset="0"/>
                        </a:rPr>
                        <a:t>64°</a:t>
                      </a:r>
                      <a:endParaRPr lang="es-MX" sz="2400" b="1" i="0" u="none" strike="noStrike" noProof="0" dirty="0">
                        <a:solidFill>
                          <a:schemeClr val="bg1"/>
                        </a:solidFill>
                        <a:latin typeface="Century Gothic" pitchFamily="34" charset="0"/>
                      </a:endParaRPr>
                    </a:p>
                  </a:txBody>
                  <a:tcPr marL="9525" marR="9525" marT="9525" marB="0" anchor="b">
                    <a:lnL w="12700" cap="flat" cmpd="sng" algn="ctr">
                      <a:solidFill>
                        <a:schemeClr val="tx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MX" sz="2200" b="1" kern="1200" dirty="0" smtClean="0">
                          <a:solidFill>
                            <a:schemeClr val="lt1"/>
                          </a:solidFill>
                          <a:latin typeface="Century Gothic" pitchFamily="34" charset="0"/>
                          <a:ea typeface="+mn-ea"/>
                          <a:cs typeface="+mn-cs"/>
                        </a:rPr>
                        <a:t>Base gravable del impuesto general de importación</a:t>
                      </a:r>
                      <a:endParaRPr lang="es-MX" sz="2200" b="1" i="0" u="none" strike="noStrike" noProof="0" dirty="0">
                        <a:solidFill>
                          <a:schemeClr val="bg1"/>
                        </a:solidFill>
                        <a:latin typeface="Century Gothic" pitchFamily="34" charset="0"/>
                      </a:endParaRPr>
                    </a:p>
                  </a:txBody>
                  <a:tcPr marL="9525" marR="9525" marT="9525" marB="0" anchor="b">
                    <a:lnL w="28575"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childTnLst>
                                </p:cTn>
                              </p:par>
                              <p:par>
                                <p:cTn id="8" presetID="47" presetClass="entr" presetSubtype="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1000"/>
                                        <p:tgtEl>
                                          <p:spTgt spid="20"/>
                                        </p:tgtEl>
                                      </p:cBhvr>
                                    </p:animEffect>
                                    <p:anim calcmode="lin" valueType="num">
                                      <p:cBhvr>
                                        <p:cTn id="11" dur="1000" fill="hold"/>
                                        <p:tgtEl>
                                          <p:spTgt spid="20"/>
                                        </p:tgtEl>
                                        <p:attrNameLst>
                                          <p:attrName>ppt_x</p:attrName>
                                        </p:attrNameLst>
                                      </p:cBhvr>
                                      <p:tavLst>
                                        <p:tav tm="0">
                                          <p:val>
                                            <p:strVal val="#ppt_x"/>
                                          </p:val>
                                        </p:tav>
                                        <p:tav tm="100000">
                                          <p:val>
                                            <p:strVal val="#ppt_x"/>
                                          </p:val>
                                        </p:tav>
                                      </p:tavLst>
                                    </p:anim>
                                    <p:anim calcmode="lin" valueType="num">
                                      <p:cBhvr>
                                        <p:cTn id="12" dur="1000" fill="hold"/>
                                        <p:tgtEl>
                                          <p:spTgt spid="20"/>
                                        </p:tgtEl>
                                        <p:attrNameLst>
                                          <p:attrName>ppt_y</p:attrName>
                                        </p:attrNameLst>
                                      </p:cBhvr>
                                      <p:tavLst>
                                        <p:tav tm="0">
                                          <p:val>
                                            <p:strVal val="#ppt_y-.1"/>
                                          </p:val>
                                        </p:tav>
                                        <p:tav tm="100000">
                                          <p:val>
                                            <p:strVal val="#ppt_y"/>
                                          </p:val>
                                        </p:tav>
                                      </p:tavLst>
                                    </p:anim>
                                  </p:childTnLst>
                                </p:cTn>
                              </p:par>
                              <p:par>
                                <p:cTn id="13" presetID="47"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1000"/>
                                        <p:tgtEl>
                                          <p:spTgt spid="18"/>
                                        </p:tgtEl>
                                      </p:cBhvr>
                                    </p:animEffect>
                                    <p:anim calcmode="lin" valueType="num">
                                      <p:cBhvr>
                                        <p:cTn id="16" dur="1000" fill="hold"/>
                                        <p:tgtEl>
                                          <p:spTgt spid="18"/>
                                        </p:tgtEl>
                                        <p:attrNameLst>
                                          <p:attrName>ppt_x</p:attrName>
                                        </p:attrNameLst>
                                      </p:cBhvr>
                                      <p:tavLst>
                                        <p:tav tm="0">
                                          <p:val>
                                            <p:strVal val="#ppt_x"/>
                                          </p:val>
                                        </p:tav>
                                        <p:tav tm="100000">
                                          <p:val>
                                            <p:strVal val="#ppt_x"/>
                                          </p:val>
                                        </p:tav>
                                      </p:tavLst>
                                    </p:anim>
                                    <p:anim calcmode="lin" valueType="num">
                                      <p:cBhvr>
                                        <p:cTn id="17"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ext Box 11"/>
          <p:cNvSpPr txBox="1">
            <a:spLocks noChangeArrowheads="1"/>
          </p:cNvSpPr>
          <p:nvPr/>
        </p:nvSpPr>
        <p:spPr bwMode="auto">
          <a:xfrm>
            <a:off x="1403350" y="1341438"/>
            <a:ext cx="6192838" cy="366712"/>
          </a:xfrm>
          <a:prstGeom prst="rect">
            <a:avLst/>
          </a:prstGeom>
          <a:noFill/>
          <a:ln w="9525">
            <a:noFill/>
            <a:miter lim="800000"/>
            <a:headEnd/>
            <a:tailEnd/>
          </a:ln>
        </p:spPr>
        <p:txBody>
          <a:bodyPr>
            <a:spAutoFit/>
          </a:bodyPr>
          <a:lstStyle/>
          <a:p>
            <a:pPr eaLnBrk="0" hangingPunct="0">
              <a:spcBef>
                <a:spcPct val="50000"/>
              </a:spcBef>
            </a:pPr>
            <a:endParaRPr lang="en-US"/>
          </a:p>
        </p:txBody>
      </p:sp>
      <p:sp>
        <p:nvSpPr>
          <p:cNvPr id="12" name="Rectangle 2"/>
          <p:cNvSpPr txBox="1">
            <a:spLocks noChangeArrowheads="1"/>
          </p:cNvSpPr>
          <p:nvPr/>
        </p:nvSpPr>
        <p:spPr>
          <a:xfrm>
            <a:off x="1490663" y="347663"/>
            <a:ext cx="6321425" cy="704850"/>
          </a:xfrm>
          <a:prstGeom prst="rect">
            <a:avLst/>
          </a:prstGeom>
        </p:spPr>
        <p:txBody>
          <a:bodyPr/>
          <a:lstStyle/>
          <a:p>
            <a:pPr algn="ctr" eaLnBrk="0" hangingPunct="0">
              <a:defRPr/>
            </a:pPr>
            <a:endParaRPr lang="es-ES" sz="3800" kern="0" dirty="0">
              <a:solidFill>
                <a:srgbClr val="00478E"/>
              </a:solidFill>
              <a:effectLst>
                <a:outerShdw blurRad="38100" dist="38100" dir="2700000" algn="tl">
                  <a:srgbClr val="C0C0C0"/>
                </a:outerShdw>
              </a:effectLst>
              <a:latin typeface="Century Gothic" pitchFamily="34" charset="0"/>
              <a:ea typeface="+mj-ea"/>
              <a:cs typeface="+mj-cs"/>
            </a:endParaRPr>
          </a:p>
        </p:txBody>
      </p:sp>
      <p:cxnSp>
        <p:nvCxnSpPr>
          <p:cNvPr id="11" name="10 Conector recto"/>
          <p:cNvCxnSpPr/>
          <p:nvPr/>
        </p:nvCxnSpPr>
        <p:spPr>
          <a:xfrm rot="5400000">
            <a:off x="7786688" y="5572125"/>
            <a:ext cx="2571750"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3" name="12 Conector recto"/>
          <p:cNvCxnSpPr/>
          <p:nvPr/>
        </p:nvCxnSpPr>
        <p:spPr>
          <a:xfrm rot="5400000">
            <a:off x="7786687" y="5643563"/>
            <a:ext cx="24288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4" name="13 Conector recto"/>
          <p:cNvCxnSpPr/>
          <p:nvPr/>
        </p:nvCxnSpPr>
        <p:spPr>
          <a:xfrm rot="5400000">
            <a:off x="7858125" y="5786438"/>
            <a:ext cx="214312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5" name="14 Conector recto"/>
          <p:cNvCxnSpPr/>
          <p:nvPr/>
        </p:nvCxnSpPr>
        <p:spPr>
          <a:xfrm>
            <a:off x="5429250" y="6715125"/>
            <a:ext cx="3714750"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6" name="15 Conector recto"/>
          <p:cNvCxnSpPr/>
          <p:nvPr/>
        </p:nvCxnSpPr>
        <p:spPr>
          <a:xfrm>
            <a:off x="6143625" y="6643688"/>
            <a:ext cx="30003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7" name="16 Conector recto"/>
          <p:cNvCxnSpPr/>
          <p:nvPr/>
        </p:nvCxnSpPr>
        <p:spPr>
          <a:xfrm>
            <a:off x="6715125" y="6572250"/>
            <a:ext cx="24288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sp>
        <p:nvSpPr>
          <p:cNvPr id="18" name="17 CuadroTexto"/>
          <p:cNvSpPr txBox="1"/>
          <p:nvPr/>
        </p:nvSpPr>
        <p:spPr>
          <a:xfrm>
            <a:off x="285750" y="2214563"/>
            <a:ext cx="8501063" cy="4149725"/>
          </a:xfrm>
          <a:prstGeom prst="rect">
            <a:avLst/>
          </a:prstGeom>
          <a:noFill/>
          <a:ln w="3175">
            <a:noFill/>
          </a:ln>
        </p:spPr>
        <p:style>
          <a:lnRef idx="2">
            <a:schemeClr val="accent1"/>
          </a:lnRef>
          <a:fillRef idx="1">
            <a:schemeClr val="lt1"/>
          </a:fillRef>
          <a:effectRef idx="0">
            <a:schemeClr val="accent1"/>
          </a:effectRef>
          <a:fontRef idx="minor">
            <a:schemeClr val="dk1"/>
          </a:fontRef>
        </p:style>
        <p:txBody>
          <a:bodyPr>
            <a:spAutoFit/>
          </a:bodyPr>
          <a:lstStyle/>
          <a:p>
            <a:pPr algn="just" eaLnBrk="0" hangingPunct="0">
              <a:defRPr/>
            </a:pPr>
            <a:r>
              <a:rPr lang="es-MX" sz="1900" b="1" dirty="0">
                <a:solidFill>
                  <a:srgbClr val="003D7A"/>
                </a:solidFill>
              </a:rPr>
              <a:t>Art. 71 Cuando la base gravable del impuesto general de importación </a:t>
            </a:r>
            <a:r>
              <a:rPr lang="es-MX" sz="1900" b="1" u="sng" dirty="0">
                <a:solidFill>
                  <a:srgbClr val="003D7A"/>
                </a:solidFill>
              </a:rPr>
              <a:t>no pueda determinarse conforme al</a:t>
            </a:r>
            <a:r>
              <a:rPr lang="es-MX" sz="1900" b="1" dirty="0">
                <a:solidFill>
                  <a:srgbClr val="003D7A"/>
                </a:solidFill>
              </a:rPr>
              <a:t> </a:t>
            </a:r>
            <a:r>
              <a:rPr lang="es-MX" sz="1900" b="1" u="sng" dirty="0">
                <a:solidFill>
                  <a:srgbClr val="003D7A"/>
                </a:solidFill>
              </a:rPr>
              <a:t>valor de transacción</a:t>
            </a:r>
            <a:r>
              <a:rPr lang="es-MX" sz="1900" b="1" dirty="0">
                <a:solidFill>
                  <a:srgbClr val="003D7A"/>
                </a:solidFill>
              </a:rPr>
              <a:t> o no derive de una compraventa para la exportación con destino a territorio nacional.</a:t>
            </a:r>
          </a:p>
          <a:p>
            <a:pPr algn="just" eaLnBrk="0" hangingPunct="0">
              <a:defRPr/>
            </a:pPr>
            <a:endParaRPr lang="es-MX" sz="1900" b="1" dirty="0">
              <a:solidFill>
                <a:srgbClr val="003D7A"/>
              </a:solidFill>
            </a:endParaRPr>
          </a:p>
          <a:p>
            <a:pPr eaLnBrk="0" hangingPunct="0">
              <a:spcBef>
                <a:spcPts val="50"/>
              </a:spcBef>
              <a:spcAft>
                <a:spcPts val="50"/>
              </a:spcAft>
              <a:defRPr/>
            </a:pPr>
            <a:r>
              <a:rPr lang="es-MX" sz="1900" b="1" dirty="0">
                <a:solidFill>
                  <a:srgbClr val="003D7A"/>
                </a:solidFill>
              </a:rPr>
              <a:t>se determinará conforme a los siguientes </a:t>
            </a:r>
            <a:r>
              <a:rPr lang="es-MX" sz="1900" b="1" u="sng" dirty="0">
                <a:solidFill>
                  <a:srgbClr val="003D7A"/>
                </a:solidFill>
              </a:rPr>
              <a:t>métodos</a:t>
            </a:r>
            <a:r>
              <a:rPr lang="es-MX" sz="1900" b="1" dirty="0">
                <a:solidFill>
                  <a:srgbClr val="003D7A"/>
                </a:solidFill>
              </a:rPr>
              <a:t>  los cuales se aplicarán en orden sucesivo y por exclusión: </a:t>
            </a:r>
            <a:br>
              <a:rPr lang="es-MX" sz="1900" b="1" dirty="0">
                <a:solidFill>
                  <a:srgbClr val="003D7A"/>
                </a:solidFill>
              </a:rPr>
            </a:br>
            <a:endParaRPr lang="en-US" sz="1900" b="1" dirty="0">
              <a:solidFill>
                <a:srgbClr val="003D7A"/>
              </a:solidFill>
            </a:endParaRPr>
          </a:p>
          <a:p>
            <a:pPr marL="342900" indent="-342900" algn="just" eaLnBrk="0" hangingPunct="0">
              <a:spcBef>
                <a:spcPts val="200"/>
              </a:spcBef>
              <a:spcAft>
                <a:spcPts val="200"/>
              </a:spcAft>
              <a:defRPr/>
            </a:pPr>
            <a:r>
              <a:rPr lang="es-MX" sz="1900" b="1" dirty="0">
                <a:solidFill>
                  <a:srgbClr val="003D7A"/>
                </a:solidFill>
              </a:rPr>
              <a:t>I.   Valor de transacción de mercancías idénticas.</a:t>
            </a:r>
          </a:p>
          <a:p>
            <a:pPr algn="just" eaLnBrk="0" hangingPunct="0">
              <a:spcBef>
                <a:spcPts val="200"/>
              </a:spcBef>
              <a:spcAft>
                <a:spcPts val="200"/>
              </a:spcAft>
              <a:defRPr/>
            </a:pPr>
            <a:r>
              <a:rPr lang="es-MX" sz="1900" b="1" dirty="0">
                <a:solidFill>
                  <a:srgbClr val="003D7A"/>
                </a:solidFill>
              </a:rPr>
              <a:t>II.  Valor de transacción de mercancías similares.</a:t>
            </a:r>
          </a:p>
          <a:p>
            <a:pPr algn="just" eaLnBrk="0" hangingPunct="0">
              <a:spcBef>
                <a:spcPts val="200"/>
              </a:spcBef>
              <a:spcAft>
                <a:spcPts val="200"/>
              </a:spcAft>
              <a:defRPr/>
            </a:pPr>
            <a:r>
              <a:rPr lang="es-MX" sz="1900" b="1" dirty="0">
                <a:solidFill>
                  <a:srgbClr val="003D7A"/>
                </a:solidFill>
              </a:rPr>
              <a:t>III. Valor de precio unitario de venta.</a:t>
            </a:r>
          </a:p>
          <a:p>
            <a:pPr algn="just" eaLnBrk="0" hangingPunct="0">
              <a:spcBef>
                <a:spcPts val="200"/>
              </a:spcBef>
              <a:spcAft>
                <a:spcPts val="200"/>
              </a:spcAft>
              <a:defRPr/>
            </a:pPr>
            <a:r>
              <a:rPr lang="es-MX" sz="1900" b="1" dirty="0">
                <a:solidFill>
                  <a:srgbClr val="003D7A"/>
                </a:solidFill>
              </a:rPr>
              <a:t>IV.Valor reconstruido de las mercancías importadas. </a:t>
            </a:r>
          </a:p>
          <a:p>
            <a:pPr algn="just" eaLnBrk="0" hangingPunct="0">
              <a:spcBef>
                <a:spcPts val="200"/>
              </a:spcBef>
              <a:spcAft>
                <a:spcPts val="200"/>
              </a:spcAft>
              <a:defRPr/>
            </a:pPr>
            <a:r>
              <a:rPr lang="es-MX" sz="1900" b="1" dirty="0">
                <a:solidFill>
                  <a:srgbClr val="003D7A"/>
                </a:solidFill>
              </a:rPr>
              <a:t>V. Valor determinado conforme a lo establecido en el artículo 78 LA.</a:t>
            </a:r>
            <a:endParaRPr lang="en-US" sz="1900" b="1" dirty="0">
              <a:solidFill>
                <a:srgbClr val="003D7A"/>
              </a:solidFill>
            </a:endParaRPr>
          </a:p>
        </p:txBody>
      </p:sp>
      <p:graphicFrame>
        <p:nvGraphicFramePr>
          <p:cNvPr id="22" name="3 Marcador de contenido"/>
          <p:cNvGraphicFramePr>
            <a:graphicFrameLocks/>
          </p:cNvGraphicFramePr>
          <p:nvPr/>
        </p:nvGraphicFramePr>
        <p:xfrm>
          <a:off x="1571604" y="857232"/>
          <a:ext cx="5857916" cy="994410"/>
        </p:xfrm>
        <a:graphic>
          <a:graphicData uri="http://schemas.openxmlformats.org/drawingml/2006/table">
            <a:tbl>
              <a:tblPr>
                <a:tableStyleId>{D113A9D2-9D6B-4929-AA2D-F23B5EE8CBE7}</a:tableStyleId>
              </a:tblPr>
              <a:tblGrid>
                <a:gridCol w="1211983"/>
                <a:gridCol w="4645933"/>
              </a:tblGrid>
              <a:tr h="297387">
                <a:tc>
                  <a:txBody>
                    <a:bodyPr/>
                    <a:lstStyle/>
                    <a:p>
                      <a:pPr algn="ctr" fontAlgn="b"/>
                      <a:r>
                        <a:rPr lang="es-MX" sz="2400" b="1" i="0" u="none" strike="noStrike" noProof="0" dirty="0" smtClean="0">
                          <a:solidFill>
                            <a:schemeClr val="lt1"/>
                          </a:solidFill>
                          <a:latin typeface="Century Gothic" pitchFamily="34" charset="0"/>
                        </a:rPr>
                        <a:t>Artículo</a:t>
                      </a:r>
                      <a:endParaRPr lang="es-MX" sz="2400" b="1" i="0" u="none" strike="noStrike" noProof="0" dirty="0">
                        <a:solidFill>
                          <a:srgbClr val="FFFFFF"/>
                        </a:solidFill>
                        <a:latin typeface="Century Gothic" pitchFamily="34" charset="0"/>
                      </a:endParaRPr>
                    </a:p>
                  </a:txBody>
                  <a:tcPr marL="9525" marR="9525" marT="9525" marB="0" anchor="b">
                    <a:lnL w="12700" cap="flat" cmpd="sng" algn="ctr">
                      <a:solidFill>
                        <a:schemeClr val="tx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l" fontAlgn="b"/>
                      <a:endParaRPr lang="es-MX" sz="2400" b="1" i="0" u="none" strike="noStrike" noProof="0" dirty="0">
                        <a:solidFill>
                          <a:srgbClr val="FFFFFF"/>
                        </a:solidFill>
                        <a:latin typeface="Century Gothic" pitchFamily="34" charset="0"/>
                      </a:endParaRPr>
                    </a:p>
                  </a:txBody>
                  <a:tcPr marL="9525" marR="9525" marT="9525" marB="0" anchor="b">
                    <a:lnL w="28575"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r>
              <a:tr h="488431">
                <a:tc>
                  <a:txBody>
                    <a:bodyPr/>
                    <a:lstStyle/>
                    <a:p>
                      <a:pPr algn="ctr" fontAlgn="b"/>
                      <a:r>
                        <a:rPr lang="es-MX" sz="2400" b="1" i="0" u="none" strike="noStrike" noProof="0" dirty="0" smtClean="0">
                          <a:solidFill>
                            <a:schemeClr val="bg1"/>
                          </a:solidFill>
                          <a:latin typeface="Century Gothic" pitchFamily="34" charset="0"/>
                        </a:rPr>
                        <a:t>71°</a:t>
                      </a:r>
                      <a:endParaRPr lang="es-MX" sz="2400" b="1" i="0" u="none" strike="noStrike" noProof="0" dirty="0">
                        <a:solidFill>
                          <a:schemeClr val="bg1"/>
                        </a:solidFill>
                        <a:latin typeface="Century Gothic" pitchFamily="34" charset="0"/>
                      </a:endParaRPr>
                    </a:p>
                  </a:txBody>
                  <a:tcPr marL="9525" marR="9525" marT="9525" marB="0" anchor="b">
                    <a:lnL w="12700" cap="flat" cmpd="sng" algn="ctr">
                      <a:solidFill>
                        <a:schemeClr val="tx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MX" sz="2000" b="1" kern="1200" dirty="0" smtClean="0">
                          <a:solidFill>
                            <a:schemeClr val="lt1"/>
                          </a:solidFill>
                          <a:latin typeface="Century Gothic" pitchFamily="34" charset="0"/>
                          <a:ea typeface="+mn-ea"/>
                          <a:cs typeface="+mn-cs"/>
                        </a:rPr>
                        <a:t>Métodos aplicables para determinar la base gravable </a:t>
                      </a:r>
                      <a:endParaRPr lang="es-MX" sz="2400" b="1" i="0" u="none" strike="noStrike" noProof="0" dirty="0">
                        <a:solidFill>
                          <a:schemeClr val="bg1"/>
                        </a:solidFill>
                        <a:latin typeface="Century Gothic" pitchFamily="34" charset="0"/>
                      </a:endParaRPr>
                    </a:p>
                  </a:txBody>
                  <a:tcPr marL="9525" marR="9525" marT="9525" marB="0" anchor="b">
                    <a:lnL w="28575"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9" name="Rectangle 2"/>
          <p:cNvSpPr txBox="1">
            <a:spLocks noChangeArrowheads="1"/>
          </p:cNvSpPr>
          <p:nvPr/>
        </p:nvSpPr>
        <p:spPr>
          <a:xfrm>
            <a:off x="0" y="0"/>
            <a:ext cx="9144000" cy="704850"/>
          </a:xfrm>
          <a:prstGeom prst="rect">
            <a:avLst/>
          </a:prstGeom>
        </p:spPr>
        <p:txBody>
          <a:bodyPr/>
          <a:lstStyle/>
          <a:p>
            <a:pPr algn="ctr" eaLnBrk="0" hangingPunct="0">
              <a:defRPr/>
            </a:pPr>
            <a:r>
              <a:rPr lang="es-MX" sz="2400" kern="0" dirty="0">
                <a:solidFill>
                  <a:srgbClr val="00478E"/>
                </a:solidFill>
                <a:effectLst>
                  <a:outerShdw blurRad="38100" dist="38100" dir="2700000" algn="tl">
                    <a:srgbClr val="C0C0C0"/>
                  </a:outerShdw>
                </a:effectLst>
                <a:latin typeface="Century Gothic" pitchFamily="34" charset="0"/>
                <a:cs typeface="+mn-cs"/>
              </a:rPr>
              <a:t>Almanza Villarreal Agencia Aduanal, S.C.</a:t>
            </a:r>
          </a:p>
          <a:p>
            <a:pPr algn="ctr" eaLnBrk="0" hangingPunct="0">
              <a:defRPr/>
            </a:pPr>
            <a:endParaRPr lang="es-MX" sz="2400" kern="0" dirty="0">
              <a:solidFill>
                <a:srgbClr val="00478E"/>
              </a:solidFill>
              <a:effectLst>
                <a:outerShdw blurRad="38100" dist="38100" dir="2700000" algn="tl">
                  <a:srgbClr val="C0C0C0"/>
                </a:outerShdw>
              </a:effectLst>
              <a:latin typeface="Century Gothic" pitchFamily="34" charset="0"/>
              <a:ea typeface="+mj-ea"/>
              <a:cs typeface="+mj-cs"/>
            </a:endParaRPr>
          </a:p>
          <a:p>
            <a:pPr algn="ctr" eaLnBrk="0" hangingPunct="0">
              <a:defRPr/>
            </a:pPr>
            <a:endParaRPr lang="es-MX" sz="2400" kern="0" dirty="0">
              <a:solidFill>
                <a:srgbClr val="00478E"/>
              </a:solidFill>
              <a:effectLst>
                <a:outerShdw blurRad="38100" dist="38100" dir="2700000" algn="tl">
                  <a:srgbClr val="C0C0C0"/>
                </a:outerShdw>
              </a:effectLst>
              <a:latin typeface="Century Gothic" pitchFamily="34" charset="0"/>
              <a:ea typeface="+mj-ea"/>
              <a:cs typeface="+mj-cs"/>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childTnLst>
                                </p:cTn>
                              </p:par>
                              <p:par>
                                <p:cTn id="8" presetID="47" presetClass="entr" presetSubtype="0"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1000"/>
                                        <p:tgtEl>
                                          <p:spTgt spid="22"/>
                                        </p:tgtEl>
                                      </p:cBhvr>
                                    </p:animEffect>
                                    <p:anim calcmode="lin" valueType="num">
                                      <p:cBhvr>
                                        <p:cTn id="11" dur="1000" fill="hold"/>
                                        <p:tgtEl>
                                          <p:spTgt spid="22"/>
                                        </p:tgtEl>
                                        <p:attrNameLst>
                                          <p:attrName>ppt_x</p:attrName>
                                        </p:attrNameLst>
                                      </p:cBhvr>
                                      <p:tavLst>
                                        <p:tav tm="0">
                                          <p:val>
                                            <p:strVal val="#ppt_x"/>
                                          </p:val>
                                        </p:tav>
                                        <p:tav tm="100000">
                                          <p:val>
                                            <p:strVal val="#ppt_x"/>
                                          </p:val>
                                        </p:tav>
                                      </p:tavLst>
                                    </p:anim>
                                    <p:anim calcmode="lin" valueType="num">
                                      <p:cBhvr>
                                        <p:cTn id="12" dur="1000" fill="hold"/>
                                        <p:tgtEl>
                                          <p:spTgt spid="22"/>
                                        </p:tgtEl>
                                        <p:attrNameLst>
                                          <p:attrName>ppt_y</p:attrName>
                                        </p:attrNameLst>
                                      </p:cBhvr>
                                      <p:tavLst>
                                        <p:tav tm="0">
                                          <p:val>
                                            <p:strVal val="#ppt_y-.1"/>
                                          </p:val>
                                        </p:tav>
                                        <p:tav tm="100000">
                                          <p:val>
                                            <p:strVal val="#ppt_y"/>
                                          </p:val>
                                        </p:tav>
                                      </p:tavLst>
                                    </p:anim>
                                  </p:childTnLst>
                                </p:cTn>
                              </p:par>
                              <p:par>
                                <p:cTn id="13" presetID="47"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1000"/>
                                        <p:tgtEl>
                                          <p:spTgt spid="18"/>
                                        </p:tgtEl>
                                      </p:cBhvr>
                                    </p:animEffect>
                                    <p:anim calcmode="lin" valueType="num">
                                      <p:cBhvr>
                                        <p:cTn id="16" dur="1000" fill="hold"/>
                                        <p:tgtEl>
                                          <p:spTgt spid="18"/>
                                        </p:tgtEl>
                                        <p:attrNameLst>
                                          <p:attrName>ppt_x</p:attrName>
                                        </p:attrNameLst>
                                      </p:cBhvr>
                                      <p:tavLst>
                                        <p:tav tm="0">
                                          <p:val>
                                            <p:strVal val="#ppt_x"/>
                                          </p:val>
                                        </p:tav>
                                        <p:tav tm="100000">
                                          <p:val>
                                            <p:strVal val="#ppt_x"/>
                                          </p:val>
                                        </p:tav>
                                      </p:tavLst>
                                    </p:anim>
                                    <p:anim calcmode="lin" valueType="num">
                                      <p:cBhvr>
                                        <p:cTn id="17"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ext Box 11"/>
          <p:cNvSpPr txBox="1">
            <a:spLocks noChangeArrowheads="1"/>
          </p:cNvSpPr>
          <p:nvPr/>
        </p:nvSpPr>
        <p:spPr bwMode="auto">
          <a:xfrm>
            <a:off x="1403350" y="1341438"/>
            <a:ext cx="6192838" cy="366712"/>
          </a:xfrm>
          <a:prstGeom prst="rect">
            <a:avLst/>
          </a:prstGeom>
          <a:noFill/>
          <a:ln w="9525">
            <a:noFill/>
            <a:miter lim="800000"/>
            <a:headEnd/>
            <a:tailEnd/>
          </a:ln>
        </p:spPr>
        <p:txBody>
          <a:bodyPr>
            <a:spAutoFit/>
          </a:bodyPr>
          <a:lstStyle/>
          <a:p>
            <a:pPr eaLnBrk="0" hangingPunct="0">
              <a:spcBef>
                <a:spcPct val="50000"/>
              </a:spcBef>
            </a:pPr>
            <a:endParaRPr lang="en-US"/>
          </a:p>
        </p:txBody>
      </p:sp>
      <p:sp>
        <p:nvSpPr>
          <p:cNvPr id="12" name="Rectangle 2"/>
          <p:cNvSpPr txBox="1">
            <a:spLocks noChangeArrowheads="1"/>
          </p:cNvSpPr>
          <p:nvPr/>
        </p:nvSpPr>
        <p:spPr>
          <a:xfrm>
            <a:off x="1490663" y="347663"/>
            <a:ext cx="6321425" cy="704850"/>
          </a:xfrm>
          <a:prstGeom prst="rect">
            <a:avLst/>
          </a:prstGeom>
        </p:spPr>
        <p:txBody>
          <a:bodyPr/>
          <a:lstStyle/>
          <a:p>
            <a:pPr algn="ctr" eaLnBrk="0" hangingPunct="0">
              <a:defRPr/>
            </a:pPr>
            <a:endParaRPr lang="es-ES" sz="3800" kern="0" dirty="0">
              <a:solidFill>
                <a:srgbClr val="00478E"/>
              </a:solidFill>
              <a:effectLst>
                <a:outerShdw blurRad="38100" dist="38100" dir="2700000" algn="tl">
                  <a:srgbClr val="C0C0C0"/>
                </a:outerShdw>
              </a:effectLst>
              <a:latin typeface="Century Gothic" pitchFamily="34" charset="0"/>
              <a:ea typeface="+mj-ea"/>
              <a:cs typeface="+mj-cs"/>
            </a:endParaRPr>
          </a:p>
        </p:txBody>
      </p:sp>
      <p:cxnSp>
        <p:nvCxnSpPr>
          <p:cNvPr id="11" name="10 Conector recto"/>
          <p:cNvCxnSpPr/>
          <p:nvPr/>
        </p:nvCxnSpPr>
        <p:spPr>
          <a:xfrm rot="5400000">
            <a:off x="7786688" y="5572125"/>
            <a:ext cx="2571750"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3" name="12 Conector recto"/>
          <p:cNvCxnSpPr/>
          <p:nvPr/>
        </p:nvCxnSpPr>
        <p:spPr>
          <a:xfrm rot="5400000">
            <a:off x="7786687" y="5643563"/>
            <a:ext cx="24288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4" name="13 Conector recto"/>
          <p:cNvCxnSpPr/>
          <p:nvPr/>
        </p:nvCxnSpPr>
        <p:spPr>
          <a:xfrm rot="5400000">
            <a:off x="7858125" y="5786438"/>
            <a:ext cx="214312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5" name="14 Conector recto"/>
          <p:cNvCxnSpPr/>
          <p:nvPr/>
        </p:nvCxnSpPr>
        <p:spPr>
          <a:xfrm>
            <a:off x="5429250" y="6715125"/>
            <a:ext cx="3714750"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6" name="15 Conector recto"/>
          <p:cNvCxnSpPr/>
          <p:nvPr/>
        </p:nvCxnSpPr>
        <p:spPr>
          <a:xfrm>
            <a:off x="6143625" y="6643688"/>
            <a:ext cx="30003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7" name="16 Conector recto"/>
          <p:cNvCxnSpPr/>
          <p:nvPr/>
        </p:nvCxnSpPr>
        <p:spPr>
          <a:xfrm>
            <a:off x="6715125" y="6572250"/>
            <a:ext cx="24288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sp>
        <p:nvSpPr>
          <p:cNvPr id="2" name="1 Rectángulo"/>
          <p:cNvSpPr/>
          <p:nvPr/>
        </p:nvSpPr>
        <p:spPr>
          <a:xfrm>
            <a:off x="179388" y="1628775"/>
            <a:ext cx="8750300" cy="415925"/>
          </a:xfrm>
          <a:prstGeom prst="rect">
            <a:avLst/>
          </a:prstGeom>
        </p:spPr>
        <p:txBody>
          <a:bodyPr>
            <a:spAutoFit/>
          </a:bodyPr>
          <a:lstStyle/>
          <a:p>
            <a:pPr algn="ctr" eaLnBrk="0" hangingPunct="0">
              <a:defRPr/>
            </a:pPr>
            <a:r>
              <a:rPr lang="es-MX" b="1" dirty="0">
                <a:cs typeface="+mn-cs"/>
              </a:rPr>
              <a:t>		</a:t>
            </a:r>
            <a:endParaRPr lang="es-MX" sz="2100" kern="0" dirty="0">
              <a:solidFill>
                <a:srgbClr val="00478E"/>
              </a:solidFill>
              <a:effectLst>
                <a:outerShdw blurRad="38100" dist="38100" dir="2700000" algn="tl">
                  <a:srgbClr val="C0C0C0"/>
                </a:outerShdw>
              </a:effectLst>
              <a:latin typeface="Century Gothic" pitchFamily="34" charset="0"/>
              <a:ea typeface="+mj-ea"/>
              <a:cs typeface="+mj-cs"/>
            </a:endParaRPr>
          </a:p>
        </p:txBody>
      </p:sp>
      <p:sp>
        <p:nvSpPr>
          <p:cNvPr id="19" name="Rectangle 2"/>
          <p:cNvSpPr txBox="1">
            <a:spLocks noChangeArrowheads="1"/>
          </p:cNvSpPr>
          <p:nvPr/>
        </p:nvSpPr>
        <p:spPr>
          <a:xfrm>
            <a:off x="0" y="0"/>
            <a:ext cx="9144000" cy="704850"/>
          </a:xfrm>
          <a:prstGeom prst="rect">
            <a:avLst/>
          </a:prstGeom>
        </p:spPr>
        <p:txBody>
          <a:bodyPr/>
          <a:lstStyle/>
          <a:p>
            <a:pPr algn="ctr" eaLnBrk="0" hangingPunct="0">
              <a:defRPr/>
            </a:pPr>
            <a:r>
              <a:rPr lang="es-MX" sz="2400" kern="0" dirty="0">
                <a:solidFill>
                  <a:srgbClr val="00478E"/>
                </a:solidFill>
                <a:effectLst>
                  <a:outerShdw blurRad="38100" dist="38100" dir="2700000" algn="tl">
                    <a:srgbClr val="C0C0C0"/>
                  </a:outerShdw>
                </a:effectLst>
                <a:latin typeface="Century Gothic" pitchFamily="34" charset="0"/>
                <a:cs typeface="+mn-cs"/>
              </a:rPr>
              <a:t>Almanza Villarreal Agencia Aduanal, S.C.</a:t>
            </a:r>
          </a:p>
          <a:p>
            <a:pPr algn="ctr" eaLnBrk="0" hangingPunct="0">
              <a:defRPr/>
            </a:pPr>
            <a:endParaRPr lang="es-MX" sz="2400" kern="0" dirty="0">
              <a:solidFill>
                <a:srgbClr val="00478E"/>
              </a:solidFill>
              <a:effectLst>
                <a:outerShdw blurRad="38100" dist="38100" dir="2700000" algn="tl">
                  <a:srgbClr val="C0C0C0"/>
                </a:outerShdw>
              </a:effectLst>
              <a:latin typeface="Century Gothic" pitchFamily="34" charset="0"/>
              <a:ea typeface="+mj-ea"/>
              <a:cs typeface="+mj-cs"/>
            </a:endParaRPr>
          </a:p>
          <a:p>
            <a:pPr algn="ctr" eaLnBrk="0" hangingPunct="0">
              <a:defRPr/>
            </a:pPr>
            <a:endParaRPr lang="es-MX" sz="2400" kern="0" dirty="0">
              <a:solidFill>
                <a:srgbClr val="00478E"/>
              </a:solidFill>
              <a:effectLst>
                <a:outerShdw blurRad="38100" dist="38100" dir="2700000" algn="tl">
                  <a:srgbClr val="C0C0C0"/>
                </a:outerShdw>
              </a:effectLst>
              <a:latin typeface="Century Gothic" pitchFamily="34" charset="0"/>
              <a:ea typeface="+mj-ea"/>
              <a:cs typeface="+mj-cs"/>
            </a:endParaRPr>
          </a:p>
        </p:txBody>
      </p:sp>
      <p:sp>
        <p:nvSpPr>
          <p:cNvPr id="18" name="17 CuadroTexto"/>
          <p:cNvSpPr txBox="1"/>
          <p:nvPr/>
        </p:nvSpPr>
        <p:spPr>
          <a:xfrm>
            <a:off x="500063" y="2541588"/>
            <a:ext cx="8215312" cy="3816350"/>
          </a:xfrm>
          <a:prstGeom prst="rect">
            <a:avLst/>
          </a:prstGeom>
          <a:noFill/>
          <a:ln w="3175">
            <a:noFill/>
          </a:ln>
        </p:spPr>
        <p:style>
          <a:lnRef idx="2">
            <a:schemeClr val="accent1"/>
          </a:lnRef>
          <a:fillRef idx="1">
            <a:schemeClr val="lt1"/>
          </a:fillRef>
          <a:effectRef idx="0">
            <a:schemeClr val="accent1"/>
          </a:effectRef>
          <a:fontRef idx="minor">
            <a:schemeClr val="dk1"/>
          </a:fontRef>
        </p:style>
        <p:txBody>
          <a:bodyPr>
            <a:spAutoFit/>
          </a:bodyPr>
          <a:lstStyle/>
          <a:p>
            <a:pPr algn="just" eaLnBrk="0" hangingPunct="0">
              <a:defRPr/>
            </a:pPr>
            <a:r>
              <a:rPr lang="es-MX" sz="2200" b="1" u="sng" dirty="0">
                <a:solidFill>
                  <a:srgbClr val="003D7A"/>
                </a:solidFill>
              </a:rPr>
              <a:t>Cuando el valor de las mercancías importadas no pueda determinarse con arreglo a los métodos </a:t>
            </a:r>
            <a:r>
              <a:rPr lang="es-MX" sz="2200" b="1" dirty="0">
                <a:solidFill>
                  <a:srgbClr val="003D7A"/>
                </a:solidFill>
              </a:rPr>
              <a:t>a que se refieren los artículos 64 y 71, fracciones I, Il, III y lV de esta Ley dicho </a:t>
            </a:r>
            <a:r>
              <a:rPr lang="es-MX" sz="2200" b="1" u="sng" dirty="0">
                <a:solidFill>
                  <a:srgbClr val="003D7A"/>
                </a:solidFill>
              </a:rPr>
              <a:t>valor se determinará aplicando los métodos </a:t>
            </a:r>
            <a:r>
              <a:rPr lang="es-MX" sz="2200" b="1" dirty="0">
                <a:solidFill>
                  <a:srgbClr val="003D7A"/>
                </a:solidFill>
              </a:rPr>
              <a:t>señalados en dichos artículos, </a:t>
            </a:r>
            <a:r>
              <a:rPr lang="es-MX" sz="2200" b="1" u="sng" dirty="0">
                <a:solidFill>
                  <a:srgbClr val="003D7A"/>
                </a:solidFill>
              </a:rPr>
              <a:t>en orden sucesivo y por exclusión, con mayor flexibilidad, </a:t>
            </a:r>
            <a:r>
              <a:rPr lang="es-MX" sz="2200" b="1" dirty="0">
                <a:solidFill>
                  <a:srgbClr val="003D7A"/>
                </a:solidFill>
              </a:rPr>
              <a:t>o conforme a criterios razonables y compatibles con los principios y disposiciones legales, sobre la base de los datos disponibles en territorio nacional o la documentación comprobatoria de las operaciones realizadas en el territorio extranjero. </a:t>
            </a:r>
          </a:p>
        </p:txBody>
      </p:sp>
      <p:graphicFrame>
        <p:nvGraphicFramePr>
          <p:cNvPr id="21" name="3 Marcador de contenido"/>
          <p:cNvGraphicFramePr>
            <a:graphicFrameLocks/>
          </p:cNvGraphicFramePr>
          <p:nvPr/>
        </p:nvGraphicFramePr>
        <p:xfrm>
          <a:off x="1500166" y="1214422"/>
          <a:ext cx="6215106" cy="863716"/>
        </p:xfrm>
        <a:graphic>
          <a:graphicData uri="http://schemas.openxmlformats.org/drawingml/2006/table">
            <a:tbl>
              <a:tblPr>
                <a:tableStyleId>{D113A9D2-9D6B-4929-AA2D-F23B5EE8CBE7}</a:tableStyleId>
              </a:tblPr>
              <a:tblGrid>
                <a:gridCol w="1285884"/>
                <a:gridCol w="4929222"/>
              </a:tblGrid>
              <a:tr h="297387">
                <a:tc>
                  <a:txBody>
                    <a:bodyPr/>
                    <a:lstStyle/>
                    <a:p>
                      <a:pPr algn="ctr" fontAlgn="b"/>
                      <a:r>
                        <a:rPr lang="es-MX" sz="2400" b="1" i="0" u="none" strike="noStrike" noProof="0" dirty="0" smtClean="0">
                          <a:solidFill>
                            <a:schemeClr val="lt1"/>
                          </a:solidFill>
                          <a:latin typeface="Century Gothic" pitchFamily="34" charset="0"/>
                        </a:rPr>
                        <a:t>Artículo</a:t>
                      </a:r>
                      <a:endParaRPr lang="es-MX" sz="2400" b="1" i="0" u="none" strike="noStrike" noProof="0" dirty="0">
                        <a:solidFill>
                          <a:srgbClr val="FFFFFF"/>
                        </a:solidFill>
                        <a:latin typeface="Century Gothic" pitchFamily="34" charset="0"/>
                      </a:endParaRPr>
                    </a:p>
                  </a:txBody>
                  <a:tcPr marL="9525" marR="9525" marT="9525" marB="0" anchor="b">
                    <a:lnL w="12700" cap="flat" cmpd="sng" algn="ctr">
                      <a:solidFill>
                        <a:schemeClr val="tx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l" fontAlgn="b"/>
                      <a:endParaRPr lang="es-MX" sz="2400" b="1" i="0" u="none" strike="noStrike" noProof="0" dirty="0">
                        <a:solidFill>
                          <a:srgbClr val="FFFFFF"/>
                        </a:solidFill>
                        <a:latin typeface="Century Gothic" pitchFamily="34" charset="0"/>
                      </a:endParaRPr>
                    </a:p>
                  </a:txBody>
                  <a:tcPr marL="9525" marR="9525" marT="9525" marB="0" anchor="b">
                    <a:lnL w="28575"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r>
              <a:tr h="488431">
                <a:tc>
                  <a:txBody>
                    <a:bodyPr/>
                    <a:lstStyle/>
                    <a:p>
                      <a:pPr algn="ctr" fontAlgn="b"/>
                      <a:r>
                        <a:rPr lang="es-MX" sz="2400" b="1" i="0" u="none" strike="noStrike" noProof="0" dirty="0" smtClean="0">
                          <a:solidFill>
                            <a:schemeClr val="bg1"/>
                          </a:solidFill>
                          <a:latin typeface="Century Gothic" pitchFamily="34" charset="0"/>
                        </a:rPr>
                        <a:t>78°</a:t>
                      </a:r>
                      <a:endParaRPr lang="es-MX" sz="2400" b="1" i="0" u="none" strike="noStrike" noProof="0" dirty="0">
                        <a:solidFill>
                          <a:schemeClr val="bg1"/>
                        </a:solidFill>
                        <a:latin typeface="Century Gothic" pitchFamily="34" charset="0"/>
                      </a:endParaRPr>
                    </a:p>
                  </a:txBody>
                  <a:tcPr marL="9525" marR="9525" marT="9525" marB="0" anchor="b">
                    <a:lnL w="12700" cap="flat" cmpd="sng" algn="ctr">
                      <a:solidFill>
                        <a:schemeClr val="tx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MX" sz="2400" b="1" kern="1200" dirty="0" smtClean="0">
                          <a:solidFill>
                            <a:schemeClr val="lt1"/>
                          </a:solidFill>
                          <a:latin typeface="Century Gothic" pitchFamily="34" charset="0"/>
                          <a:ea typeface="+mn-ea"/>
                          <a:cs typeface="+mn-cs"/>
                        </a:rPr>
                        <a:t>Último recurso</a:t>
                      </a:r>
                      <a:endParaRPr lang="es-MX" sz="2800" b="1" i="0" u="none" strike="noStrike" noProof="0" dirty="0">
                        <a:solidFill>
                          <a:schemeClr val="bg1"/>
                        </a:solidFill>
                        <a:latin typeface="Century Gothic" pitchFamily="34" charset="0"/>
                      </a:endParaRPr>
                    </a:p>
                  </a:txBody>
                  <a:tcPr marL="9525" marR="9525" marT="9525" marB="0" anchor="b">
                    <a:lnL w="28575"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childTnLst>
                                </p:cTn>
                              </p:par>
                              <p:par>
                                <p:cTn id="8" presetID="47" presetClass="entr" presetSubtype="0"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1000"/>
                                        <p:tgtEl>
                                          <p:spTgt spid="21"/>
                                        </p:tgtEl>
                                      </p:cBhvr>
                                    </p:animEffect>
                                    <p:anim calcmode="lin" valueType="num">
                                      <p:cBhvr>
                                        <p:cTn id="11" dur="1000" fill="hold"/>
                                        <p:tgtEl>
                                          <p:spTgt spid="21"/>
                                        </p:tgtEl>
                                        <p:attrNameLst>
                                          <p:attrName>ppt_x</p:attrName>
                                        </p:attrNameLst>
                                      </p:cBhvr>
                                      <p:tavLst>
                                        <p:tav tm="0">
                                          <p:val>
                                            <p:strVal val="#ppt_x"/>
                                          </p:val>
                                        </p:tav>
                                        <p:tav tm="100000">
                                          <p:val>
                                            <p:strVal val="#ppt_x"/>
                                          </p:val>
                                        </p:tav>
                                      </p:tavLst>
                                    </p:anim>
                                    <p:anim calcmode="lin" valueType="num">
                                      <p:cBhvr>
                                        <p:cTn id="12" dur="1000" fill="hold"/>
                                        <p:tgtEl>
                                          <p:spTgt spid="21"/>
                                        </p:tgtEl>
                                        <p:attrNameLst>
                                          <p:attrName>ppt_y</p:attrName>
                                        </p:attrNameLst>
                                      </p:cBhvr>
                                      <p:tavLst>
                                        <p:tav tm="0">
                                          <p:val>
                                            <p:strVal val="#ppt_y-.1"/>
                                          </p:val>
                                        </p:tav>
                                        <p:tav tm="100000">
                                          <p:val>
                                            <p:strVal val="#ppt_y"/>
                                          </p:val>
                                        </p:tav>
                                      </p:tavLst>
                                    </p:anim>
                                  </p:childTnLst>
                                </p:cTn>
                              </p:par>
                              <p:par>
                                <p:cTn id="13" presetID="47"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1000"/>
                                        <p:tgtEl>
                                          <p:spTgt spid="18"/>
                                        </p:tgtEl>
                                      </p:cBhvr>
                                    </p:animEffect>
                                    <p:anim calcmode="lin" valueType="num">
                                      <p:cBhvr>
                                        <p:cTn id="16" dur="1000" fill="hold"/>
                                        <p:tgtEl>
                                          <p:spTgt spid="18"/>
                                        </p:tgtEl>
                                        <p:attrNameLst>
                                          <p:attrName>ppt_x</p:attrName>
                                        </p:attrNameLst>
                                      </p:cBhvr>
                                      <p:tavLst>
                                        <p:tav tm="0">
                                          <p:val>
                                            <p:strVal val="#ppt_x"/>
                                          </p:val>
                                        </p:tav>
                                        <p:tav tm="100000">
                                          <p:val>
                                            <p:strVal val="#ppt_x"/>
                                          </p:val>
                                        </p:tav>
                                      </p:tavLst>
                                    </p:anim>
                                    <p:anim calcmode="lin" valueType="num">
                                      <p:cBhvr>
                                        <p:cTn id="17"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ext Box 11"/>
          <p:cNvSpPr txBox="1">
            <a:spLocks noChangeArrowheads="1"/>
          </p:cNvSpPr>
          <p:nvPr/>
        </p:nvSpPr>
        <p:spPr bwMode="auto">
          <a:xfrm>
            <a:off x="1403350" y="1341438"/>
            <a:ext cx="6192838" cy="366712"/>
          </a:xfrm>
          <a:prstGeom prst="rect">
            <a:avLst/>
          </a:prstGeom>
          <a:noFill/>
          <a:ln w="9525">
            <a:noFill/>
            <a:miter lim="800000"/>
            <a:headEnd/>
            <a:tailEnd/>
          </a:ln>
        </p:spPr>
        <p:txBody>
          <a:bodyPr>
            <a:spAutoFit/>
          </a:bodyPr>
          <a:lstStyle/>
          <a:p>
            <a:pPr eaLnBrk="0" hangingPunct="0">
              <a:spcBef>
                <a:spcPct val="50000"/>
              </a:spcBef>
            </a:pPr>
            <a:endParaRPr lang="en-US"/>
          </a:p>
        </p:txBody>
      </p:sp>
      <p:sp>
        <p:nvSpPr>
          <p:cNvPr id="12" name="Rectangle 2"/>
          <p:cNvSpPr txBox="1">
            <a:spLocks noChangeArrowheads="1"/>
          </p:cNvSpPr>
          <p:nvPr/>
        </p:nvSpPr>
        <p:spPr>
          <a:xfrm>
            <a:off x="1490663" y="347663"/>
            <a:ext cx="6321425" cy="704850"/>
          </a:xfrm>
          <a:prstGeom prst="rect">
            <a:avLst/>
          </a:prstGeom>
        </p:spPr>
        <p:txBody>
          <a:bodyPr/>
          <a:lstStyle/>
          <a:p>
            <a:pPr algn="ctr" eaLnBrk="0" hangingPunct="0">
              <a:defRPr/>
            </a:pPr>
            <a:endParaRPr lang="es-ES" sz="3800" kern="0" dirty="0">
              <a:solidFill>
                <a:srgbClr val="00478E"/>
              </a:solidFill>
              <a:effectLst>
                <a:outerShdw blurRad="38100" dist="38100" dir="2700000" algn="tl">
                  <a:srgbClr val="C0C0C0"/>
                </a:outerShdw>
              </a:effectLst>
              <a:latin typeface="Century Gothic" pitchFamily="34" charset="0"/>
              <a:ea typeface="+mj-ea"/>
              <a:cs typeface="+mj-cs"/>
            </a:endParaRPr>
          </a:p>
        </p:txBody>
      </p:sp>
      <p:cxnSp>
        <p:nvCxnSpPr>
          <p:cNvPr id="11" name="10 Conector recto"/>
          <p:cNvCxnSpPr/>
          <p:nvPr/>
        </p:nvCxnSpPr>
        <p:spPr>
          <a:xfrm rot="5400000">
            <a:off x="7786688" y="5572125"/>
            <a:ext cx="2571750"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3" name="12 Conector recto"/>
          <p:cNvCxnSpPr/>
          <p:nvPr/>
        </p:nvCxnSpPr>
        <p:spPr>
          <a:xfrm rot="5400000">
            <a:off x="7786687" y="5643563"/>
            <a:ext cx="24288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4" name="13 Conector recto"/>
          <p:cNvCxnSpPr/>
          <p:nvPr/>
        </p:nvCxnSpPr>
        <p:spPr>
          <a:xfrm rot="5400000">
            <a:off x="7858125" y="5786438"/>
            <a:ext cx="214312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5" name="14 Conector recto"/>
          <p:cNvCxnSpPr/>
          <p:nvPr/>
        </p:nvCxnSpPr>
        <p:spPr>
          <a:xfrm>
            <a:off x="5429250" y="6715125"/>
            <a:ext cx="3714750"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6" name="15 Conector recto"/>
          <p:cNvCxnSpPr/>
          <p:nvPr/>
        </p:nvCxnSpPr>
        <p:spPr>
          <a:xfrm>
            <a:off x="6143625" y="6643688"/>
            <a:ext cx="30003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7" name="16 Conector recto"/>
          <p:cNvCxnSpPr/>
          <p:nvPr/>
        </p:nvCxnSpPr>
        <p:spPr>
          <a:xfrm>
            <a:off x="6715125" y="6572250"/>
            <a:ext cx="24288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sp>
        <p:nvSpPr>
          <p:cNvPr id="2" name="1 Rectángulo"/>
          <p:cNvSpPr/>
          <p:nvPr/>
        </p:nvSpPr>
        <p:spPr>
          <a:xfrm>
            <a:off x="179388" y="1628775"/>
            <a:ext cx="8750300" cy="415925"/>
          </a:xfrm>
          <a:prstGeom prst="rect">
            <a:avLst/>
          </a:prstGeom>
        </p:spPr>
        <p:txBody>
          <a:bodyPr>
            <a:spAutoFit/>
          </a:bodyPr>
          <a:lstStyle/>
          <a:p>
            <a:pPr algn="ctr" eaLnBrk="0" hangingPunct="0">
              <a:defRPr/>
            </a:pPr>
            <a:r>
              <a:rPr lang="es-MX" b="1" dirty="0">
                <a:cs typeface="+mn-cs"/>
              </a:rPr>
              <a:t>		</a:t>
            </a:r>
            <a:endParaRPr lang="es-MX" sz="2100" kern="0" dirty="0">
              <a:solidFill>
                <a:srgbClr val="00478E"/>
              </a:solidFill>
              <a:effectLst>
                <a:outerShdw blurRad="38100" dist="38100" dir="2700000" algn="tl">
                  <a:srgbClr val="C0C0C0"/>
                </a:outerShdw>
              </a:effectLst>
              <a:latin typeface="Century Gothic" pitchFamily="34" charset="0"/>
              <a:ea typeface="+mj-ea"/>
              <a:cs typeface="+mj-cs"/>
            </a:endParaRPr>
          </a:p>
        </p:txBody>
      </p:sp>
      <p:pic>
        <p:nvPicPr>
          <p:cNvPr id="18" name="Picture 2"/>
          <p:cNvPicPr>
            <a:picLocks noChangeAspect="1" noChangeArrowheads="1"/>
          </p:cNvPicPr>
          <p:nvPr/>
        </p:nvPicPr>
        <p:blipFill>
          <a:blip r:embed="rId3" cstate="print"/>
          <a:srcRect l="8235" t="41667" r="17647" b="20833"/>
          <a:stretch>
            <a:fillRect/>
          </a:stretch>
        </p:blipFill>
        <p:spPr bwMode="auto">
          <a:xfrm>
            <a:off x="571500" y="2071688"/>
            <a:ext cx="7848600" cy="3286125"/>
          </a:xfrm>
          <a:prstGeom prst="rect">
            <a:avLst/>
          </a:prstGeom>
          <a:ln w="57150" cap="sq">
            <a:solidFill>
              <a:srgbClr val="217BFF"/>
            </a:solidFill>
            <a:prstDash val="solid"/>
            <a:miter lim="800000"/>
          </a:ln>
          <a:effectLst>
            <a:outerShdw blurRad="50800" dist="38100" dir="2700000" algn="tl" rotWithShape="0">
              <a:srgbClr val="000000">
                <a:alpha val="43000"/>
              </a:srgbClr>
            </a:outerShdw>
          </a:effectLst>
        </p:spPr>
      </p:pic>
      <p:sp>
        <p:nvSpPr>
          <p:cNvPr id="19" name="Rectangle 2"/>
          <p:cNvSpPr txBox="1">
            <a:spLocks noChangeArrowheads="1"/>
          </p:cNvSpPr>
          <p:nvPr/>
        </p:nvSpPr>
        <p:spPr>
          <a:xfrm>
            <a:off x="0" y="0"/>
            <a:ext cx="9144000" cy="704850"/>
          </a:xfrm>
          <a:prstGeom prst="rect">
            <a:avLst/>
          </a:prstGeom>
        </p:spPr>
        <p:txBody>
          <a:bodyPr/>
          <a:lstStyle/>
          <a:p>
            <a:pPr algn="ctr" eaLnBrk="0" hangingPunct="0">
              <a:defRPr/>
            </a:pPr>
            <a:r>
              <a:rPr lang="es-MX" sz="2400" kern="0" dirty="0">
                <a:solidFill>
                  <a:srgbClr val="00478E"/>
                </a:solidFill>
                <a:effectLst>
                  <a:outerShdw blurRad="38100" dist="38100" dir="2700000" algn="tl">
                    <a:srgbClr val="C0C0C0"/>
                  </a:outerShdw>
                </a:effectLst>
                <a:latin typeface="Century Gothic" pitchFamily="34" charset="0"/>
                <a:cs typeface="+mn-cs"/>
              </a:rPr>
              <a:t>Almanza Villarreal Agencia Aduanal, S.C.</a:t>
            </a:r>
          </a:p>
          <a:p>
            <a:pPr algn="ctr" eaLnBrk="0" hangingPunct="0">
              <a:defRPr/>
            </a:pPr>
            <a:endParaRPr lang="es-MX" sz="2400" kern="0" dirty="0">
              <a:solidFill>
                <a:srgbClr val="00478E"/>
              </a:solidFill>
              <a:effectLst>
                <a:outerShdw blurRad="38100" dist="38100" dir="2700000" algn="tl">
                  <a:srgbClr val="C0C0C0"/>
                </a:outerShdw>
              </a:effectLst>
              <a:latin typeface="Century Gothic" pitchFamily="34" charset="0"/>
              <a:ea typeface="+mj-ea"/>
              <a:cs typeface="+mj-cs"/>
            </a:endParaRPr>
          </a:p>
          <a:p>
            <a:pPr algn="ctr" eaLnBrk="0" hangingPunct="0">
              <a:defRPr/>
            </a:pPr>
            <a:endParaRPr lang="es-MX" sz="2400" kern="0" dirty="0">
              <a:solidFill>
                <a:srgbClr val="00478E"/>
              </a:solidFill>
              <a:effectLst>
                <a:outerShdw blurRad="38100" dist="38100" dir="2700000" algn="tl">
                  <a:srgbClr val="C0C0C0"/>
                </a:outerShdw>
              </a:effectLst>
              <a:latin typeface="Century Gothic" pitchFamily="34" charset="0"/>
              <a:ea typeface="+mj-ea"/>
              <a:cs typeface="+mj-cs"/>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childTnLst>
                                </p:cTn>
                              </p:par>
                              <p:par>
                                <p:cTn id="8" presetID="47"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1000"/>
                                        <p:tgtEl>
                                          <p:spTgt spid="18"/>
                                        </p:tgtEl>
                                      </p:cBhvr>
                                    </p:animEffect>
                                    <p:anim calcmode="lin" valueType="num">
                                      <p:cBhvr>
                                        <p:cTn id="11" dur="1000" fill="hold"/>
                                        <p:tgtEl>
                                          <p:spTgt spid="18"/>
                                        </p:tgtEl>
                                        <p:attrNameLst>
                                          <p:attrName>ppt_x</p:attrName>
                                        </p:attrNameLst>
                                      </p:cBhvr>
                                      <p:tavLst>
                                        <p:tav tm="0">
                                          <p:val>
                                            <p:strVal val="#ppt_x"/>
                                          </p:val>
                                        </p:tav>
                                        <p:tav tm="100000">
                                          <p:val>
                                            <p:strVal val="#ppt_x"/>
                                          </p:val>
                                        </p:tav>
                                      </p:tavLst>
                                    </p:anim>
                                    <p:anim calcmode="lin" valueType="num">
                                      <p:cBhvr>
                                        <p:cTn id="12"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ext Box 11"/>
          <p:cNvSpPr txBox="1">
            <a:spLocks noChangeArrowheads="1"/>
          </p:cNvSpPr>
          <p:nvPr/>
        </p:nvSpPr>
        <p:spPr bwMode="auto">
          <a:xfrm>
            <a:off x="1403350" y="1341438"/>
            <a:ext cx="6192838" cy="366712"/>
          </a:xfrm>
          <a:prstGeom prst="rect">
            <a:avLst/>
          </a:prstGeom>
          <a:noFill/>
          <a:ln w="9525">
            <a:noFill/>
            <a:miter lim="800000"/>
            <a:headEnd/>
            <a:tailEnd/>
          </a:ln>
        </p:spPr>
        <p:txBody>
          <a:bodyPr>
            <a:spAutoFit/>
          </a:bodyPr>
          <a:lstStyle/>
          <a:p>
            <a:pPr eaLnBrk="0" hangingPunct="0">
              <a:spcBef>
                <a:spcPct val="50000"/>
              </a:spcBef>
            </a:pPr>
            <a:endParaRPr lang="en-US">
              <a:solidFill>
                <a:srgbClr val="003D7A"/>
              </a:solidFill>
            </a:endParaRPr>
          </a:p>
        </p:txBody>
      </p:sp>
      <p:sp>
        <p:nvSpPr>
          <p:cNvPr id="12" name="Rectangle 2"/>
          <p:cNvSpPr txBox="1">
            <a:spLocks noChangeArrowheads="1"/>
          </p:cNvSpPr>
          <p:nvPr/>
        </p:nvSpPr>
        <p:spPr>
          <a:xfrm>
            <a:off x="1490663" y="347663"/>
            <a:ext cx="6321425" cy="704850"/>
          </a:xfrm>
          <a:prstGeom prst="rect">
            <a:avLst/>
          </a:prstGeom>
        </p:spPr>
        <p:txBody>
          <a:bodyPr/>
          <a:lstStyle/>
          <a:p>
            <a:pPr algn="ctr" eaLnBrk="0" hangingPunct="0">
              <a:defRPr/>
            </a:pPr>
            <a:endParaRPr lang="es-ES" sz="3800" kern="0" dirty="0">
              <a:solidFill>
                <a:srgbClr val="003D7A"/>
              </a:solidFill>
              <a:effectLst>
                <a:outerShdw blurRad="38100" dist="38100" dir="2700000" algn="tl">
                  <a:srgbClr val="C0C0C0"/>
                </a:outerShdw>
              </a:effectLst>
              <a:latin typeface="Century Gothic" pitchFamily="34" charset="0"/>
              <a:ea typeface="+mj-ea"/>
              <a:cs typeface="+mj-cs"/>
            </a:endParaRPr>
          </a:p>
        </p:txBody>
      </p:sp>
      <p:cxnSp>
        <p:nvCxnSpPr>
          <p:cNvPr id="11" name="10 Conector recto"/>
          <p:cNvCxnSpPr/>
          <p:nvPr/>
        </p:nvCxnSpPr>
        <p:spPr>
          <a:xfrm rot="5400000">
            <a:off x="7786688" y="5572125"/>
            <a:ext cx="2571750"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3" name="12 Conector recto"/>
          <p:cNvCxnSpPr/>
          <p:nvPr/>
        </p:nvCxnSpPr>
        <p:spPr>
          <a:xfrm rot="5400000">
            <a:off x="7786687" y="5643563"/>
            <a:ext cx="24288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4" name="13 Conector recto"/>
          <p:cNvCxnSpPr/>
          <p:nvPr/>
        </p:nvCxnSpPr>
        <p:spPr>
          <a:xfrm rot="5400000">
            <a:off x="7858125" y="5786438"/>
            <a:ext cx="214312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5" name="14 Conector recto"/>
          <p:cNvCxnSpPr/>
          <p:nvPr/>
        </p:nvCxnSpPr>
        <p:spPr>
          <a:xfrm>
            <a:off x="5429250" y="6715125"/>
            <a:ext cx="3714750"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6" name="15 Conector recto"/>
          <p:cNvCxnSpPr/>
          <p:nvPr/>
        </p:nvCxnSpPr>
        <p:spPr>
          <a:xfrm>
            <a:off x="6143625" y="6643688"/>
            <a:ext cx="30003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cxnSp>
        <p:nvCxnSpPr>
          <p:cNvPr id="17" name="16 Conector recto"/>
          <p:cNvCxnSpPr/>
          <p:nvPr/>
        </p:nvCxnSpPr>
        <p:spPr>
          <a:xfrm>
            <a:off x="6715125" y="6572250"/>
            <a:ext cx="2428875" cy="0"/>
          </a:xfrm>
          <a:prstGeom prst="line">
            <a:avLst/>
          </a:prstGeom>
          <a:ln>
            <a:solidFill>
              <a:srgbClr val="0052A4"/>
            </a:solidFill>
          </a:ln>
        </p:spPr>
        <p:style>
          <a:lnRef idx="1">
            <a:schemeClr val="accent1"/>
          </a:lnRef>
          <a:fillRef idx="0">
            <a:schemeClr val="accent1"/>
          </a:fillRef>
          <a:effectRef idx="0">
            <a:schemeClr val="accent1"/>
          </a:effectRef>
          <a:fontRef idx="minor">
            <a:schemeClr val="tx1"/>
          </a:fontRef>
        </p:style>
      </p:cxnSp>
      <p:sp>
        <p:nvSpPr>
          <p:cNvPr id="2" name="1 Rectángulo"/>
          <p:cNvSpPr/>
          <p:nvPr/>
        </p:nvSpPr>
        <p:spPr>
          <a:xfrm>
            <a:off x="179388" y="1628775"/>
            <a:ext cx="8750300" cy="415925"/>
          </a:xfrm>
          <a:prstGeom prst="rect">
            <a:avLst/>
          </a:prstGeom>
        </p:spPr>
        <p:txBody>
          <a:bodyPr>
            <a:spAutoFit/>
          </a:bodyPr>
          <a:lstStyle/>
          <a:p>
            <a:pPr algn="ctr" eaLnBrk="0" hangingPunct="0">
              <a:defRPr/>
            </a:pPr>
            <a:r>
              <a:rPr lang="es-MX" b="1" dirty="0">
                <a:solidFill>
                  <a:srgbClr val="003D7A"/>
                </a:solidFill>
                <a:cs typeface="+mn-cs"/>
              </a:rPr>
              <a:t>		</a:t>
            </a:r>
            <a:endParaRPr lang="es-MX" sz="2100" kern="0" dirty="0">
              <a:solidFill>
                <a:srgbClr val="003D7A"/>
              </a:solidFill>
              <a:effectLst>
                <a:outerShdw blurRad="38100" dist="38100" dir="2700000" algn="tl">
                  <a:srgbClr val="C0C0C0"/>
                </a:outerShdw>
              </a:effectLst>
              <a:latin typeface="Century Gothic" pitchFamily="34" charset="0"/>
              <a:ea typeface="+mj-ea"/>
              <a:cs typeface="+mj-cs"/>
            </a:endParaRPr>
          </a:p>
        </p:txBody>
      </p:sp>
      <p:sp>
        <p:nvSpPr>
          <p:cNvPr id="95243" name="TextBox 10"/>
          <p:cNvSpPr txBox="1">
            <a:spLocks noChangeArrowheads="1"/>
          </p:cNvSpPr>
          <p:nvPr/>
        </p:nvSpPr>
        <p:spPr bwMode="auto">
          <a:xfrm>
            <a:off x="714375" y="2143125"/>
            <a:ext cx="8072438" cy="1323975"/>
          </a:xfrm>
          <a:prstGeom prst="rect">
            <a:avLst/>
          </a:prstGeom>
          <a:noFill/>
          <a:ln w="9525">
            <a:noFill/>
            <a:miter lim="800000"/>
            <a:headEnd/>
            <a:tailEnd/>
          </a:ln>
        </p:spPr>
        <p:txBody>
          <a:bodyPr>
            <a:spAutoFit/>
          </a:bodyPr>
          <a:lstStyle/>
          <a:p>
            <a:pPr algn="ctr" eaLnBrk="0" hangingPunct="0"/>
            <a:r>
              <a:rPr lang="es-ES" sz="4000" b="1">
                <a:solidFill>
                  <a:srgbClr val="003D7A"/>
                </a:solidFill>
                <a:latin typeface="Century Gothic" pitchFamily="34" charset="0"/>
              </a:rPr>
              <a:t>II. VALOR DE LA TRANSACCION DE LA MERCANCIA.</a:t>
            </a:r>
          </a:p>
        </p:txBody>
      </p:sp>
      <p:sp>
        <p:nvSpPr>
          <p:cNvPr id="23" name="Rectangle 2"/>
          <p:cNvSpPr txBox="1">
            <a:spLocks noChangeArrowheads="1"/>
          </p:cNvSpPr>
          <p:nvPr/>
        </p:nvSpPr>
        <p:spPr>
          <a:xfrm>
            <a:off x="0" y="0"/>
            <a:ext cx="9144000" cy="704850"/>
          </a:xfrm>
          <a:prstGeom prst="rect">
            <a:avLst/>
          </a:prstGeom>
        </p:spPr>
        <p:txBody>
          <a:bodyPr/>
          <a:lstStyle/>
          <a:p>
            <a:pPr algn="ctr" eaLnBrk="0" hangingPunct="0">
              <a:defRPr/>
            </a:pPr>
            <a:r>
              <a:rPr lang="es-MX" sz="2400" kern="0" dirty="0">
                <a:solidFill>
                  <a:srgbClr val="00478E"/>
                </a:solidFill>
                <a:effectLst>
                  <a:outerShdw blurRad="38100" dist="38100" dir="2700000" algn="tl">
                    <a:srgbClr val="C0C0C0"/>
                  </a:outerShdw>
                </a:effectLst>
                <a:latin typeface="Century Gothic" pitchFamily="34" charset="0"/>
                <a:cs typeface="+mn-cs"/>
              </a:rPr>
              <a:t>Almanza Villarreal Agencia Aduanal, S.C.</a:t>
            </a:r>
          </a:p>
          <a:p>
            <a:pPr algn="ctr" eaLnBrk="0" hangingPunct="0">
              <a:defRPr/>
            </a:pPr>
            <a:endParaRPr lang="es-MX" sz="2400" kern="0" dirty="0">
              <a:solidFill>
                <a:srgbClr val="00478E"/>
              </a:solidFill>
              <a:effectLst>
                <a:outerShdw blurRad="38100" dist="38100" dir="2700000" algn="tl">
                  <a:srgbClr val="C0C0C0"/>
                </a:outerShdw>
              </a:effectLst>
              <a:latin typeface="Century Gothic" pitchFamily="34" charset="0"/>
              <a:ea typeface="+mj-ea"/>
              <a:cs typeface="+mj-cs"/>
            </a:endParaRPr>
          </a:p>
          <a:p>
            <a:pPr algn="ctr" eaLnBrk="0" hangingPunct="0">
              <a:defRPr/>
            </a:pPr>
            <a:endParaRPr lang="es-MX" sz="2400" kern="0" dirty="0">
              <a:solidFill>
                <a:srgbClr val="00478E"/>
              </a:solidFill>
              <a:effectLst>
                <a:outerShdw blurRad="38100" dist="38100" dir="2700000" algn="tl">
                  <a:srgbClr val="C0C0C0"/>
                </a:outerShdw>
              </a:effectLst>
              <a:latin typeface="Century Gothic" pitchFamily="34" charset="0"/>
              <a:ea typeface="+mj-ea"/>
              <a:cs typeface="+mj-cs"/>
            </a:endParaRPr>
          </a:p>
        </p:txBody>
      </p:sp>
      <p:sp>
        <p:nvSpPr>
          <p:cNvPr id="29" name="28 Rectángulo"/>
          <p:cNvSpPr/>
          <p:nvPr/>
        </p:nvSpPr>
        <p:spPr>
          <a:xfrm>
            <a:off x="685800" y="4876800"/>
            <a:ext cx="457200" cy="457200"/>
          </a:xfrm>
          <a:prstGeom prst="rect">
            <a:avLst/>
          </a:prstGeom>
          <a:solidFill>
            <a:srgbClr val="217B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s-MX" dirty="0">
              <a:solidFill>
                <a:srgbClr val="003D7A"/>
              </a:solidFill>
            </a:endParaRPr>
          </a:p>
        </p:txBody>
      </p:sp>
      <p:sp>
        <p:nvSpPr>
          <p:cNvPr id="30" name="29 Rectángulo"/>
          <p:cNvSpPr/>
          <p:nvPr/>
        </p:nvSpPr>
        <p:spPr>
          <a:xfrm>
            <a:off x="685800" y="5562600"/>
            <a:ext cx="457200" cy="45720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s-MX" dirty="0">
              <a:solidFill>
                <a:srgbClr val="003D7A"/>
              </a:solidFill>
            </a:endParaRPr>
          </a:p>
        </p:txBody>
      </p:sp>
      <p:sp>
        <p:nvSpPr>
          <p:cNvPr id="95247" name="8 CuadroTexto"/>
          <p:cNvSpPr txBox="1">
            <a:spLocks noChangeArrowheads="1"/>
          </p:cNvSpPr>
          <p:nvPr/>
        </p:nvSpPr>
        <p:spPr bwMode="auto">
          <a:xfrm>
            <a:off x="1214438" y="4929188"/>
            <a:ext cx="4786312" cy="369887"/>
          </a:xfrm>
          <a:prstGeom prst="rect">
            <a:avLst/>
          </a:prstGeom>
          <a:noFill/>
          <a:ln w="9525">
            <a:noFill/>
            <a:miter lim="800000"/>
            <a:headEnd/>
            <a:tailEnd/>
          </a:ln>
        </p:spPr>
        <p:txBody>
          <a:bodyPr>
            <a:spAutoFit/>
          </a:bodyPr>
          <a:lstStyle/>
          <a:p>
            <a:pPr eaLnBrk="0" hangingPunct="0"/>
            <a:r>
              <a:rPr lang="es-MX" b="1">
                <a:solidFill>
                  <a:srgbClr val="003D7A"/>
                </a:solidFill>
                <a:latin typeface="Century Gothic" pitchFamily="34" charset="0"/>
              </a:rPr>
              <a:t>Obligatorio en la M.V semestral  IMMEX.</a:t>
            </a:r>
          </a:p>
        </p:txBody>
      </p:sp>
      <p:sp>
        <p:nvSpPr>
          <p:cNvPr id="95248" name="13 CuadroTexto"/>
          <p:cNvSpPr txBox="1">
            <a:spLocks noChangeArrowheads="1"/>
          </p:cNvSpPr>
          <p:nvPr/>
        </p:nvSpPr>
        <p:spPr bwMode="auto">
          <a:xfrm>
            <a:off x="1143000" y="5643563"/>
            <a:ext cx="5000625" cy="369887"/>
          </a:xfrm>
          <a:prstGeom prst="rect">
            <a:avLst/>
          </a:prstGeom>
          <a:noFill/>
          <a:ln w="9525">
            <a:noFill/>
            <a:miter lim="800000"/>
            <a:headEnd/>
            <a:tailEnd/>
          </a:ln>
        </p:spPr>
        <p:txBody>
          <a:bodyPr>
            <a:spAutoFit/>
          </a:bodyPr>
          <a:lstStyle/>
          <a:p>
            <a:pPr eaLnBrk="0" hangingPunct="0"/>
            <a:r>
              <a:rPr lang="es-MX" b="1">
                <a:solidFill>
                  <a:srgbClr val="003D7A"/>
                </a:solidFill>
                <a:latin typeface="Century Gothic" pitchFamily="34" charset="0"/>
              </a:rPr>
              <a:t>No obligatorio en la M.V. semestral IMMEX.</a:t>
            </a:r>
          </a:p>
        </p:txBody>
      </p:sp>
      <p:cxnSp>
        <p:nvCxnSpPr>
          <p:cNvPr id="33" name="32 Conector recto"/>
          <p:cNvCxnSpPr/>
          <p:nvPr/>
        </p:nvCxnSpPr>
        <p:spPr bwMode="auto">
          <a:xfrm>
            <a:off x="1214438" y="5286375"/>
            <a:ext cx="4643437"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34" name="33 Conector recto"/>
          <p:cNvCxnSpPr/>
          <p:nvPr/>
        </p:nvCxnSpPr>
        <p:spPr bwMode="auto">
          <a:xfrm>
            <a:off x="1214438" y="6000750"/>
            <a:ext cx="4786312"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theme/theme1.xml><?xml version="1.0" encoding="utf-8"?>
<a:theme xmlns:a="http://schemas.openxmlformats.org/drawingml/2006/main" name="Glass design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río">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s-E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s-ES" sz="1800" b="0" i="0" u="none" strike="noStrike" cap="none" normalizeH="0" baseline="0" smtClean="0">
            <a:ln>
              <a:noFill/>
            </a:ln>
            <a:solidFill>
              <a:schemeClr val="tx1"/>
            </a:solidFill>
            <a:effectLst/>
            <a:latin typeface="Arial" charset="0"/>
          </a:defRPr>
        </a:defPPr>
      </a:lstStyle>
    </a:lnDef>
  </a:objectDefaults>
  <a:extraClrSchemeLst>
    <a:extraClrScheme>
      <a:clrScheme name="Glass design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lass design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lass design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lass design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lass design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lass design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lass design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lass design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lass design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lass design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lass design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lass design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Glass design template 13">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17655</TotalTime>
  <Words>7753</Words>
  <Application>Microsoft Office PowerPoint</Application>
  <PresentationFormat>Presentación en pantalla (4:3)</PresentationFormat>
  <Paragraphs>1853</Paragraphs>
  <Slides>147</Slides>
  <Notes>85</Notes>
  <HiddenSlides>0</HiddenSlides>
  <MMClips>0</MMClips>
  <ScaleCrop>false</ScaleCrop>
  <HeadingPairs>
    <vt:vector size="6" baseType="variant">
      <vt:variant>
        <vt:lpstr>Tema</vt:lpstr>
      </vt:variant>
      <vt:variant>
        <vt:i4>1</vt:i4>
      </vt:variant>
      <vt:variant>
        <vt:lpstr>Títulos de diapositiva</vt:lpstr>
      </vt:variant>
      <vt:variant>
        <vt:i4>147</vt:i4>
      </vt:variant>
      <vt:variant>
        <vt:lpstr>Presentaciones personalizadas</vt:lpstr>
      </vt:variant>
      <vt:variant>
        <vt:i4>7</vt:i4>
      </vt:variant>
    </vt:vector>
  </HeadingPairs>
  <TitlesOfParts>
    <vt:vector size="155" baseType="lpstr">
      <vt:lpstr>Glass design template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lpstr>Diapositiva 40</vt:lpstr>
      <vt:lpstr>Diapositiva 41</vt:lpstr>
      <vt:lpstr>Diapositiva 42</vt:lpstr>
      <vt:lpstr>Diapositiva 43</vt:lpstr>
      <vt:lpstr>Diapositiva 44</vt:lpstr>
      <vt:lpstr>Diapositiva 45</vt:lpstr>
      <vt:lpstr>Diapositiva 46</vt:lpstr>
      <vt:lpstr>Diapositiva 47</vt:lpstr>
      <vt:lpstr>Diapositiva 48</vt:lpstr>
      <vt:lpstr>Diapositiva 49</vt:lpstr>
      <vt:lpstr>Diapositiva 50</vt:lpstr>
      <vt:lpstr>Diapositiva 51</vt:lpstr>
      <vt:lpstr>Diapositiva 52</vt:lpstr>
      <vt:lpstr>Diapositiva 53</vt:lpstr>
      <vt:lpstr>Diapositiva 54</vt:lpstr>
      <vt:lpstr>Diapositiva 55</vt:lpstr>
      <vt:lpstr>Diapositiva 56</vt:lpstr>
      <vt:lpstr>Diapositiva 57</vt:lpstr>
      <vt:lpstr>Diapositiva 58</vt:lpstr>
      <vt:lpstr>Diapositiva 59</vt:lpstr>
      <vt:lpstr>Diapositiva 60</vt:lpstr>
      <vt:lpstr>Diapositiva 61</vt:lpstr>
      <vt:lpstr>Diapositiva 62</vt:lpstr>
      <vt:lpstr>Diapositiva 63</vt:lpstr>
      <vt:lpstr>Diapositiva 64</vt:lpstr>
      <vt:lpstr>Diapositiva 65</vt:lpstr>
      <vt:lpstr>Diapositiva 66</vt:lpstr>
      <vt:lpstr>Diapositiva 67</vt:lpstr>
      <vt:lpstr>Diapositiva 68</vt:lpstr>
      <vt:lpstr>Diapositiva 69</vt:lpstr>
      <vt:lpstr>Diapositiva 70</vt:lpstr>
      <vt:lpstr>Diapositiva 71</vt:lpstr>
      <vt:lpstr>Diapositiva 72</vt:lpstr>
      <vt:lpstr>Diapositiva 73</vt:lpstr>
      <vt:lpstr>Diapositiva 74</vt:lpstr>
      <vt:lpstr>Diapositiva 75</vt:lpstr>
      <vt:lpstr>Diapositiva 76</vt:lpstr>
      <vt:lpstr>Diapositiva 77</vt:lpstr>
      <vt:lpstr>Diapositiva 78</vt:lpstr>
      <vt:lpstr>Diapositiva 79</vt:lpstr>
      <vt:lpstr>Diapositiva 80</vt:lpstr>
      <vt:lpstr>Diapositiva 81</vt:lpstr>
      <vt:lpstr>Diapositiva 82</vt:lpstr>
      <vt:lpstr>Diapositiva 83</vt:lpstr>
      <vt:lpstr>Diapositiva 84</vt:lpstr>
      <vt:lpstr>Diapositiva 85</vt:lpstr>
      <vt:lpstr>Diapositiva 86</vt:lpstr>
      <vt:lpstr>Diapositiva 87</vt:lpstr>
      <vt:lpstr>Diapositiva 88</vt:lpstr>
      <vt:lpstr>Diapositiva 89</vt:lpstr>
      <vt:lpstr>Diapositiva 90</vt:lpstr>
      <vt:lpstr>Diapositiva 91</vt:lpstr>
      <vt:lpstr>Diapositiva 92</vt:lpstr>
      <vt:lpstr>Diapositiva 93</vt:lpstr>
      <vt:lpstr>Diapositiva 94</vt:lpstr>
      <vt:lpstr>Diapositiva 95</vt:lpstr>
      <vt:lpstr>Diapositiva 96</vt:lpstr>
      <vt:lpstr>Diapositiva 97</vt:lpstr>
      <vt:lpstr>Diapositiva 98</vt:lpstr>
      <vt:lpstr>Diapositiva 99</vt:lpstr>
      <vt:lpstr>Diapositiva 100</vt:lpstr>
      <vt:lpstr>Diapositiva 101</vt:lpstr>
      <vt:lpstr>Diapositiva 102</vt:lpstr>
      <vt:lpstr>Diapositiva 103</vt:lpstr>
      <vt:lpstr>Diapositiva 104</vt:lpstr>
      <vt:lpstr>Diapositiva 105</vt:lpstr>
      <vt:lpstr>Diapositiva 106</vt:lpstr>
      <vt:lpstr>Diapositiva 107</vt:lpstr>
      <vt:lpstr>Diapositiva 108</vt:lpstr>
      <vt:lpstr>Diapositiva 109</vt:lpstr>
      <vt:lpstr>Diapositiva 110</vt:lpstr>
      <vt:lpstr>Diapositiva 111</vt:lpstr>
      <vt:lpstr>Diapositiva 112</vt:lpstr>
      <vt:lpstr>Diapositiva 113</vt:lpstr>
      <vt:lpstr>RECOMENDACIONES AVAA PARA MANIFESTACION DE VALOR:</vt:lpstr>
      <vt:lpstr>Diapositiva 115</vt:lpstr>
      <vt:lpstr>3.8 EMPRESAS CERTIFICADAS</vt:lpstr>
      <vt:lpstr>3.8 EMPRESAS CERTIFICADAS</vt:lpstr>
      <vt:lpstr>Diapositiva 118</vt:lpstr>
      <vt:lpstr>Diapositiva 119</vt:lpstr>
      <vt:lpstr>Diapositiva 120</vt:lpstr>
      <vt:lpstr>Diapositiva 121</vt:lpstr>
      <vt:lpstr>Diapositiva 122</vt:lpstr>
      <vt:lpstr>Diapositiva 123</vt:lpstr>
      <vt:lpstr>Diapositiva 124</vt:lpstr>
      <vt:lpstr>Diapositiva 125</vt:lpstr>
      <vt:lpstr>Diapositiva 126</vt:lpstr>
      <vt:lpstr>Diapositiva 127</vt:lpstr>
      <vt:lpstr>Diapositiva 128</vt:lpstr>
      <vt:lpstr>Diapositiva 129</vt:lpstr>
      <vt:lpstr>BENEFICIOS DE ECONOMIA PARA EMPRESAS IMMEX CERTIFICADAS </vt:lpstr>
      <vt:lpstr>Diapositiva 131</vt:lpstr>
      <vt:lpstr>BENEFICIOS DE ECONOMIA PARA EMPRESAS IMMEX CERTIFICADAS </vt:lpstr>
      <vt:lpstr>ETAPAS DEL PROCESO NEEC</vt:lpstr>
      <vt:lpstr>Notas:</vt:lpstr>
      <vt:lpstr>Notas:</vt:lpstr>
      <vt:lpstr>Diapositiva 136</vt:lpstr>
      <vt:lpstr>Diapositiva 137</vt:lpstr>
      <vt:lpstr>Diapositiva 138</vt:lpstr>
      <vt:lpstr>Diapositiva 139</vt:lpstr>
      <vt:lpstr>Diapositiva 140</vt:lpstr>
      <vt:lpstr>Diapositiva 141</vt:lpstr>
      <vt:lpstr>Diapositiva 142</vt:lpstr>
      <vt:lpstr>Diapositiva 143</vt:lpstr>
      <vt:lpstr>Diapositiva 144</vt:lpstr>
      <vt:lpstr>Diapositiva 145</vt:lpstr>
      <vt:lpstr>Diapositiva 146</vt:lpstr>
      <vt:lpstr>Diapositiva 147</vt:lpstr>
      <vt:lpstr>Presentación personalizada 1</vt:lpstr>
      <vt:lpstr>Presentación personalizada 2</vt:lpstr>
      <vt:lpstr>Presentación personalizada 3</vt:lpstr>
      <vt:lpstr>Presentación personalizada 4</vt:lpstr>
      <vt:lpstr>Presentación personalizada 5</vt:lpstr>
      <vt:lpstr>Presentación personalizada 6</vt:lpstr>
      <vt:lpstr>Presentación personalizada 7</vt:lpstr>
    </vt:vector>
  </TitlesOfParts>
  <Company>Almanza Villarreal Agencia Aduanal, S.C.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Almanza Villarreal  Agencia Aduanal, S.C.</dc:title>
  <dc:creator>aguzman</dc:creator>
  <cp:lastModifiedBy>Clientes01</cp:lastModifiedBy>
  <cp:revision>3302</cp:revision>
  <dcterms:created xsi:type="dcterms:W3CDTF">2004-04-13T21:31:11Z</dcterms:created>
  <dcterms:modified xsi:type="dcterms:W3CDTF">2012-01-26T23:18:10Z</dcterms:modified>
</cp:coreProperties>
</file>